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21"/>
  </p:notesMasterIdLst>
  <p:handoutMasterIdLst>
    <p:handoutMasterId r:id="rId22"/>
  </p:handoutMasterIdLst>
  <p:sldIdLst>
    <p:sldId id="263" r:id="rId5"/>
    <p:sldId id="281" r:id="rId6"/>
    <p:sldId id="265" r:id="rId7"/>
    <p:sldId id="266" r:id="rId8"/>
    <p:sldId id="269" r:id="rId9"/>
    <p:sldId id="270" r:id="rId10"/>
    <p:sldId id="267" r:id="rId11"/>
    <p:sldId id="271" r:id="rId12"/>
    <p:sldId id="275" r:id="rId13"/>
    <p:sldId id="276" r:id="rId14"/>
    <p:sldId id="264" r:id="rId15"/>
    <p:sldId id="268" r:id="rId16"/>
    <p:sldId id="272" r:id="rId17"/>
    <p:sldId id="274" r:id="rId18"/>
    <p:sldId id="279" r:id="rId19"/>
    <p:sldId id="280" r:id="rId20"/>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notesViewPr>
    <p:cSldViewPr snapToGrid="0">
      <p:cViewPr varScale="1">
        <p:scale>
          <a:sx n="85" d="100"/>
          <a:sy n="85" d="100"/>
        </p:scale>
        <p:origin x="302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632A2767-FEC0-45D8-A250-3A0CECEC10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a:extLst>
              <a:ext uri="{FF2B5EF4-FFF2-40B4-BE49-F238E27FC236}">
                <a16:creationId xmlns:a16="http://schemas.microsoft.com/office/drawing/2014/main" id="{A3D87BEA-720A-4B01-983C-6493C00177B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635D575-3AF0-47CD-9CF6-A1D2F803A24B}" type="datetime1">
              <a:rPr lang="fr-FR" smtClean="0"/>
              <a:t>28/10/2023</a:t>
            </a:fld>
            <a:endParaRPr lang="fr-FR"/>
          </a:p>
        </p:txBody>
      </p:sp>
      <p:sp>
        <p:nvSpPr>
          <p:cNvPr id="4" name="Espace réservé du pied de page 3">
            <a:extLst>
              <a:ext uri="{FF2B5EF4-FFF2-40B4-BE49-F238E27FC236}">
                <a16:creationId xmlns:a16="http://schemas.microsoft.com/office/drawing/2014/main" id="{8D7F7142-7B6D-4E82-A762-17951F1395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47AA5D6A-4E5C-4EA7-A13B-15A02BB533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88A98BC-2DB8-47A3-A77F-B9E32C266238}" type="slidenum">
              <a:rPr lang="fr-FR" smtClean="0"/>
              <a:t>‹N°›</a:t>
            </a:fld>
            <a:endParaRPr lang="fr-FR"/>
          </a:p>
        </p:txBody>
      </p:sp>
    </p:spTree>
    <p:extLst>
      <p:ext uri="{BB962C8B-B14F-4D97-AF65-F5344CB8AC3E}">
        <p14:creationId xmlns:p14="http://schemas.microsoft.com/office/powerpoint/2010/main" val="28456843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2146FD5-4737-473C-AB13-8E3D55A58FE0}" type="datetime1">
              <a:rPr lang="fr-FR" noProof="0" smtClean="0"/>
              <a:t>28/10/2023</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9BB1A04-13E8-48CD-97F9-AC2568E1A8D4}" type="slidenum">
              <a:rPr lang="fr-FR" noProof="0" smtClean="0"/>
              <a:t>‹N°›</a:t>
            </a:fld>
            <a:endParaRPr lang="fr-FR" noProof="0"/>
          </a:p>
        </p:txBody>
      </p:sp>
    </p:spTree>
    <p:extLst>
      <p:ext uri="{BB962C8B-B14F-4D97-AF65-F5344CB8AC3E}">
        <p14:creationId xmlns:p14="http://schemas.microsoft.com/office/powerpoint/2010/main" val="25769996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a:t>
            </a:fld>
            <a:endParaRPr lang="fr-FR"/>
          </a:p>
        </p:txBody>
      </p:sp>
    </p:spTree>
    <p:extLst>
      <p:ext uri="{BB962C8B-B14F-4D97-AF65-F5344CB8AC3E}">
        <p14:creationId xmlns:p14="http://schemas.microsoft.com/office/powerpoint/2010/main" val="1720572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10</a:t>
            </a:fld>
            <a:endParaRPr lang="fr-FR"/>
          </a:p>
        </p:txBody>
      </p:sp>
    </p:spTree>
    <p:extLst>
      <p:ext uri="{BB962C8B-B14F-4D97-AF65-F5344CB8AC3E}">
        <p14:creationId xmlns:p14="http://schemas.microsoft.com/office/powerpoint/2010/main" val="1020459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11</a:t>
            </a:fld>
            <a:endParaRPr lang="fr-FR"/>
          </a:p>
        </p:txBody>
      </p:sp>
    </p:spTree>
    <p:extLst>
      <p:ext uri="{BB962C8B-B14F-4D97-AF65-F5344CB8AC3E}">
        <p14:creationId xmlns:p14="http://schemas.microsoft.com/office/powerpoint/2010/main" val="1967239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12</a:t>
            </a:fld>
            <a:endParaRPr lang="fr-FR"/>
          </a:p>
        </p:txBody>
      </p:sp>
    </p:spTree>
    <p:extLst>
      <p:ext uri="{BB962C8B-B14F-4D97-AF65-F5344CB8AC3E}">
        <p14:creationId xmlns:p14="http://schemas.microsoft.com/office/powerpoint/2010/main" val="1896655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13</a:t>
            </a:fld>
            <a:endParaRPr lang="fr-FR"/>
          </a:p>
        </p:txBody>
      </p:sp>
    </p:spTree>
    <p:extLst>
      <p:ext uri="{BB962C8B-B14F-4D97-AF65-F5344CB8AC3E}">
        <p14:creationId xmlns:p14="http://schemas.microsoft.com/office/powerpoint/2010/main" val="27949948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14</a:t>
            </a:fld>
            <a:endParaRPr lang="fr-FR"/>
          </a:p>
        </p:txBody>
      </p:sp>
    </p:spTree>
    <p:extLst>
      <p:ext uri="{BB962C8B-B14F-4D97-AF65-F5344CB8AC3E}">
        <p14:creationId xmlns:p14="http://schemas.microsoft.com/office/powerpoint/2010/main" val="3855040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15</a:t>
            </a:fld>
            <a:endParaRPr lang="fr-FR"/>
          </a:p>
        </p:txBody>
      </p:sp>
    </p:spTree>
    <p:extLst>
      <p:ext uri="{BB962C8B-B14F-4D97-AF65-F5344CB8AC3E}">
        <p14:creationId xmlns:p14="http://schemas.microsoft.com/office/powerpoint/2010/main" val="580738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16</a:t>
            </a:fld>
            <a:endParaRPr lang="fr-FR"/>
          </a:p>
        </p:txBody>
      </p:sp>
    </p:spTree>
    <p:extLst>
      <p:ext uri="{BB962C8B-B14F-4D97-AF65-F5344CB8AC3E}">
        <p14:creationId xmlns:p14="http://schemas.microsoft.com/office/powerpoint/2010/main" val="43203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2</a:t>
            </a:fld>
            <a:endParaRPr lang="fr-FR"/>
          </a:p>
        </p:txBody>
      </p:sp>
    </p:spTree>
    <p:extLst>
      <p:ext uri="{BB962C8B-B14F-4D97-AF65-F5344CB8AC3E}">
        <p14:creationId xmlns:p14="http://schemas.microsoft.com/office/powerpoint/2010/main" val="2202356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3</a:t>
            </a:fld>
            <a:endParaRPr lang="fr-FR"/>
          </a:p>
        </p:txBody>
      </p:sp>
    </p:spTree>
    <p:extLst>
      <p:ext uri="{BB962C8B-B14F-4D97-AF65-F5344CB8AC3E}">
        <p14:creationId xmlns:p14="http://schemas.microsoft.com/office/powerpoint/2010/main" val="199778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4</a:t>
            </a:fld>
            <a:endParaRPr lang="fr-FR"/>
          </a:p>
        </p:txBody>
      </p:sp>
    </p:spTree>
    <p:extLst>
      <p:ext uri="{BB962C8B-B14F-4D97-AF65-F5344CB8AC3E}">
        <p14:creationId xmlns:p14="http://schemas.microsoft.com/office/powerpoint/2010/main" val="3516380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5</a:t>
            </a:fld>
            <a:endParaRPr lang="fr-FR"/>
          </a:p>
        </p:txBody>
      </p:sp>
    </p:spTree>
    <p:extLst>
      <p:ext uri="{BB962C8B-B14F-4D97-AF65-F5344CB8AC3E}">
        <p14:creationId xmlns:p14="http://schemas.microsoft.com/office/powerpoint/2010/main" val="2231200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6</a:t>
            </a:fld>
            <a:endParaRPr lang="fr-FR"/>
          </a:p>
        </p:txBody>
      </p:sp>
    </p:spTree>
    <p:extLst>
      <p:ext uri="{BB962C8B-B14F-4D97-AF65-F5344CB8AC3E}">
        <p14:creationId xmlns:p14="http://schemas.microsoft.com/office/powerpoint/2010/main" val="2665201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7</a:t>
            </a:fld>
            <a:endParaRPr lang="fr-FR"/>
          </a:p>
        </p:txBody>
      </p:sp>
    </p:spTree>
    <p:extLst>
      <p:ext uri="{BB962C8B-B14F-4D97-AF65-F5344CB8AC3E}">
        <p14:creationId xmlns:p14="http://schemas.microsoft.com/office/powerpoint/2010/main" val="970029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8</a:t>
            </a:fld>
            <a:endParaRPr lang="fr-FR"/>
          </a:p>
        </p:txBody>
      </p:sp>
    </p:spTree>
    <p:extLst>
      <p:ext uri="{BB962C8B-B14F-4D97-AF65-F5344CB8AC3E}">
        <p14:creationId xmlns:p14="http://schemas.microsoft.com/office/powerpoint/2010/main" val="1235275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69BB1A04-13E8-48CD-97F9-AC2568E1A8D4}" type="slidenum">
              <a:rPr lang="fr-FR" smtClean="0"/>
              <a:t>9</a:t>
            </a:fld>
            <a:endParaRPr lang="fr-FR"/>
          </a:p>
        </p:txBody>
      </p:sp>
    </p:spTree>
    <p:extLst>
      <p:ext uri="{BB962C8B-B14F-4D97-AF65-F5344CB8AC3E}">
        <p14:creationId xmlns:p14="http://schemas.microsoft.com/office/powerpoint/2010/main" val="1026507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Image 2" descr="\\DROBO-FS\QuickDrops\JB\PPTX NG\Droplets\LightingOverlay.png"/>
          <p:cNvPicPr>
            <a:picLocks noChangeAspect="1" noChangeArrowheads="1"/>
          </p:cNvPicPr>
          <p:nvPr/>
        </p:nvPicPr>
        <p:blipFill>
          <a:blip r:embed="rId2" cstate="email">
            <a:alphaModFix amt="30000"/>
            <a:duotone>
              <a:prstClr val="black"/>
              <a:schemeClr val="tx2">
                <a:tint val="45000"/>
                <a:satMod val="400000"/>
              </a:schemeClr>
            </a:duotone>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e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re 1"/>
          <p:cNvSpPr>
            <a:spLocks noGrp="1"/>
          </p:cNvSpPr>
          <p:nvPr>
            <p:ph type="ctrTitle"/>
          </p:nvPr>
        </p:nvSpPr>
        <p:spPr>
          <a:xfrm>
            <a:off x="1876424" y="1122363"/>
            <a:ext cx="8791575" cy="2387600"/>
          </a:xfrm>
        </p:spPr>
        <p:txBody>
          <a:bodyPr rtlCol="0" anchor="b">
            <a:normAutofit/>
          </a:bodyPr>
          <a:lstStyle>
            <a:lvl1pPr algn="l">
              <a:defRPr sz="4800"/>
            </a:lvl1pPr>
          </a:lstStyle>
          <a:p>
            <a:pPr rtl="0"/>
            <a:r>
              <a:rPr lang="fr-FR" noProof="0"/>
              <a:t>Modifiez le style du titre</a:t>
            </a:r>
          </a:p>
        </p:txBody>
      </p:sp>
      <p:sp>
        <p:nvSpPr>
          <p:cNvPr id="3" name="Sous-titre 2"/>
          <p:cNvSpPr>
            <a:spLocks noGrp="1"/>
          </p:cNvSpPr>
          <p:nvPr>
            <p:ph type="subTitle" idx="1"/>
          </p:nvPr>
        </p:nvSpPr>
        <p:spPr>
          <a:xfrm>
            <a:off x="1876424" y="3602038"/>
            <a:ext cx="8791575" cy="1655762"/>
          </a:xfrm>
        </p:spPr>
        <p:txBody>
          <a:bodyPr rtlCol="0">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p>
        </p:txBody>
      </p:sp>
      <p:sp>
        <p:nvSpPr>
          <p:cNvPr id="4" name="Espace réservé de la date 3"/>
          <p:cNvSpPr>
            <a:spLocks noGrp="1"/>
          </p:cNvSpPr>
          <p:nvPr>
            <p:ph type="dt" sz="half" idx="10"/>
          </p:nvPr>
        </p:nvSpPr>
        <p:spPr>
          <a:xfrm>
            <a:off x="7077511" y="5410201"/>
            <a:ext cx="2743200" cy="365125"/>
          </a:xfrm>
        </p:spPr>
        <p:txBody>
          <a:bodyPr rtlCol="0"/>
          <a:lstStyle/>
          <a:p>
            <a:pPr rtl="0"/>
            <a:fld id="{43E51C23-541D-4951-A2D5-8D136EED9DE0}" type="datetime1">
              <a:rPr lang="fr-FR" noProof="0" smtClean="0"/>
              <a:t>28/10/2023</a:t>
            </a:fld>
            <a:endParaRPr lang="fr-FR" noProof="0"/>
          </a:p>
        </p:txBody>
      </p:sp>
      <p:sp>
        <p:nvSpPr>
          <p:cNvPr id="5" name="Espace réservé du pied de page 4"/>
          <p:cNvSpPr>
            <a:spLocks noGrp="1"/>
          </p:cNvSpPr>
          <p:nvPr>
            <p:ph type="ftr" sz="quarter" idx="11"/>
          </p:nvPr>
        </p:nvSpPr>
        <p:spPr>
          <a:xfrm>
            <a:off x="1876424" y="5410201"/>
            <a:ext cx="5124886" cy="365125"/>
          </a:xfrm>
        </p:spPr>
        <p:txBody>
          <a:bodyPr rtlCol="0"/>
          <a:lstStyle/>
          <a:p>
            <a:pPr rtl="0"/>
            <a:endParaRPr lang="fr-FR" noProof="0"/>
          </a:p>
        </p:txBody>
      </p:sp>
      <p:sp>
        <p:nvSpPr>
          <p:cNvPr id="6" name="Espace réservé du numéro de diapositive 5"/>
          <p:cNvSpPr>
            <a:spLocks noGrp="1"/>
          </p:cNvSpPr>
          <p:nvPr>
            <p:ph type="sldNum" sz="quarter" idx="12"/>
          </p:nvPr>
        </p:nvSpPr>
        <p:spPr>
          <a:xfrm>
            <a:off x="9896911" y="5410199"/>
            <a:ext cx="771089" cy="365125"/>
          </a:xfrm>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365841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1410" y="4304664"/>
            <a:ext cx="9912355" cy="819355"/>
          </a:xfrm>
        </p:spPr>
        <p:txBody>
          <a:bodyPr rtlCol="0" anchor="b">
            <a:normAutofit/>
          </a:bodyPr>
          <a:lstStyle>
            <a:lvl1pPr>
              <a:defRPr sz="3200"/>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rtl="0">
              <a:buNone/>
            </a:pPr>
            <a:r>
              <a:rPr lang="fr-FR" noProof="0"/>
              <a:t>Cliquez sur l’icône pour ajouter une image</a:t>
            </a:r>
          </a:p>
        </p:txBody>
      </p:sp>
      <p:sp>
        <p:nvSpPr>
          <p:cNvPr id="4" name="Espace réservé du texte 3"/>
          <p:cNvSpPr>
            <a:spLocks noGrp="1"/>
          </p:cNvSpPr>
          <p:nvPr>
            <p:ph type="body" sz="half" idx="2" hasCustomPrompt="1"/>
          </p:nvPr>
        </p:nvSpPr>
        <p:spPr>
          <a:xfrm>
            <a:off x="1141364" y="5124020"/>
            <a:ext cx="9910859" cy="682472"/>
          </a:xfrm>
        </p:spPr>
        <p:txBody>
          <a:bodyPr rtlCol="0">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70217F67-3A9A-4AB9-A7E8-73259AA46AFE}"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12919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1456" y="609600"/>
            <a:ext cx="9905955" cy="3429000"/>
          </a:xfrm>
        </p:spPr>
        <p:txBody>
          <a:bodyPr rtlCol="0" anchor="ctr">
            <a:normAutofit/>
          </a:bodyPr>
          <a:lstStyle>
            <a:lvl1pPr>
              <a:defRPr sz="3600"/>
            </a:lvl1pPr>
          </a:lstStyle>
          <a:p>
            <a:pPr rtl="0"/>
            <a:r>
              <a:rPr lang="fr-FR" noProof="0"/>
              <a:t>Modifiez le style du titre</a:t>
            </a:r>
          </a:p>
        </p:txBody>
      </p:sp>
      <p:sp>
        <p:nvSpPr>
          <p:cNvPr id="4" name="Espace réservé du texte 3"/>
          <p:cNvSpPr>
            <a:spLocks noGrp="1"/>
          </p:cNvSpPr>
          <p:nvPr>
            <p:ph type="body" sz="half" idx="2" hasCustomPrompt="1"/>
          </p:nvPr>
        </p:nvSpPr>
        <p:spPr>
          <a:xfrm>
            <a:off x="1141410" y="4419599"/>
            <a:ext cx="9904459" cy="1371599"/>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D8A347A2-F15E-4173-A7C0-CFA98B186375}"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211725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46212" y="609599"/>
            <a:ext cx="9302752" cy="2748429"/>
          </a:xfrm>
        </p:spPr>
        <p:txBody>
          <a:bodyPr rtlCol="0" anchor="ctr">
            <a:normAutofit/>
          </a:bodyPr>
          <a:lstStyle>
            <a:lvl1pPr>
              <a:defRPr sz="3600"/>
            </a:lvl1pPr>
          </a:lstStyle>
          <a:p>
            <a:pPr rtl="0"/>
            <a:r>
              <a:rPr lang="fr-FR" noProof="0"/>
              <a:t>Modifiez le style du titre</a:t>
            </a:r>
          </a:p>
        </p:txBody>
      </p:sp>
      <p:sp>
        <p:nvSpPr>
          <p:cNvPr id="12" name="Espace réservé du texte 3"/>
          <p:cNvSpPr>
            <a:spLocks noGrp="1"/>
          </p:cNvSpPr>
          <p:nvPr>
            <p:ph type="body" sz="half" idx="13" hasCustomPrompt="1"/>
          </p:nvPr>
        </p:nvSpPr>
        <p:spPr>
          <a:xfrm>
            <a:off x="1720644" y="3365557"/>
            <a:ext cx="875229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dirty="0"/>
              <a:t>Modifiez les styles du texte du masque</a:t>
            </a:r>
          </a:p>
        </p:txBody>
      </p:sp>
      <p:sp>
        <p:nvSpPr>
          <p:cNvPr id="4" name="Espace réservé du texte 3"/>
          <p:cNvSpPr>
            <a:spLocks noGrp="1"/>
          </p:cNvSpPr>
          <p:nvPr>
            <p:ph type="body" sz="half" idx="2" hasCustomPrompt="1"/>
          </p:nvPr>
        </p:nvSpPr>
        <p:spPr>
          <a:xfrm>
            <a:off x="1141411" y="4309919"/>
            <a:ext cx="9906002" cy="1489496"/>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dirty="0"/>
              <a:t>Modifiez les styles du texte du masque</a:t>
            </a:r>
          </a:p>
        </p:txBody>
      </p:sp>
      <p:sp>
        <p:nvSpPr>
          <p:cNvPr id="5" name="Espace réservé de la date 4"/>
          <p:cNvSpPr>
            <a:spLocks noGrp="1"/>
          </p:cNvSpPr>
          <p:nvPr>
            <p:ph type="dt" sz="half" idx="10"/>
          </p:nvPr>
        </p:nvSpPr>
        <p:spPr/>
        <p:txBody>
          <a:bodyPr rtlCol="0"/>
          <a:lstStyle/>
          <a:p>
            <a:pPr rtl="0"/>
            <a:fld id="{9E6E7823-C1F1-49FC-9853-4D1BDD53BCA0}"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
        <p:nvSpPr>
          <p:cNvPr id="60" name="Zone de texte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fr-FR" sz="8000" noProof="0">
                <a:solidFill>
                  <a:schemeClr val="tx1"/>
                </a:solidFill>
                <a:effectLst/>
              </a:rPr>
              <a:t>“</a:t>
            </a:r>
          </a:p>
        </p:txBody>
      </p:sp>
      <p:sp>
        <p:nvSpPr>
          <p:cNvPr id="61" name="Zone de texte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fr-FR" sz="8000" noProof="0">
                <a:solidFill>
                  <a:schemeClr val="tx1"/>
                </a:solidFill>
                <a:effectLst/>
              </a:rPr>
              <a:t>”</a:t>
            </a:r>
          </a:p>
        </p:txBody>
      </p:sp>
    </p:spTree>
    <p:extLst>
      <p:ext uri="{BB962C8B-B14F-4D97-AF65-F5344CB8AC3E}">
        <p14:creationId xmlns:p14="http://schemas.microsoft.com/office/powerpoint/2010/main" val="2902241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professionnelle">
    <p:spTree>
      <p:nvGrpSpPr>
        <p:cNvPr id="1" name=""/>
        <p:cNvGrpSpPr/>
        <p:nvPr/>
      </p:nvGrpSpPr>
      <p:grpSpPr>
        <a:xfrm>
          <a:off x="0" y="0"/>
          <a:ext cx="0" cy="0"/>
          <a:chOff x="0" y="0"/>
          <a:chExt cx="0" cy="0"/>
        </a:xfrm>
      </p:grpSpPr>
      <p:sp>
        <p:nvSpPr>
          <p:cNvPr id="2" name="Titre 1"/>
          <p:cNvSpPr>
            <a:spLocks noGrp="1"/>
          </p:cNvSpPr>
          <p:nvPr>
            <p:ph type="title"/>
          </p:nvPr>
        </p:nvSpPr>
        <p:spPr>
          <a:xfrm>
            <a:off x="1141410" y="2134041"/>
            <a:ext cx="9906001" cy="2511835"/>
          </a:xfrm>
        </p:spPr>
        <p:txBody>
          <a:bodyPr rtlCol="0" anchor="b">
            <a:normAutofit/>
          </a:bodyPr>
          <a:lstStyle>
            <a:lvl1pPr>
              <a:defRPr sz="3600"/>
            </a:lvl1pPr>
          </a:lstStyle>
          <a:p>
            <a:pPr rtl="0"/>
            <a:r>
              <a:rPr lang="fr-FR" noProof="0"/>
              <a:t>Modifiez le style du titre</a:t>
            </a:r>
          </a:p>
        </p:txBody>
      </p:sp>
      <p:sp>
        <p:nvSpPr>
          <p:cNvPr id="4" name="Espace réservé du texte 3"/>
          <p:cNvSpPr>
            <a:spLocks noGrp="1"/>
          </p:cNvSpPr>
          <p:nvPr>
            <p:ph type="body" sz="half" idx="2" hasCustomPrompt="1"/>
          </p:nvPr>
        </p:nvSpPr>
        <p:spPr>
          <a:xfrm>
            <a:off x="1141364" y="4657655"/>
            <a:ext cx="9904505" cy="1140644"/>
          </a:xfrm>
        </p:spPr>
        <p:txBody>
          <a:bodyPr rtlCol="0"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dirty="0"/>
              <a:t>Modifiez les styles du texte du masque</a:t>
            </a:r>
          </a:p>
        </p:txBody>
      </p:sp>
      <p:sp>
        <p:nvSpPr>
          <p:cNvPr id="5" name="Espace réservé de la date 4"/>
          <p:cNvSpPr>
            <a:spLocks noGrp="1"/>
          </p:cNvSpPr>
          <p:nvPr>
            <p:ph type="dt" sz="half" idx="10"/>
          </p:nvPr>
        </p:nvSpPr>
        <p:spPr/>
        <p:txBody>
          <a:bodyPr rtlCol="0"/>
          <a:lstStyle/>
          <a:p>
            <a:pPr rtl="0"/>
            <a:fld id="{0A9061C9-41B9-4CED-B08C-0D3F38B8B6E0}"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2747389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re 1"/>
          <p:cNvSpPr>
            <a:spLocks noGrp="1"/>
          </p:cNvSpPr>
          <p:nvPr>
            <p:ph type="title"/>
          </p:nvPr>
        </p:nvSpPr>
        <p:spPr>
          <a:xfrm>
            <a:off x="1141413" y="609600"/>
            <a:ext cx="9905998" cy="1905000"/>
          </a:xfrm>
        </p:spPr>
        <p:txBody>
          <a:bodyPr rtlCol="0"/>
          <a:lstStyle/>
          <a:p>
            <a:pPr rtl="0"/>
            <a:r>
              <a:rPr lang="fr-FR" noProof="0"/>
              <a:t>Modifiez le style du titre</a:t>
            </a:r>
          </a:p>
        </p:txBody>
      </p:sp>
      <p:sp>
        <p:nvSpPr>
          <p:cNvPr id="7" name="Espace réservé du texte 2"/>
          <p:cNvSpPr>
            <a:spLocks noGrp="1"/>
          </p:cNvSpPr>
          <p:nvPr>
            <p:ph type="body" idx="1" hasCustomPrompt="1"/>
          </p:nvPr>
        </p:nvSpPr>
        <p:spPr>
          <a:xfrm>
            <a:off x="1141410" y="2674463"/>
            <a:ext cx="3196899"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8" name="Espace réservé du texte 3"/>
          <p:cNvSpPr>
            <a:spLocks noGrp="1"/>
          </p:cNvSpPr>
          <p:nvPr>
            <p:ph type="body" sz="half" idx="15" hasCustomPrompt="1"/>
          </p:nvPr>
        </p:nvSpPr>
        <p:spPr>
          <a:xfrm>
            <a:off x="1127918" y="3360263"/>
            <a:ext cx="3208735"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9" name="Espace réservé du texte 4"/>
          <p:cNvSpPr>
            <a:spLocks noGrp="1"/>
          </p:cNvSpPr>
          <p:nvPr>
            <p:ph type="body" sz="quarter" idx="3" hasCustomPrompt="1"/>
          </p:nvPr>
        </p:nvSpPr>
        <p:spPr>
          <a:xfrm>
            <a:off x="4514766" y="2677635"/>
            <a:ext cx="3184385"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10" name="Espace réservé du texte 3"/>
          <p:cNvSpPr>
            <a:spLocks noGrp="1"/>
          </p:cNvSpPr>
          <p:nvPr>
            <p:ph type="body" sz="half" idx="16" hasCustomPrompt="1"/>
          </p:nvPr>
        </p:nvSpPr>
        <p:spPr>
          <a:xfrm>
            <a:off x="4504213" y="3363435"/>
            <a:ext cx="3195830"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11" name="Espace réservé du texte 4"/>
          <p:cNvSpPr>
            <a:spLocks noGrp="1"/>
          </p:cNvSpPr>
          <p:nvPr>
            <p:ph type="body" sz="quarter" idx="13" hasCustomPrompt="1"/>
          </p:nvPr>
        </p:nvSpPr>
        <p:spPr>
          <a:xfrm>
            <a:off x="7852442" y="2674463"/>
            <a:ext cx="3194968"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12" name="Espace réservé du texte 3"/>
          <p:cNvSpPr>
            <a:spLocks noGrp="1"/>
          </p:cNvSpPr>
          <p:nvPr>
            <p:ph type="body" sz="half" idx="17" hasCustomPrompt="1"/>
          </p:nvPr>
        </p:nvSpPr>
        <p:spPr>
          <a:xfrm>
            <a:off x="7852442" y="3360263"/>
            <a:ext cx="3194968"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3" name="Espace réservé de la date 2"/>
          <p:cNvSpPr>
            <a:spLocks noGrp="1"/>
          </p:cNvSpPr>
          <p:nvPr>
            <p:ph type="dt" sz="half" idx="10"/>
          </p:nvPr>
        </p:nvSpPr>
        <p:spPr/>
        <p:txBody>
          <a:bodyPr rtlCol="0"/>
          <a:lstStyle/>
          <a:p>
            <a:pPr rtl="0"/>
            <a:fld id="{79689BC0-EE57-40BF-B61D-9CF4D5D0638F}" type="datetime1">
              <a:rPr lang="fr-FR" noProof="0" smtClean="0"/>
              <a:t>28/10/2023</a:t>
            </a:fld>
            <a:endParaRPr lang="fr-FR" noProof="0"/>
          </a:p>
        </p:txBody>
      </p:sp>
      <p:sp>
        <p:nvSpPr>
          <p:cNvPr id="4" name="Espace réservé d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4202244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 3 images">
    <p:spTree>
      <p:nvGrpSpPr>
        <p:cNvPr id="1" name=""/>
        <p:cNvGrpSpPr/>
        <p:nvPr/>
      </p:nvGrpSpPr>
      <p:grpSpPr>
        <a:xfrm>
          <a:off x="0" y="0"/>
          <a:ext cx="0" cy="0"/>
          <a:chOff x="0" y="0"/>
          <a:chExt cx="0" cy="0"/>
        </a:xfrm>
      </p:grpSpPr>
      <p:sp>
        <p:nvSpPr>
          <p:cNvPr id="30" name="Titre 1"/>
          <p:cNvSpPr>
            <a:spLocks noGrp="1"/>
          </p:cNvSpPr>
          <p:nvPr>
            <p:ph type="title"/>
          </p:nvPr>
        </p:nvSpPr>
        <p:spPr>
          <a:xfrm>
            <a:off x="1141411" y="609600"/>
            <a:ext cx="9905999" cy="1905000"/>
          </a:xfrm>
        </p:spPr>
        <p:txBody>
          <a:bodyPr rtlCol="0"/>
          <a:lstStyle/>
          <a:p>
            <a:pPr rtl="0"/>
            <a:r>
              <a:rPr lang="fr-FR" noProof="0"/>
              <a:t>Modifiez le style du titre</a:t>
            </a:r>
          </a:p>
        </p:txBody>
      </p:sp>
      <p:sp>
        <p:nvSpPr>
          <p:cNvPr id="19" name="Espace réservé du texte 2"/>
          <p:cNvSpPr>
            <a:spLocks noGrp="1"/>
          </p:cNvSpPr>
          <p:nvPr>
            <p:ph type="body" idx="1" hasCustomPrompt="1"/>
          </p:nvPr>
        </p:nvSpPr>
        <p:spPr>
          <a:xfrm>
            <a:off x="1141413" y="4404596"/>
            <a:ext cx="319524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20" name="Espace réservé d’image 2"/>
          <p:cNvSpPr>
            <a:spLocks noGrp="1" noChangeAspect="1"/>
          </p:cNvSpPr>
          <p:nvPr>
            <p:ph type="pic" idx="15" hasCustomPrompt="1"/>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fr-FR" noProof="0"/>
              <a:t>Cliquez sur l’icône pour ajouter une image</a:t>
            </a:r>
          </a:p>
        </p:txBody>
      </p:sp>
      <p:sp>
        <p:nvSpPr>
          <p:cNvPr id="21" name="Espace réservé du texte 3"/>
          <p:cNvSpPr>
            <a:spLocks noGrp="1"/>
          </p:cNvSpPr>
          <p:nvPr>
            <p:ph type="body" sz="half" idx="18" hasCustomPrompt="1"/>
          </p:nvPr>
        </p:nvSpPr>
        <p:spPr>
          <a:xfrm>
            <a:off x="1141413" y="4980858"/>
            <a:ext cx="3195240" cy="81784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22" name="Espace réservé du texte 4"/>
          <p:cNvSpPr>
            <a:spLocks noGrp="1"/>
          </p:cNvSpPr>
          <p:nvPr>
            <p:ph type="body" sz="quarter" idx="3" hasCustomPrompt="1"/>
          </p:nvPr>
        </p:nvSpPr>
        <p:spPr>
          <a:xfrm>
            <a:off x="4489053" y="4404596"/>
            <a:ext cx="320040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23" name="Espace réservé d’image 2"/>
          <p:cNvSpPr>
            <a:spLocks noGrp="1" noChangeAspect="1"/>
          </p:cNvSpPr>
          <p:nvPr>
            <p:ph type="pic" idx="21" hasCustomPrompt="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fr-FR" noProof="0"/>
              <a:t>Cliquez sur l’icône pour ajouter une image</a:t>
            </a:r>
          </a:p>
        </p:txBody>
      </p:sp>
      <p:sp>
        <p:nvSpPr>
          <p:cNvPr id="24" name="Espace réservé du texte 3"/>
          <p:cNvSpPr>
            <a:spLocks noGrp="1"/>
          </p:cNvSpPr>
          <p:nvPr>
            <p:ph type="body" sz="half" idx="19" hasCustomPrompt="1"/>
          </p:nvPr>
        </p:nvSpPr>
        <p:spPr>
          <a:xfrm>
            <a:off x="4487593" y="4980857"/>
            <a:ext cx="3200400" cy="81034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25" name="Espace réservé du texte 4"/>
          <p:cNvSpPr>
            <a:spLocks noGrp="1"/>
          </p:cNvSpPr>
          <p:nvPr>
            <p:ph type="body" sz="quarter" idx="13" hasCustomPrompt="1"/>
          </p:nvPr>
        </p:nvSpPr>
        <p:spPr>
          <a:xfrm>
            <a:off x="7852567" y="4404595"/>
            <a:ext cx="3190741"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26" name="Espace réservé d’image 2"/>
          <p:cNvSpPr>
            <a:spLocks noGrp="1" noChangeAspect="1"/>
          </p:cNvSpPr>
          <p:nvPr>
            <p:ph type="pic" idx="22" hasCustomPrompt="1"/>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fr-FR" noProof="0"/>
              <a:t>Cliquez sur l’icône pour ajouter une image</a:t>
            </a:r>
          </a:p>
        </p:txBody>
      </p:sp>
      <p:sp>
        <p:nvSpPr>
          <p:cNvPr id="27" name="Espace réservé du texte 3"/>
          <p:cNvSpPr>
            <a:spLocks noGrp="1"/>
          </p:cNvSpPr>
          <p:nvPr>
            <p:ph type="body" sz="half" idx="20" hasCustomPrompt="1"/>
          </p:nvPr>
        </p:nvSpPr>
        <p:spPr>
          <a:xfrm>
            <a:off x="7852442" y="4980854"/>
            <a:ext cx="3194968" cy="810345"/>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dirty="0"/>
              <a:t>Modifiez les styles du texte du masque</a:t>
            </a:r>
          </a:p>
        </p:txBody>
      </p:sp>
      <p:sp>
        <p:nvSpPr>
          <p:cNvPr id="3" name="Espace réservé de la date 2"/>
          <p:cNvSpPr>
            <a:spLocks noGrp="1"/>
          </p:cNvSpPr>
          <p:nvPr>
            <p:ph type="dt" sz="half" idx="10"/>
          </p:nvPr>
        </p:nvSpPr>
        <p:spPr/>
        <p:txBody>
          <a:bodyPr rtlCol="0"/>
          <a:lstStyle/>
          <a:p>
            <a:pPr rtl="0"/>
            <a:fld id="{FDAA1C75-9DC4-4421-A5B2-F040BDE57CC6}" type="datetime1">
              <a:rPr lang="fr-FR" noProof="0" smtClean="0"/>
              <a:t>28/10/2023</a:t>
            </a:fld>
            <a:endParaRPr lang="fr-FR" noProof="0"/>
          </a:p>
        </p:txBody>
      </p:sp>
      <p:sp>
        <p:nvSpPr>
          <p:cNvPr id="4" name="Espace réservé d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2014544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nchor="t"/>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4" name="Espace réservé de la date 3"/>
          <p:cNvSpPr>
            <a:spLocks noGrp="1"/>
          </p:cNvSpPr>
          <p:nvPr>
            <p:ph type="dt" sz="half" idx="10"/>
          </p:nvPr>
        </p:nvSpPr>
        <p:spPr/>
        <p:txBody>
          <a:bodyPr rtlCol="0"/>
          <a:lstStyle/>
          <a:p>
            <a:pPr rtl="0"/>
            <a:fld id="{BAE0B191-E0D0-49D1-8176-C70282ADBE5A}" type="datetime1">
              <a:rPr lang="fr-FR" noProof="0" smtClean="0"/>
              <a:t>28/10/2023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590616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042400" y="609599"/>
            <a:ext cx="2005011" cy="5181601"/>
          </a:xfrm>
        </p:spPr>
        <p:txBody>
          <a:bodyPr vert="eaVert" rtlCol="0"/>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141410" y="609599"/>
            <a:ext cx="7748590" cy="5181601"/>
          </a:xfrm>
        </p:spPr>
        <p:txBody>
          <a:bodyPr vert="eaVert" rtlCol="0"/>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4" name="Espace réservé de la date 3"/>
          <p:cNvSpPr>
            <a:spLocks noGrp="1"/>
          </p:cNvSpPr>
          <p:nvPr>
            <p:ph type="dt" sz="half" idx="10"/>
          </p:nvPr>
        </p:nvSpPr>
        <p:spPr/>
        <p:txBody>
          <a:bodyPr rtlCol="0"/>
          <a:lstStyle/>
          <a:p>
            <a:pPr rtl="0"/>
            <a:fld id="{B39D0251-1E63-4A90-A651-0A60552865A0}" type="datetime1">
              <a:rPr lang="fr-FR" noProof="0" smtClean="0"/>
              <a:t>28/10/2023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16047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idx="1" hasCustomPrompt="1"/>
          </p:nvPr>
        </p:nvSpPr>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68074646-A931-4181-9B40-7AC9A3FF5647}" type="datetime1">
              <a:rPr lang="fr-FR" noProof="0" smtClean="0"/>
              <a:t>28/10/2023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49736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141411" y="1419226"/>
            <a:ext cx="9906000" cy="2852737"/>
          </a:xfrm>
        </p:spPr>
        <p:txBody>
          <a:bodyPr rtlCol="0" anchor="b">
            <a:normAutofit/>
          </a:bodyPr>
          <a:lstStyle>
            <a:lvl1pPr>
              <a:defRPr sz="3600"/>
            </a:lvl1pPr>
          </a:lstStyle>
          <a:p>
            <a:pPr rtl="0"/>
            <a:r>
              <a:rPr lang="fr-FR" noProof="0"/>
              <a:t>Modifiez le style du titre</a:t>
            </a:r>
          </a:p>
        </p:txBody>
      </p:sp>
      <p:sp>
        <p:nvSpPr>
          <p:cNvPr id="3" name="Espace réservé du texte 2"/>
          <p:cNvSpPr>
            <a:spLocks noGrp="1"/>
          </p:cNvSpPr>
          <p:nvPr>
            <p:ph type="body" idx="1" hasCustomPrompt="1"/>
          </p:nvPr>
        </p:nvSpPr>
        <p:spPr>
          <a:xfrm>
            <a:off x="1141411" y="4424362"/>
            <a:ext cx="9906000" cy="1374776"/>
          </a:xfrm>
        </p:spPr>
        <p:txBody>
          <a:bodyPr rtlCol="0">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p>
            <a:pPr rtl="0"/>
            <a:fld id="{EE2C29A9-8A5D-41F2-BC4C-8E3325E6074D}" type="datetime1">
              <a:rPr lang="fr-FR" noProof="0" smtClean="0"/>
              <a:t>28/10/2023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52280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sz="half" idx="1" hasCustomPrompt="1"/>
          </p:nvPr>
        </p:nvSpPr>
        <p:spPr>
          <a:xfrm>
            <a:off x="1141410" y="2249486"/>
            <a:ext cx="4878389" cy="3541714"/>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172200" y="2249486"/>
            <a:ext cx="4875211" cy="3541714"/>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E220B15C-A8AE-421D-A662-4600588D0EDA}"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21433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141411" y="619126"/>
            <a:ext cx="9906000" cy="1477961"/>
          </a:xfrm>
        </p:spPr>
        <p:txBody>
          <a:bodyPr rtlCol="0"/>
          <a:lstStyle/>
          <a:p>
            <a:pPr rtl="0"/>
            <a:r>
              <a:rPr lang="fr-FR" noProof="0"/>
              <a:t>Modifiez le style du titre</a:t>
            </a:r>
          </a:p>
        </p:txBody>
      </p:sp>
      <p:sp>
        <p:nvSpPr>
          <p:cNvPr id="3" name="Espace réservé du texte 2"/>
          <p:cNvSpPr>
            <a:spLocks noGrp="1"/>
          </p:cNvSpPr>
          <p:nvPr>
            <p:ph type="body" idx="1" hasCustomPrompt="1"/>
          </p:nvPr>
        </p:nvSpPr>
        <p:spPr>
          <a:xfrm>
            <a:off x="1370019" y="2249486"/>
            <a:ext cx="4649783"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4" name="Espace réservé du contenu 3"/>
          <p:cNvSpPr>
            <a:spLocks noGrp="1"/>
          </p:cNvSpPr>
          <p:nvPr>
            <p:ph sz="half" idx="2" hasCustomPrompt="1"/>
          </p:nvPr>
        </p:nvSpPr>
        <p:spPr>
          <a:xfrm>
            <a:off x="1141410" y="3073397"/>
            <a:ext cx="4878391" cy="2717801"/>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400808" y="2249485"/>
            <a:ext cx="4646602"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6" name="Espace réservé du contenu 5"/>
          <p:cNvSpPr>
            <a:spLocks noGrp="1"/>
          </p:cNvSpPr>
          <p:nvPr>
            <p:ph sz="quarter" idx="4" hasCustomPrompt="1"/>
          </p:nvPr>
        </p:nvSpPr>
        <p:spPr>
          <a:xfrm>
            <a:off x="6172200" y="3073397"/>
            <a:ext cx="4875210" cy="2717801"/>
          </a:xfrm>
        </p:spPr>
        <p:txBody>
          <a:bodyPr rtlCol="0"/>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7" name="Espace réservé de la date 6"/>
          <p:cNvSpPr>
            <a:spLocks noGrp="1"/>
          </p:cNvSpPr>
          <p:nvPr>
            <p:ph type="dt" sz="half" idx="10"/>
          </p:nvPr>
        </p:nvSpPr>
        <p:spPr/>
        <p:txBody>
          <a:bodyPr rtlCol="0"/>
          <a:lstStyle/>
          <a:p>
            <a:pPr rtl="0"/>
            <a:fld id="{C182CFB9-4CE7-433B-A2EB-15DAA628BB66}" type="datetime1">
              <a:rPr lang="fr-FR" noProof="0" smtClean="0"/>
              <a:t>28/10/2023</a:t>
            </a:fld>
            <a:endParaRPr lang="fr-FR" noProof="0"/>
          </a:p>
        </p:txBody>
      </p:sp>
      <p:sp>
        <p:nvSpPr>
          <p:cNvPr id="8" name="Espace réservé du pied de page 7"/>
          <p:cNvSpPr>
            <a:spLocks noGrp="1"/>
          </p:cNvSpPr>
          <p:nvPr>
            <p:ph type="ftr" sz="quarter" idx="11"/>
          </p:nvPr>
        </p:nvSpPr>
        <p:spPr/>
        <p:txBody>
          <a:bodyPr rtlCol="0"/>
          <a:lstStyle/>
          <a:p>
            <a:pPr rtl="0"/>
            <a:endParaRPr lang="fr-FR" noProof="0"/>
          </a:p>
        </p:txBody>
      </p:sp>
      <p:sp>
        <p:nvSpPr>
          <p:cNvPr id="9" name="Espace réservé du numéro de diapositive 8"/>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84659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e la date 2"/>
          <p:cNvSpPr>
            <a:spLocks noGrp="1"/>
          </p:cNvSpPr>
          <p:nvPr>
            <p:ph type="dt" sz="half" idx="10"/>
          </p:nvPr>
        </p:nvSpPr>
        <p:spPr/>
        <p:txBody>
          <a:bodyPr rtlCol="0"/>
          <a:lstStyle/>
          <a:p>
            <a:pPr rtl="0"/>
            <a:fld id="{0139B898-947D-4BDE-8FD4-308B1B9F4B39}" type="datetime1">
              <a:rPr lang="fr-FR" noProof="0" smtClean="0"/>
              <a:t>28/10/2023</a:t>
            </a:fld>
            <a:endParaRPr lang="fr-FR" noProof="0"/>
          </a:p>
        </p:txBody>
      </p:sp>
      <p:sp>
        <p:nvSpPr>
          <p:cNvPr id="4" name="Espace réservé d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87612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p>
            <a:pPr rtl="0"/>
            <a:fld id="{DA4896F9-D558-48CB-BD3A-E951615DCB1C}" type="datetime1">
              <a:rPr lang="fr-FR" noProof="0" smtClean="0"/>
              <a:t>28/10/2023</a:t>
            </a:fld>
            <a:endParaRPr lang="fr-FR" noProof="0"/>
          </a:p>
        </p:txBody>
      </p:sp>
      <p:sp>
        <p:nvSpPr>
          <p:cNvPr id="3" name="Espace réservé du pied de page 2"/>
          <p:cNvSpPr>
            <a:spLocks noGrp="1"/>
          </p:cNvSpPr>
          <p:nvPr>
            <p:ph type="ftr" sz="quarter" idx="11"/>
          </p:nvPr>
        </p:nvSpPr>
        <p:spPr/>
        <p:txBody>
          <a:bodyPr rtlCol="0"/>
          <a:lstStyle/>
          <a:p>
            <a:pPr rtl="0"/>
            <a:endParaRPr lang="fr-FR" noProof="0"/>
          </a:p>
        </p:txBody>
      </p:sp>
      <p:sp>
        <p:nvSpPr>
          <p:cNvPr id="4" name="Espace réservé du numéro de diapositive 3"/>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99695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6705" y="609601"/>
            <a:ext cx="3856037" cy="1639884"/>
          </a:xfrm>
        </p:spPr>
        <p:txBody>
          <a:bodyPr rtlCol="0" anchor="b"/>
          <a:lstStyle>
            <a:lvl1pPr>
              <a:defRPr sz="3200"/>
            </a:lvl1pPr>
          </a:lstStyle>
          <a:p>
            <a:pPr rtl="0"/>
            <a:r>
              <a:rPr lang="fr-FR" noProof="0"/>
              <a:t>Modifiez le style du titre</a:t>
            </a:r>
          </a:p>
        </p:txBody>
      </p:sp>
      <p:sp>
        <p:nvSpPr>
          <p:cNvPr id="3" name="Espace réservé du contenu 2"/>
          <p:cNvSpPr>
            <a:spLocks noGrp="1"/>
          </p:cNvSpPr>
          <p:nvPr>
            <p:ph idx="1" hasCustomPrompt="1"/>
          </p:nvPr>
        </p:nvSpPr>
        <p:spPr>
          <a:xfrm>
            <a:off x="5156200" y="592666"/>
            <a:ext cx="5891209" cy="5198534"/>
          </a:xfrm>
        </p:spPr>
        <p:txBody>
          <a:bodyPr rtlCol="0" anchor="ct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1146705" y="2249486"/>
            <a:ext cx="3856037"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2212B024-6B57-43D1-92FA-12E1E48B6B3C}"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2061360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1413" y="609600"/>
            <a:ext cx="5934508" cy="1639886"/>
          </a:xfrm>
        </p:spPr>
        <p:txBody>
          <a:bodyPr rtlCol="0" anchor="b"/>
          <a:lstStyle>
            <a:lvl1pPr>
              <a:defRPr sz="3200"/>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1141410" y="2249486"/>
            <a:ext cx="5934511"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B8C104C2-B768-4B69-95D1-5BF3ED23343E}" type="datetime1">
              <a:rPr lang="fr-FR" noProof="0" smtClean="0"/>
              <a:t>28/10/2023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110986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2" descr="\\DROBO-FS\QuickDrops\JB\PPTX NG\Droplets\LightingOverlay.png"/>
          <p:cNvPicPr>
            <a:picLocks noChangeAspect="1" noChangeArrowheads="1"/>
          </p:cNvPicPr>
          <p:nvPr/>
        </p:nvPicPr>
        <p:blipFill>
          <a:blip r:embed="rId19" cstate="email">
            <a:alphaModFix amt="30000"/>
            <a:duotone>
              <a:prstClr val="black"/>
              <a:schemeClr val="tx2">
                <a:tint val="45000"/>
                <a:satMod val="400000"/>
              </a:schemeClr>
            </a:duotone>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e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e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e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Espace réservé du titre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pPr rtl="0"/>
            <a:endParaRPr lang="fr-FR" noProof="0"/>
          </a:p>
        </p:txBody>
      </p:sp>
      <p:sp>
        <p:nvSpPr>
          <p:cNvPr id="3" name="Espace réservé du texte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808C7906-6A92-4534-9215-85547AEC79DA}" type="datetime1">
              <a:rPr lang="fr-FR" noProof="0" smtClean="0"/>
              <a:t>28/10/2023</a:t>
            </a:fld>
            <a:endParaRPr lang="fr-FR" noProof="0"/>
          </a:p>
        </p:txBody>
      </p:sp>
      <p:sp>
        <p:nvSpPr>
          <p:cNvPr id="5" name="Espace réservé du pied de page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endParaRPr lang="fr-FR" noProof="0"/>
          </a:p>
        </p:txBody>
      </p:sp>
      <p:sp>
        <p:nvSpPr>
          <p:cNvPr id="6" name="Espace réservé du numéro de diapositive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6D22F896-40B5-4ADD-8801-0D06FADFA095}" type="slidenum">
              <a:rPr lang="fr-FR" noProof="0" smtClean="0"/>
              <a:pPr/>
              <a:t>‹N°›</a:t>
            </a:fld>
            <a:endParaRPr lang="fr-FR" noProof="0"/>
          </a:p>
        </p:txBody>
      </p:sp>
    </p:spTree>
    <p:extLst>
      <p:ext uri="{BB962C8B-B14F-4D97-AF65-F5344CB8AC3E}">
        <p14:creationId xmlns:p14="http://schemas.microsoft.com/office/powerpoint/2010/main" val="319185221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mpoule">
            <a:extLst>
              <a:ext uri="{FF2B5EF4-FFF2-40B4-BE49-F238E27FC236}">
                <a16:creationId xmlns:a16="http://schemas.microsoft.com/office/drawing/2014/main" id="{AC06F95D-BA5D-4DEE-93EF-3FE3173D13FF}"/>
              </a:ext>
            </a:extLst>
          </p:cNvPr>
          <p:cNvPicPr>
            <a:picLocks noChangeAspect="1"/>
          </p:cNvPicPr>
          <p:nvPr/>
        </p:nvPicPr>
        <p:blipFill rotWithShape="1">
          <a:blip r:embed="rId3" cstate="email">
            <a:alphaModFix/>
            <a:extLst>
              <a:ext uri="{28A0092B-C50C-407E-A947-70E740481C1C}">
                <a14:useLocalDpi xmlns:a14="http://schemas.microsoft.com/office/drawing/2010/main"/>
              </a:ext>
            </a:extLst>
          </a:blip>
          <a:srcRect/>
          <a:stretch/>
        </p:blipFill>
        <p:spPr>
          <a:xfrm>
            <a:off x="0" y="10"/>
            <a:ext cx="12188389" cy="6857990"/>
          </a:xfrm>
          <a:prstGeom prst="rect">
            <a:avLst/>
          </a:prstGeom>
        </p:spPr>
      </p:pic>
      <p:sp>
        <p:nvSpPr>
          <p:cNvPr id="8" name="ZoneTexte 7">
            <a:extLst>
              <a:ext uri="{FF2B5EF4-FFF2-40B4-BE49-F238E27FC236}">
                <a16:creationId xmlns:a16="http://schemas.microsoft.com/office/drawing/2014/main" id="{174C6FE2-3633-9D95-8655-A512C54C49E3}"/>
              </a:ext>
            </a:extLst>
          </p:cNvPr>
          <p:cNvSpPr txBox="1"/>
          <p:nvPr/>
        </p:nvSpPr>
        <p:spPr>
          <a:xfrm>
            <a:off x="3050205" y="116424"/>
            <a:ext cx="3681899" cy="1107996"/>
          </a:xfrm>
          <a:prstGeom prst="rect">
            <a:avLst/>
          </a:prstGeom>
          <a:noFill/>
        </p:spPr>
        <p:txBody>
          <a:bodyPr wrap="square" rtlCol="0">
            <a:spAutoFit/>
          </a:bodyPr>
          <a:lstStyle/>
          <a:p>
            <a:pPr algn="ctr"/>
            <a:r>
              <a:rPr lang="ar-DZ" sz="6600" b="1" kern="0" dirty="0">
                <a:effectLst/>
                <a:latin typeface="Calibri" panose="020F0502020204030204" pitchFamily="34" charset="0"/>
                <a:ea typeface="Times New Roman" panose="02020603050405020304" pitchFamily="18" charset="0"/>
                <a:cs typeface="Times New Roman" panose="02020603050405020304" pitchFamily="18" charset="0"/>
              </a:rPr>
              <a:t>المقدمة</a:t>
            </a:r>
            <a:endParaRPr lang="fr-FR" sz="6600" b="1" dirty="0"/>
          </a:p>
        </p:txBody>
      </p:sp>
      <p:sp>
        <p:nvSpPr>
          <p:cNvPr id="2" name="ZoneTexte 1">
            <a:extLst>
              <a:ext uri="{FF2B5EF4-FFF2-40B4-BE49-F238E27FC236}">
                <a16:creationId xmlns:a16="http://schemas.microsoft.com/office/drawing/2014/main" id="{600E9AFF-CB4F-D412-3E9A-7F0C7A3AE9A5}"/>
              </a:ext>
            </a:extLst>
          </p:cNvPr>
          <p:cNvSpPr txBox="1"/>
          <p:nvPr/>
        </p:nvSpPr>
        <p:spPr>
          <a:xfrm>
            <a:off x="225287" y="1166191"/>
            <a:ext cx="8454887" cy="5016758"/>
          </a:xfrm>
          <a:prstGeom prst="rect">
            <a:avLst/>
          </a:prstGeom>
          <a:noFill/>
        </p:spPr>
        <p:txBody>
          <a:bodyPr wrap="square" rtlCol="0">
            <a:spAutoFit/>
          </a:bodyPr>
          <a:lstStyle/>
          <a:p>
            <a:pPr algn="ctr" rtl="1"/>
            <a:r>
              <a:rPr lang="ar-SA" sz="4000" b="1" dirty="0">
                <a:effectLst/>
                <a:ea typeface="Calibri" panose="020F0502020204030204" pitchFamily="34" charset="0"/>
                <a:cs typeface="Times New Roman" panose="02020603050405020304" pitchFamily="18" charset="0"/>
              </a:rPr>
              <a:t>تعتبر عملية دراسة مناهج البحث العلمي الصحيحة أمر ضروري على كل باحث أو طالب وليس هناك بحث دون منهج دقيق يتناول دراسة المشكلة ويحدد أبعادها وجوانبها ومسبباتها وتأثرها بما يحيط بها من ظواهر وذلك وفقا للقواعد والأحكام التي تتم بها دراسة المشكلة ومن هنا نطرح التساؤل الآتي: </a:t>
            </a:r>
            <a:r>
              <a:rPr lang="ar-SA" sz="4000" b="1" dirty="0" err="1">
                <a:effectLst/>
                <a:ea typeface="Calibri" panose="020F0502020204030204" pitchFamily="34" charset="0"/>
                <a:cs typeface="Times New Roman" panose="02020603050405020304" pitchFamily="18" charset="0"/>
              </a:rPr>
              <a:t>ماهو</a:t>
            </a:r>
            <a:r>
              <a:rPr lang="ar-SA" sz="4000" b="1" dirty="0">
                <a:effectLst/>
                <a:ea typeface="Calibri" panose="020F0502020204030204" pitchFamily="34" charset="0"/>
                <a:cs typeface="Times New Roman" panose="02020603050405020304" pitchFamily="18" charset="0"/>
              </a:rPr>
              <a:t> البحث العلمي؟ وما مفهوم مناهج البحث العلمي؟ </a:t>
            </a:r>
            <a:endParaRPr lang="fr-FR" sz="4000" b="1" dirty="0"/>
          </a:p>
        </p:txBody>
      </p:sp>
    </p:spTree>
    <p:extLst>
      <p:ext uri="{BB962C8B-B14F-4D97-AF65-F5344CB8AC3E}">
        <p14:creationId xmlns:p14="http://schemas.microsoft.com/office/powerpoint/2010/main" val="135815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177D0D7-7AC0-63D4-6BF2-AD8454297EA3}"/>
              </a:ext>
            </a:extLst>
          </p:cNvPr>
          <p:cNvSpPr txBox="1"/>
          <p:nvPr/>
        </p:nvSpPr>
        <p:spPr>
          <a:xfrm>
            <a:off x="5653544" y="3313023"/>
            <a:ext cx="5402441"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علاقة البحث العلمي بالعلوم القانونية</a:t>
            </a:r>
            <a:endParaRPr lang="fr-FR" sz="3200" dirty="0"/>
          </a:p>
        </p:txBody>
      </p:sp>
      <p:sp>
        <p:nvSpPr>
          <p:cNvPr id="3" name="ZoneTexte 2">
            <a:extLst>
              <a:ext uri="{FF2B5EF4-FFF2-40B4-BE49-F238E27FC236}">
                <a16:creationId xmlns:a16="http://schemas.microsoft.com/office/drawing/2014/main" id="{81C0CFBA-0327-DC88-C3C6-71605EC93123}"/>
              </a:ext>
            </a:extLst>
          </p:cNvPr>
          <p:cNvSpPr txBox="1"/>
          <p:nvPr/>
        </p:nvSpPr>
        <p:spPr>
          <a:xfrm>
            <a:off x="5373019" y="146359"/>
            <a:ext cx="5682966"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علاقة البحث العلمي بالعلوم الاجتماعية</a:t>
            </a:r>
            <a:endParaRPr lang="fr-FR" sz="3200" dirty="0"/>
          </a:p>
        </p:txBody>
      </p:sp>
      <p:sp>
        <p:nvSpPr>
          <p:cNvPr id="4" name="ZoneTexte 3">
            <a:extLst>
              <a:ext uri="{FF2B5EF4-FFF2-40B4-BE49-F238E27FC236}">
                <a16:creationId xmlns:a16="http://schemas.microsoft.com/office/drawing/2014/main" id="{062AA6A8-2101-7114-FF6A-C0BD2B6F57FD}"/>
              </a:ext>
            </a:extLst>
          </p:cNvPr>
          <p:cNvSpPr txBox="1"/>
          <p:nvPr/>
        </p:nvSpPr>
        <p:spPr>
          <a:xfrm>
            <a:off x="1007165" y="797394"/>
            <a:ext cx="10048820" cy="2246769"/>
          </a:xfrm>
          <a:prstGeom prst="rect">
            <a:avLst/>
          </a:prstGeom>
          <a:noFill/>
        </p:spPr>
        <p:txBody>
          <a:bodyPr wrap="square" rtlCol="0">
            <a:spAutoFit/>
          </a:bodyPr>
          <a:lstStyle/>
          <a:p>
            <a:pPr algn="r" rtl="1"/>
            <a:r>
              <a:rPr lang="ar-SA" sz="2800" dirty="0">
                <a:effectLst/>
                <a:ea typeface="Calibri" panose="020F0502020204030204" pitchFamily="34" charset="0"/>
                <a:cs typeface="Times New Roman" panose="02020603050405020304" pitchFamily="18" charset="0"/>
              </a:rPr>
              <a:t>تهتم العلوم الاجتماعية بدراسة السلوك البشري والعلاقات الاجتماعية</a:t>
            </a:r>
            <a:r>
              <a:rPr lang="ar-DZ" sz="2800" dirty="0">
                <a:effectLst/>
                <a:ea typeface="Calibri" panose="020F0502020204030204" pitchFamily="34" charset="0"/>
                <a:cs typeface="Times New Roman" panose="02020603050405020304" pitchFamily="18" charset="0"/>
              </a:rPr>
              <a:t> </a:t>
            </a:r>
            <a:r>
              <a:rPr lang="ar-SA" sz="2800" dirty="0">
                <a:effectLst/>
                <a:ea typeface="Calibri" panose="020F0502020204030204" pitchFamily="34" charset="0"/>
                <a:cs typeface="Times New Roman" panose="02020603050405020304" pitchFamily="18" charset="0"/>
              </a:rPr>
              <a:t>ويستخدم الباحثون في العلوم الاجتماعية مجموعة متنوعة من الأساليب البحثية، بما في ذلك المنهج الوصفي والمنهج التجريبي والمنهج التاريخي</a:t>
            </a:r>
            <a:r>
              <a:rPr lang="fr-FR" sz="2800" dirty="0">
                <a:effectLst/>
                <a:latin typeface="Times New Roman" panose="02020603050405020304" pitchFamily="18" charset="0"/>
                <a:ea typeface="Calibri" panose="020F0502020204030204" pitchFamily="34" charset="0"/>
              </a:rPr>
              <a:t>. </a:t>
            </a:r>
            <a:endParaRPr lang="ar-DZ" sz="2800" dirty="0">
              <a:effectLst/>
              <a:latin typeface="Times New Roman" panose="02020603050405020304" pitchFamily="18" charset="0"/>
              <a:ea typeface="Calibri" panose="020F0502020204030204" pitchFamily="34" charset="0"/>
            </a:endParaRPr>
          </a:p>
          <a:p>
            <a:pPr algn="r" rtl="1"/>
            <a:r>
              <a:rPr lang="ar-SA" sz="2800" dirty="0">
                <a:effectLst/>
                <a:ea typeface="Calibri" panose="020F0502020204030204" pitchFamily="34" charset="0"/>
                <a:cs typeface="Times New Roman" panose="02020603050405020304" pitchFamily="18" charset="0"/>
              </a:rPr>
              <a:t>على سبيل المثال، يمكن أن يساعد في فهم أسباب الفقر وطرق الحد منه، وتطوير برامج اجتماعية فعالة لمساعدة الفقراء</a:t>
            </a:r>
            <a:endParaRPr lang="fr-FR" sz="2800" dirty="0"/>
          </a:p>
        </p:txBody>
      </p:sp>
      <p:sp>
        <p:nvSpPr>
          <p:cNvPr id="8" name="ZoneTexte 7">
            <a:extLst>
              <a:ext uri="{FF2B5EF4-FFF2-40B4-BE49-F238E27FC236}">
                <a16:creationId xmlns:a16="http://schemas.microsoft.com/office/drawing/2014/main" id="{DA6B540B-2CBF-240E-7E67-7FCAA5F8A980}"/>
              </a:ext>
            </a:extLst>
          </p:cNvPr>
          <p:cNvSpPr txBox="1"/>
          <p:nvPr/>
        </p:nvSpPr>
        <p:spPr>
          <a:xfrm>
            <a:off x="1136015" y="4017069"/>
            <a:ext cx="9919970" cy="2246769"/>
          </a:xfrm>
          <a:prstGeom prst="rect">
            <a:avLst/>
          </a:prstGeom>
          <a:noFill/>
        </p:spPr>
        <p:txBody>
          <a:bodyPr wrap="square" rtlCol="0">
            <a:spAutoFit/>
          </a:bodyPr>
          <a:lstStyle/>
          <a:p>
            <a:pPr algn="r" rtl="1"/>
            <a:r>
              <a:rPr lang="ar-SA" sz="2800" dirty="0">
                <a:effectLst/>
                <a:latin typeface="Times New Roman" panose="02020603050405020304" pitchFamily="18" charset="0"/>
                <a:ea typeface="Calibri" panose="020F0502020204030204" pitchFamily="34" charset="0"/>
              </a:rPr>
              <a:t>تهتم العلوم القانونية بدراسة القانون والنظام القانوني. يلعب البحث العلمي دورًا مهمًا في العلوم القانونية،</a:t>
            </a:r>
            <a:r>
              <a:rPr lang="ar-DZ" sz="2800" dirty="0">
                <a:effectLst/>
                <a:latin typeface="Times New Roman" panose="02020603050405020304" pitchFamily="18" charset="0"/>
                <a:ea typeface="Calibri" panose="020F0502020204030204" pitchFamily="34" charset="0"/>
              </a:rPr>
              <a:t> </a:t>
            </a:r>
            <a:r>
              <a:rPr lang="ar-SA" sz="2800" dirty="0">
                <a:effectLst/>
                <a:latin typeface="Times New Roman" panose="02020603050405020304" pitchFamily="18" charset="0"/>
                <a:ea typeface="Calibri" panose="020F0502020204030204" pitchFamily="34" charset="0"/>
              </a:rPr>
              <a:t>على سبيل المثال، يمكن أن يساعد البحث العلمي في فهم أسباب النزاعات القانونية وطرق حلها، وتطوير قوانين وأنظمة قانونية عادلة وفعالة. كما يمكن أن يساعد في فهم أسباب الفساد في الأنظمة القانونية وطرق القضاء عليه، وتطوير آليات لمكافحة الفساد.</a:t>
            </a:r>
            <a:endParaRPr lang="fr-FR" sz="2800" dirty="0"/>
          </a:p>
        </p:txBody>
      </p:sp>
    </p:spTree>
    <p:extLst>
      <p:ext uri="{BB962C8B-B14F-4D97-AF65-F5344CB8AC3E}">
        <p14:creationId xmlns:p14="http://schemas.microsoft.com/office/powerpoint/2010/main" val="2332278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mpoule">
            <a:extLst>
              <a:ext uri="{FF2B5EF4-FFF2-40B4-BE49-F238E27FC236}">
                <a16:creationId xmlns:a16="http://schemas.microsoft.com/office/drawing/2014/main" id="{AC06F95D-BA5D-4DEE-93EF-3FE3173D13FF}"/>
              </a:ext>
            </a:extLst>
          </p:cNvPr>
          <p:cNvPicPr>
            <a:picLocks noChangeAspect="1"/>
          </p:cNvPicPr>
          <p:nvPr/>
        </p:nvPicPr>
        <p:blipFill rotWithShape="1">
          <a:blip r:embed="rId3" cstate="email">
            <a:alphaModFix/>
            <a:extLst>
              <a:ext uri="{28A0092B-C50C-407E-A947-70E740481C1C}">
                <a14:useLocalDpi xmlns:a14="http://schemas.microsoft.com/office/drawing/2010/main"/>
              </a:ext>
            </a:extLst>
          </a:blip>
          <a:srcRect/>
          <a:stretch/>
        </p:blipFill>
        <p:spPr>
          <a:xfrm>
            <a:off x="3611" y="10"/>
            <a:ext cx="12188389" cy="6857990"/>
          </a:xfrm>
          <a:prstGeom prst="rect">
            <a:avLst/>
          </a:prstGeom>
        </p:spPr>
      </p:pic>
      <p:sp>
        <p:nvSpPr>
          <p:cNvPr id="8" name="ZoneTexte 7">
            <a:extLst>
              <a:ext uri="{FF2B5EF4-FFF2-40B4-BE49-F238E27FC236}">
                <a16:creationId xmlns:a16="http://schemas.microsoft.com/office/drawing/2014/main" id="{174C6FE2-3633-9D95-8655-A512C54C49E3}"/>
              </a:ext>
            </a:extLst>
          </p:cNvPr>
          <p:cNvSpPr txBox="1"/>
          <p:nvPr/>
        </p:nvSpPr>
        <p:spPr>
          <a:xfrm>
            <a:off x="519041" y="1688949"/>
            <a:ext cx="8196792" cy="3079113"/>
          </a:xfrm>
          <a:prstGeom prst="rect">
            <a:avLst/>
          </a:prstGeom>
          <a:noFill/>
        </p:spPr>
        <p:txBody>
          <a:bodyPr wrap="square" rtlCol="0">
            <a:spAutoFit/>
          </a:bodyPr>
          <a:lstStyle/>
          <a:p>
            <a:pPr algn="ctr" rtl="1">
              <a:lnSpc>
                <a:spcPct val="150000"/>
              </a:lnSpc>
              <a:spcAft>
                <a:spcPts val="800"/>
              </a:spcAft>
            </a:pPr>
            <a:r>
              <a:rPr lang="ar-SA" sz="6600" b="1" kern="0" dirty="0">
                <a:effectLst/>
                <a:latin typeface="Calibri" panose="020F0502020204030204" pitchFamily="34" charset="0"/>
                <a:ea typeface="Times New Roman" panose="02020603050405020304" pitchFamily="18" charset="0"/>
                <a:cs typeface="Times New Roman" panose="02020603050405020304" pitchFamily="18" charset="0"/>
              </a:rPr>
              <a:t>المبحث الثاني</a:t>
            </a:r>
            <a:endParaRPr lang="ar-DZ" sz="6600" b="1" kern="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rtl="1">
              <a:lnSpc>
                <a:spcPct val="150000"/>
              </a:lnSpc>
              <a:spcAft>
                <a:spcPts val="800"/>
              </a:spcAft>
            </a:pPr>
            <a:r>
              <a:rPr lang="ar-SA" sz="6600" b="1" kern="0" dirty="0">
                <a:effectLst/>
                <a:latin typeface="Calibri" panose="020F0502020204030204" pitchFamily="34" charset="0"/>
                <a:ea typeface="Times New Roman" panose="02020603050405020304" pitchFamily="18" charset="0"/>
                <a:cs typeface="Times New Roman" panose="02020603050405020304" pitchFamily="18" charset="0"/>
              </a:rPr>
              <a:t>ماهية مناهج البحث العلمي </a:t>
            </a:r>
            <a:endParaRPr lang="fr-FR" sz="6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814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10877BB-84A0-A18B-FC68-BD305AAC6579}"/>
              </a:ext>
            </a:extLst>
          </p:cNvPr>
          <p:cNvSpPr txBox="1"/>
          <p:nvPr/>
        </p:nvSpPr>
        <p:spPr>
          <a:xfrm>
            <a:off x="2597426" y="357809"/>
            <a:ext cx="7503977" cy="830997"/>
          </a:xfrm>
          <a:prstGeom prst="rect">
            <a:avLst/>
          </a:prstGeom>
          <a:noFill/>
        </p:spPr>
        <p:txBody>
          <a:bodyPr wrap="none" rtlCol="0">
            <a:spAutoFit/>
          </a:bodyPr>
          <a:lstStyle/>
          <a:p>
            <a:r>
              <a:rPr lang="ar-SA" sz="4800" b="1" kern="0" dirty="0">
                <a:effectLst/>
                <a:ea typeface="Times New Roman" panose="02020603050405020304" pitchFamily="18" charset="0"/>
                <a:cs typeface="Times New Roman" panose="02020603050405020304" pitchFamily="18" charset="0"/>
              </a:rPr>
              <a:t>المطلب الأول : مفهوم المنهج العلمي </a:t>
            </a:r>
            <a:endParaRPr lang="fr-FR" sz="4800" dirty="0"/>
          </a:p>
        </p:txBody>
      </p:sp>
      <p:sp>
        <p:nvSpPr>
          <p:cNvPr id="3" name="ZoneTexte 2">
            <a:extLst>
              <a:ext uri="{FF2B5EF4-FFF2-40B4-BE49-F238E27FC236}">
                <a16:creationId xmlns:a16="http://schemas.microsoft.com/office/drawing/2014/main" id="{63CFA713-6ACC-0152-8129-8D47D6B98386}"/>
              </a:ext>
            </a:extLst>
          </p:cNvPr>
          <p:cNvSpPr txBox="1"/>
          <p:nvPr/>
        </p:nvSpPr>
        <p:spPr>
          <a:xfrm>
            <a:off x="1166191" y="1368336"/>
            <a:ext cx="10067831" cy="1938992"/>
          </a:xfrm>
          <a:prstGeom prst="rect">
            <a:avLst/>
          </a:prstGeom>
          <a:noFill/>
        </p:spPr>
        <p:txBody>
          <a:bodyPr wrap="square" rtlCol="0">
            <a:spAutoFit/>
          </a:bodyPr>
          <a:lstStyle/>
          <a:p>
            <a:pPr algn="r" rtl="1"/>
            <a:r>
              <a:rPr lang="ar-SA" sz="4000" dirty="0">
                <a:effectLst/>
                <a:ea typeface="Calibri" panose="020F0502020204030204" pitchFamily="34" charset="0"/>
                <a:cs typeface="Times New Roman" panose="02020603050405020304" pitchFamily="18" charset="0"/>
              </a:rPr>
              <a:t>المنهج العلمي هو مجموعة من الإجراءات والخطوات المنطقية التي يتبعها الباحث العلمي لجمع المعلومات وتحليلها وتفسيرها، بهدف الوصول إلى استنتاجات ونتائج علمية دقيقة</a:t>
            </a:r>
            <a:endParaRPr lang="fr-FR" sz="4000" dirty="0"/>
          </a:p>
        </p:txBody>
      </p:sp>
      <p:sp>
        <p:nvSpPr>
          <p:cNvPr id="5" name="ZoneTexte 4">
            <a:extLst>
              <a:ext uri="{FF2B5EF4-FFF2-40B4-BE49-F238E27FC236}">
                <a16:creationId xmlns:a16="http://schemas.microsoft.com/office/drawing/2014/main" id="{4FFC55C2-EAC0-C474-A2D2-96C6122E1C00}"/>
              </a:ext>
            </a:extLst>
          </p:cNvPr>
          <p:cNvSpPr txBox="1"/>
          <p:nvPr/>
        </p:nvSpPr>
        <p:spPr>
          <a:xfrm>
            <a:off x="2597426" y="3506108"/>
            <a:ext cx="7733207" cy="646331"/>
          </a:xfrm>
          <a:prstGeom prst="rect">
            <a:avLst/>
          </a:prstGeom>
          <a:noFill/>
        </p:spPr>
        <p:txBody>
          <a:bodyPr wrap="none" rtlCol="0">
            <a:spAutoFit/>
          </a:bodyPr>
          <a:lstStyle/>
          <a:p>
            <a:pPr algn="r" rtl="1"/>
            <a:r>
              <a:rPr lang="ar-SA" sz="3600" dirty="0">
                <a:effectLst/>
                <a:ea typeface="Calibri" panose="020F0502020204030204" pitchFamily="34" charset="0"/>
                <a:cs typeface="Times New Roman" panose="02020603050405020304" pitchFamily="18" charset="0"/>
              </a:rPr>
              <a:t>يتميز المنهج العلمي بمجموعة من الخصائص، منها</a:t>
            </a:r>
            <a:r>
              <a:rPr lang="fr-FR" sz="3600" dirty="0">
                <a:effectLst/>
                <a:latin typeface="Times New Roman" panose="02020603050405020304" pitchFamily="18" charset="0"/>
                <a:ea typeface="Calibri" panose="020F0502020204030204" pitchFamily="34" charset="0"/>
              </a:rPr>
              <a:t>: </a:t>
            </a:r>
            <a:endParaRPr lang="fr-FR" sz="3600" dirty="0"/>
          </a:p>
        </p:txBody>
      </p:sp>
      <p:sp>
        <p:nvSpPr>
          <p:cNvPr id="6" name="ZoneTexte 5">
            <a:extLst>
              <a:ext uri="{FF2B5EF4-FFF2-40B4-BE49-F238E27FC236}">
                <a16:creationId xmlns:a16="http://schemas.microsoft.com/office/drawing/2014/main" id="{02ADBB2A-9A15-19E8-C625-C06A0CEC2DF1}"/>
              </a:ext>
            </a:extLst>
          </p:cNvPr>
          <p:cNvSpPr txBox="1"/>
          <p:nvPr/>
        </p:nvSpPr>
        <p:spPr>
          <a:xfrm>
            <a:off x="7069423" y="4293702"/>
            <a:ext cx="2451313"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الموضوعية</a:t>
            </a:r>
            <a:endParaRPr lang="fr-FR" sz="3600" dirty="0"/>
          </a:p>
        </p:txBody>
      </p:sp>
      <p:sp>
        <p:nvSpPr>
          <p:cNvPr id="7" name="ZoneTexte 6">
            <a:extLst>
              <a:ext uri="{FF2B5EF4-FFF2-40B4-BE49-F238E27FC236}">
                <a16:creationId xmlns:a16="http://schemas.microsoft.com/office/drawing/2014/main" id="{C64CB439-72F2-8675-510B-080053A67878}"/>
              </a:ext>
            </a:extLst>
          </p:cNvPr>
          <p:cNvSpPr txBox="1"/>
          <p:nvPr/>
        </p:nvSpPr>
        <p:spPr>
          <a:xfrm>
            <a:off x="6035754" y="5081296"/>
            <a:ext cx="2824812"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القابلية للتكرار</a:t>
            </a:r>
            <a:endParaRPr lang="fr-FR" sz="3600" dirty="0"/>
          </a:p>
        </p:txBody>
      </p:sp>
      <p:sp>
        <p:nvSpPr>
          <p:cNvPr id="8" name="ZoneTexte 7">
            <a:extLst>
              <a:ext uri="{FF2B5EF4-FFF2-40B4-BE49-F238E27FC236}">
                <a16:creationId xmlns:a16="http://schemas.microsoft.com/office/drawing/2014/main" id="{3519E5F1-DDED-1E6B-678B-E594D059E8FB}"/>
              </a:ext>
            </a:extLst>
          </p:cNvPr>
          <p:cNvSpPr txBox="1"/>
          <p:nvPr/>
        </p:nvSpPr>
        <p:spPr>
          <a:xfrm>
            <a:off x="5319355" y="5868890"/>
            <a:ext cx="2855270"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القابلية للتطبيق</a:t>
            </a:r>
            <a:endParaRPr lang="fr-FR" sz="3600" dirty="0"/>
          </a:p>
        </p:txBody>
      </p:sp>
    </p:spTree>
    <p:extLst>
      <p:ext uri="{BB962C8B-B14F-4D97-AF65-F5344CB8AC3E}">
        <p14:creationId xmlns:p14="http://schemas.microsoft.com/office/powerpoint/2010/main" val="2048530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E85CAE5-70E6-65C8-B594-76607D1B4240}"/>
              </a:ext>
            </a:extLst>
          </p:cNvPr>
          <p:cNvSpPr txBox="1"/>
          <p:nvPr/>
        </p:nvSpPr>
        <p:spPr>
          <a:xfrm>
            <a:off x="1285610" y="209801"/>
            <a:ext cx="9967793" cy="830997"/>
          </a:xfrm>
          <a:prstGeom prst="rect">
            <a:avLst/>
          </a:prstGeom>
          <a:noFill/>
        </p:spPr>
        <p:txBody>
          <a:bodyPr wrap="none" rtlCol="0">
            <a:spAutoFit/>
          </a:bodyPr>
          <a:lstStyle/>
          <a:p>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الثاني : تطور الفكر وظهور المنهج العلمي</a:t>
            </a:r>
            <a:endParaRPr lang="fr-FR" sz="4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79A04CEE-82F8-D3CE-1BBE-4DCFFF909F0C}"/>
              </a:ext>
            </a:extLst>
          </p:cNvPr>
          <p:cNvSpPr txBox="1"/>
          <p:nvPr/>
        </p:nvSpPr>
        <p:spPr>
          <a:xfrm>
            <a:off x="710503" y="1040798"/>
            <a:ext cx="10583476" cy="1815882"/>
          </a:xfrm>
          <a:prstGeom prst="rect">
            <a:avLst/>
          </a:prstGeom>
          <a:noFill/>
        </p:spPr>
        <p:txBody>
          <a:bodyPr wrap="square" rtlCol="0">
            <a:spAutoFit/>
          </a:bodyPr>
          <a:lstStyle/>
          <a:p>
            <a:pPr algn="r" rtl="1"/>
            <a:r>
              <a:rPr lang="ar-SA" sz="3600" dirty="0">
                <a:effectLst/>
                <a:ea typeface="Calibri" panose="020F0502020204030204" pitchFamily="34" charset="0"/>
                <a:cs typeface="Times New Roman" panose="02020603050405020304" pitchFamily="18" charset="0"/>
              </a:rPr>
              <a:t>مر الفكر الإنساني بمراحل تطور عديدة، منذ المراحل البدائية التي اعتمد فيها الإنسان على الملاحظة </a:t>
            </a:r>
            <a:r>
              <a:rPr lang="ar-SA" sz="4000" dirty="0">
                <a:effectLst/>
                <a:ea typeface="Calibri" panose="020F0502020204030204" pitchFamily="34" charset="0"/>
                <a:cs typeface="Times New Roman" panose="02020603050405020304" pitchFamily="18" charset="0"/>
              </a:rPr>
              <a:t>والتجربة</a:t>
            </a:r>
            <a:r>
              <a:rPr lang="ar-SA" sz="3600" dirty="0">
                <a:effectLst/>
                <a:ea typeface="Calibri" panose="020F0502020204030204" pitchFamily="34" charset="0"/>
                <a:cs typeface="Times New Roman" panose="02020603050405020304" pitchFamily="18" charset="0"/>
              </a:rPr>
              <a:t> البسيطة، إلى المراحل الحديثة التي شهدت تطورًا كبيرًا في أساليب التفكير وطرق البحث العلمي</a:t>
            </a:r>
            <a:endParaRPr lang="fr-FR" sz="3600" dirty="0"/>
          </a:p>
        </p:txBody>
      </p:sp>
      <p:sp>
        <p:nvSpPr>
          <p:cNvPr id="4" name="ZoneTexte 3">
            <a:extLst>
              <a:ext uri="{FF2B5EF4-FFF2-40B4-BE49-F238E27FC236}">
                <a16:creationId xmlns:a16="http://schemas.microsoft.com/office/drawing/2014/main" id="{68C590AE-65E0-7A51-FABE-665254C931D2}"/>
              </a:ext>
            </a:extLst>
          </p:cNvPr>
          <p:cNvSpPr txBox="1"/>
          <p:nvPr/>
        </p:nvSpPr>
        <p:spPr>
          <a:xfrm>
            <a:off x="616744" y="2976591"/>
            <a:ext cx="10770994" cy="523220"/>
          </a:xfrm>
          <a:prstGeom prst="rect">
            <a:avLst/>
          </a:prstGeom>
          <a:noFill/>
        </p:spPr>
        <p:txBody>
          <a:bodyPr wrap="square" rtlCol="0">
            <a:spAutoFit/>
          </a:bodyPr>
          <a:lstStyle/>
          <a:p>
            <a:pPr marL="457200" indent="-457200" algn="r" rtl="1">
              <a:buFont typeface="Wingdings" panose="05000000000000000000" pitchFamily="2" charset="2"/>
              <a:buChar char="Ø"/>
            </a:pPr>
            <a:r>
              <a:rPr lang="ar-SA" sz="2800" b="1" i="1" u="sng" dirty="0">
                <a:effectLst/>
                <a:ea typeface="Calibri" panose="020F0502020204030204" pitchFamily="34" charset="0"/>
                <a:cs typeface="Times New Roman" panose="02020603050405020304" pitchFamily="18" charset="0"/>
              </a:rPr>
              <a:t>المرحلة البدائية  </a:t>
            </a:r>
            <a:r>
              <a:rPr lang="ar-SA" sz="2800" dirty="0">
                <a:effectLst/>
                <a:ea typeface="Calibri" panose="020F0502020204030204" pitchFamily="34" charset="0"/>
                <a:cs typeface="Times New Roman" panose="02020603050405020304" pitchFamily="18" charset="0"/>
              </a:rPr>
              <a:t>اعتمد الإنسان على الملاحظة والتجربة البسيطة لفهم العالم من حوله. </a:t>
            </a:r>
            <a:endParaRPr lang="fr-FR" sz="2800" dirty="0"/>
          </a:p>
        </p:txBody>
      </p:sp>
      <p:sp>
        <p:nvSpPr>
          <p:cNvPr id="8" name="ZoneTexte 7">
            <a:extLst>
              <a:ext uri="{FF2B5EF4-FFF2-40B4-BE49-F238E27FC236}">
                <a16:creationId xmlns:a16="http://schemas.microsoft.com/office/drawing/2014/main" id="{B08FB47A-0D66-4A90-0819-A951C45727FF}"/>
              </a:ext>
            </a:extLst>
          </p:cNvPr>
          <p:cNvSpPr txBox="1"/>
          <p:nvPr/>
        </p:nvSpPr>
        <p:spPr>
          <a:xfrm>
            <a:off x="1897510" y="3437123"/>
            <a:ext cx="5977919" cy="461665"/>
          </a:xfrm>
          <a:prstGeom prst="rect">
            <a:avLst/>
          </a:prstGeom>
          <a:noFill/>
        </p:spPr>
        <p:txBody>
          <a:bodyPr wrap="none" rtlCol="0">
            <a:spAutoFit/>
          </a:bodyPr>
          <a:lstStyle/>
          <a:p>
            <a:pPr algn="r" rtl="1"/>
            <a:r>
              <a:rPr lang="ar-SA" sz="2400" dirty="0">
                <a:effectLst/>
                <a:ea typeface="Calibri" panose="020F0502020204030204" pitchFamily="34" charset="0"/>
                <a:cs typeface="Times New Roman" panose="02020603050405020304" pitchFamily="18" charset="0"/>
              </a:rPr>
              <a:t>فمثلاً، لاحظ </a:t>
            </a:r>
            <a:r>
              <a:rPr lang="ar-SA" sz="2000" dirty="0">
                <a:effectLst/>
                <a:ea typeface="Calibri" panose="020F0502020204030204" pitchFamily="34" charset="0"/>
                <a:cs typeface="Times New Roman" panose="02020603050405020304" pitchFamily="18" charset="0"/>
              </a:rPr>
              <a:t>الإنسان</a:t>
            </a:r>
            <a:r>
              <a:rPr lang="ar-SA" sz="2400" dirty="0">
                <a:effectLst/>
                <a:ea typeface="Calibri" panose="020F0502020204030204" pitchFamily="34" charset="0"/>
                <a:cs typeface="Times New Roman" panose="02020603050405020304" pitchFamily="18" charset="0"/>
              </a:rPr>
              <a:t> أن النار تسبب الحروق، فتعلم أن يتجنبها.</a:t>
            </a:r>
            <a:endParaRPr lang="fr-FR" sz="2400" dirty="0"/>
          </a:p>
        </p:txBody>
      </p:sp>
      <p:sp>
        <p:nvSpPr>
          <p:cNvPr id="9" name="ZoneTexte 8">
            <a:extLst>
              <a:ext uri="{FF2B5EF4-FFF2-40B4-BE49-F238E27FC236}">
                <a16:creationId xmlns:a16="http://schemas.microsoft.com/office/drawing/2014/main" id="{4CE58815-04F0-1241-CF20-FADD76166C46}"/>
              </a:ext>
            </a:extLst>
          </p:cNvPr>
          <p:cNvSpPr txBox="1"/>
          <p:nvPr/>
        </p:nvSpPr>
        <p:spPr>
          <a:xfrm>
            <a:off x="663623" y="4003045"/>
            <a:ext cx="10770994" cy="954107"/>
          </a:xfrm>
          <a:prstGeom prst="rect">
            <a:avLst/>
          </a:prstGeom>
          <a:noFill/>
        </p:spPr>
        <p:txBody>
          <a:bodyPr wrap="square" rtlCol="0">
            <a:spAutoFit/>
          </a:bodyPr>
          <a:lstStyle/>
          <a:p>
            <a:pPr marL="342900" indent="-342900" algn="r" rtl="1">
              <a:buFont typeface="Wingdings" panose="05000000000000000000" pitchFamily="2" charset="2"/>
              <a:buChar char="Ø"/>
            </a:pPr>
            <a:r>
              <a:rPr lang="ar-DZ" sz="2800" b="1" i="1" u="sng" kern="100" dirty="0">
                <a:effectLst/>
                <a:latin typeface="Calibri" panose="020F0502020204030204" pitchFamily="34" charset="0"/>
                <a:ea typeface="Calibri" panose="020F0502020204030204" pitchFamily="34" charset="0"/>
                <a:cs typeface="Times New Roman" panose="02020603050405020304" pitchFamily="18" charset="0"/>
              </a:rPr>
              <a:t> </a:t>
            </a:r>
            <a:r>
              <a:rPr lang="ar-SA" sz="2800" b="1" i="1" u="sng" kern="100" dirty="0">
                <a:effectLst/>
                <a:latin typeface="Calibri" panose="020F0502020204030204" pitchFamily="34" charset="0"/>
                <a:ea typeface="Calibri" panose="020F0502020204030204" pitchFamily="34" charset="0"/>
                <a:cs typeface="Times New Roman" panose="02020603050405020304" pitchFamily="18" charset="0"/>
              </a:rPr>
              <a:t>المرحلة الفلسفية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حاول الفلاسفة صياغة نظريات عامة حول الكون والحياة. فمثلاً، توصل أرسطو إلى نظرية علمية عن حركة الكواكب، تعتمد على فكرة أن الأرض هي مركز الكون</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endParaRPr lang="fr-FR" sz="2800" dirty="0"/>
          </a:p>
        </p:txBody>
      </p:sp>
      <p:sp>
        <p:nvSpPr>
          <p:cNvPr id="10" name="ZoneTexte 9">
            <a:extLst>
              <a:ext uri="{FF2B5EF4-FFF2-40B4-BE49-F238E27FC236}">
                <a16:creationId xmlns:a16="http://schemas.microsoft.com/office/drawing/2014/main" id="{4B0A15CA-3634-FF66-49A8-3C880515AAC9}"/>
              </a:ext>
            </a:extLst>
          </p:cNvPr>
          <p:cNvSpPr txBox="1"/>
          <p:nvPr/>
        </p:nvSpPr>
        <p:spPr>
          <a:xfrm>
            <a:off x="757382" y="5124704"/>
            <a:ext cx="10677235" cy="1384995"/>
          </a:xfrm>
          <a:prstGeom prst="rect">
            <a:avLst/>
          </a:prstGeom>
          <a:noFill/>
        </p:spPr>
        <p:txBody>
          <a:bodyPr wrap="square" rtlCol="0">
            <a:spAutoFit/>
          </a:bodyPr>
          <a:lstStyle/>
          <a:p>
            <a:pPr marL="457200" indent="-457200" algn="r" rtl="1">
              <a:buFont typeface="Wingdings" panose="05000000000000000000" pitchFamily="2" charset="2"/>
              <a:buChar char="Ø"/>
            </a:pPr>
            <a:r>
              <a:rPr lang="ar-SA" sz="2800" b="1" i="1" u="sng" dirty="0">
                <a:effectLst/>
                <a:ea typeface="Calibri" panose="020F0502020204030204" pitchFamily="34" charset="0"/>
                <a:cs typeface="Times New Roman" panose="02020603050405020304" pitchFamily="18" charset="0"/>
              </a:rPr>
              <a:t>المرحلة العلمية </a:t>
            </a:r>
            <a:r>
              <a:rPr lang="ar-SA" sz="2800" dirty="0">
                <a:effectLst/>
                <a:ea typeface="Calibri" panose="020F0502020204030204" pitchFamily="34" charset="0"/>
                <a:cs typeface="Times New Roman" panose="02020603050405020304" pitchFamily="18" charset="0"/>
              </a:rPr>
              <a:t>شهد الفكر الإنساني تطورًا كبيرًا في أساليب التفكير وطرق البحث العلمي. فظهرت أفكار جديدة حول طبيعة العلم، وتطورت الأساليب العلمية، مثل المنهج الاستقرائي والمنهج الاستنباطي</a:t>
            </a:r>
            <a:endParaRPr lang="fr-FR" sz="2800" dirty="0"/>
          </a:p>
        </p:txBody>
      </p:sp>
    </p:spTree>
    <p:extLst>
      <p:ext uri="{BB962C8B-B14F-4D97-AF65-F5344CB8AC3E}">
        <p14:creationId xmlns:p14="http://schemas.microsoft.com/office/powerpoint/2010/main" val="3092593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74D500D-FEB2-E31B-280D-C4EA7BA2E850}"/>
              </a:ext>
            </a:extLst>
          </p:cNvPr>
          <p:cNvSpPr txBox="1"/>
          <p:nvPr/>
        </p:nvSpPr>
        <p:spPr>
          <a:xfrm>
            <a:off x="2634018" y="2230517"/>
            <a:ext cx="9130352" cy="646331"/>
          </a:xfrm>
          <a:prstGeom prst="rect">
            <a:avLst/>
          </a:prstGeom>
          <a:noFill/>
        </p:spPr>
        <p:txBody>
          <a:bodyPr wrap="square" rtlCol="0">
            <a:spAutoFit/>
          </a:bodyPr>
          <a:lstStyle/>
          <a:p>
            <a:pPr algn="r" rtl="1"/>
            <a:r>
              <a:rPr lang="fr-FR" sz="3600" b="1" dirty="0">
                <a:effectLst/>
                <a:latin typeface="Times New Roman" panose="02020603050405020304" pitchFamily="18" charset="0"/>
                <a:ea typeface="Calibri" panose="020F0502020204030204" pitchFamily="34" charset="0"/>
              </a:rPr>
              <a:t> </a:t>
            </a:r>
            <a:r>
              <a:rPr lang="ar-DZ" sz="3600" dirty="0">
                <a:effectLst/>
                <a:latin typeface="Times New Roman" panose="02020603050405020304" pitchFamily="18" charset="0"/>
                <a:ea typeface="Calibri" panose="020F0502020204030204" pitchFamily="34" charset="0"/>
              </a:rPr>
              <a:t>يتكون مناهج البحث </a:t>
            </a:r>
            <a:r>
              <a:rPr lang="ar-SA" sz="3600" dirty="0">
                <a:effectLst/>
                <a:latin typeface="Times New Roman" panose="02020603050405020304" pitchFamily="18" charset="0"/>
                <a:ea typeface="Calibri" panose="020F0502020204030204" pitchFamily="34" charset="0"/>
              </a:rPr>
              <a:t>العلمي</a:t>
            </a:r>
            <a:r>
              <a:rPr lang="ar-DZ" sz="3600" dirty="0">
                <a:latin typeface="Times New Roman" panose="02020603050405020304" pitchFamily="18" charset="0"/>
                <a:ea typeface="Calibri" panose="020F0502020204030204" pitchFamily="34" charset="0"/>
              </a:rPr>
              <a:t> من </a:t>
            </a:r>
            <a:r>
              <a:rPr lang="ar-SA" sz="3600" dirty="0">
                <a:effectLst/>
                <a:latin typeface="Times New Roman" panose="02020603050405020304" pitchFamily="18" charset="0"/>
                <a:ea typeface="Calibri" panose="020F0502020204030204" pitchFamily="34" charset="0"/>
              </a:rPr>
              <a:t>عدة أنواع، منها</a:t>
            </a:r>
            <a:endParaRPr lang="fr-FR" sz="3600" dirty="0"/>
          </a:p>
        </p:txBody>
      </p:sp>
      <p:sp>
        <p:nvSpPr>
          <p:cNvPr id="3" name="ZoneTexte 2">
            <a:extLst>
              <a:ext uri="{FF2B5EF4-FFF2-40B4-BE49-F238E27FC236}">
                <a16:creationId xmlns:a16="http://schemas.microsoft.com/office/drawing/2014/main" id="{29E256B1-5431-073E-5BC9-EFBF5EA14644}"/>
              </a:ext>
            </a:extLst>
          </p:cNvPr>
          <p:cNvSpPr txBox="1"/>
          <p:nvPr/>
        </p:nvSpPr>
        <p:spPr>
          <a:xfrm>
            <a:off x="8065793" y="3292491"/>
            <a:ext cx="2691764"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المنهج الوصفي</a:t>
            </a:r>
            <a:endParaRPr lang="fr-FR" sz="3200" dirty="0"/>
          </a:p>
        </p:txBody>
      </p:sp>
      <p:sp>
        <p:nvSpPr>
          <p:cNvPr id="4" name="ZoneTexte 3">
            <a:extLst>
              <a:ext uri="{FF2B5EF4-FFF2-40B4-BE49-F238E27FC236}">
                <a16:creationId xmlns:a16="http://schemas.microsoft.com/office/drawing/2014/main" id="{AAABB71C-75C7-9761-A1CE-EAE5C88C73E9}"/>
              </a:ext>
            </a:extLst>
          </p:cNvPr>
          <p:cNvSpPr txBox="1"/>
          <p:nvPr/>
        </p:nvSpPr>
        <p:spPr>
          <a:xfrm>
            <a:off x="2812180" y="3235468"/>
            <a:ext cx="2784737"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المنهج التجريبي</a:t>
            </a:r>
            <a:endParaRPr lang="fr-FR" sz="3200" dirty="0"/>
          </a:p>
        </p:txBody>
      </p:sp>
      <p:sp>
        <p:nvSpPr>
          <p:cNvPr id="5" name="ZoneTexte 4">
            <a:extLst>
              <a:ext uri="{FF2B5EF4-FFF2-40B4-BE49-F238E27FC236}">
                <a16:creationId xmlns:a16="http://schemas.microsoft.com/office/drawing/2014/main" id="{0BC24ACB-9D14-D5CD-629E-9619350AE7F5}"/>
              </a:ext>
            </a:extLst>
          </p:cNvPr>
          <p:cNvSpPr txBox="1"/>
          <p:nvPr/>
        </p:nvSpPr>
        <p:spPr>
          <a:xfrm>
            <a:off x="2645879" y="4378911"/>
            <a:ext cx="2951038" cy="584775"/>
          </a:xfrm>
          <a:prstGeom prst="rect">
            <a:avLst/>
          </a:prstGeom>
          <a:noFill/>
        </p:spPr>
        <p:txBody>
          <a:bodyPr wrap="squar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المنهج التاريخي</a:t>
            </a:r>
            <a:endParaRPr lang="fr-FR" sz="3200" dirty="0"/>
          </a:p>
        </p:txBody>
      </p:sp>
      <p:sp>
        <p:nvSpPr>
          <p:cNvPr id="6" name="ZoneTexte 5">
            <a:extLst>
              <a:ext uri="{FF2B5EF4-FFF2-40B4-BE49-F238E27FC236}">
                <a16:creationId xmlns:a16="http://schemas.microsoft.com/office/drawing/2014/main" id="{F2DE814C-47E7-7BAB-3C0E-B772F8513093}"/>
              </a:ext>
            </a:extLst>
          </p:cNvPr>
          <p:cNvSpPr txBox="1"/>
          <p:nvPr/>
        </p:nvSpPr>
        <p:spPr>
          <a:xfrm>
            <a:off x="8070603" y="4378911"/>
            <a:ext cx="2686954"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المنهج التحليلي</a:t>
            </a:r>
            <a:endParaRPr lang="fr-FR" sz="3200" dirty="0"/>
          </a:p>
        </p:txBody>
      </p:sp>
      <p:sp>
        <p:nvSpPr>
          <p:cNvPr id="7" name="ZoneTexte 6">
            <a:extLst>
              <a:ext uri="{FF2B5EF4-FFF2-40B4-BE49-F238E27FC236}">
                <a16:creationId xmlns:a16="http://schemas.microsoft.com/office/drawing/2014/main" id="{873FD5FE-CBA3-663F-2780-3AB35155C7F8}"/>
              </a:ext>
            </a:extLst>
          </p:cNvPr>
          <p:cNvSpPr txBox="1"/>
          <p:nvPr/>
        </p:nvSpPr>
        <p:spPr>
          <a:xfrm>
            <a:off x="5190993" y="5496248"/>
            <a:ext cx="2618025"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dirty="0">
                <a:effectLst/>
                <a:ea typeface="Calibri" panose="020F0502020204030204" pitchFamily="34" charset="0"/>
                <a:cs typeface="Times New Roman" panose="02020603050405020304" pitchFamily="18" charset="0"/>
              </a:rPr>
              <a:t>المنهج المقارن</a:t>
            </a:r>
            <a:endParaRPr lang="fr-FR" sz="3200" dirty="0"/>
          </a:p>
        </p:txBody>
      </p:sp>
      <p:sp>
        <p:nvSpPr>
          <p:cNvPr id="12" name="ZoneTexte 11">
            <a:extLst>
              <a:ext uri="{FF2B5EF4-FFF2-40B4-BE49-F238E27FC236}">
                <a16:creationId xmlns:a16="http://schemas.microsoft.com/office/drawing/2014/main" id="{0CE207C0-F89C-6E1A-98C5-63902798A00E}"/>
              </a:ext>
            </a:extLst>
          </p:cNvPr>
          <p:cNvSpPr txBox="1"/>
          <p:nvPr/>
        </p:nvSpPr>
        <p:spPr>
          <a:xfrm>
            <a:off x="3388340" y="717741"/>
            <a:ext cx="7184980" cy="830997"/>
          </a:xfrm>
          <a:prstGeom prst="rect">
            <a:avLst/>
          </a:prstGeom>
          <a:noFill/>
        </p:spPr>
        <p:txBody>
          <a:bodyPr wrap="square" rtlCol="0">
            <a:spAutoFit/>
          </a:bodyPr>
          <a:lstStyle/>
          <a:p>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الثالث : </a:t>
            </a:r>
            <a:r>
              <a:rPr lang="ar-DZ" sz="4800" b="1" kern="0" dirty="0">
                <a:latin typeface="Calibri" panose="020F0502020204030204" pitchFamily="34" charset="0"/>
                <a:ea typeface="Times New Roman" panose="02020603050405020304" pitchFamily="18" charset="0"/>
                <a:cs typeface="Times New Roman" panose="02020603050405020304" pitchFamily="18" charset="0"/>
              </a:rPr>
              <a:t>أنواع مناهج</a:t>
            </a:r>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 العلمي</a:t>
            </a:r>
            <a:endParaRPr lang="fr-FR" sz="4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5958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mpoule">
            <a:extLst>
              <a:ext uri="{FF2B5EF4-FFF2-40B4-BE49-F238E27FC236}">
                <a16:creationId xmlns:a16="http://schemas.microsoft.com/office/drawing/2014/main" id="{AC06F95D-BA5D-4DEE-93EF-3FE3173D13FF}"/>
              </a:ext>
            </a:extLst>
          </p:cNvPr>
          <p:cNvPicPr>
            <a:picLocks noChangeAspect="1"/>
          </p:cNvPicPr>
          <p:nvPr/>
        </p:nvPicPr>
        <p:blipFill rotWithShape="1">
          <a:blip r:embed="rId3" cstate="email">
            <a:alphaModFix/>
            <a:extLst>
              <a:ext uri="{28A0092B-C50C-407E-A947-70E740481C1C}">
                <a14:useLocalDpi xmlns:a14="http://schemas.microsoft.com/office/drawing/2010/main"/>
              </a:ext>
            </a:extLst>
          </a:blip>
          <a:srcRect/>
          <a:stretch/>
        </p:blipFill>
        <p:spPr>
          <a:xfrm>
            <a:off x="0" y="10"/>
            <a:ext cx="12188389" cy="6857990"/>
          </a:xfrm>
          <a:prstGeom prst="rect">
            <a:avLst/>
          </a:prstGeom>
        </p:spPr>
      </p:pic>
      <p:sp>
        <p:nvSpPr>
          <p:cNvPr id="8" name="ZoneTexte 7">
            <a:extLst>
              <a:ext uri="{FF2B5EF4-FFF2-40B4-BE49-F238E27FC236}">
                <a16:creationId xmlns:a16="http://schemas.microsoft.com/office/drawing/2014/main" id="{174C6FE2-3633-9D95-8655-A512C54C49E3}"/>
              </a:ext>
            </a:extLst>
          </p:cNvPr>
          <p:cNvSpPr txBox="1"/>
          <p:nvPr/>
        </p:nvSpPr>
        <p:spPr>
          <a:xfrm>
            <a:off x="3129717" y="72185"/>
            <a:ext cx="3350594" cy="1453026"/>
          </a:xfrm>
          <a:prstGeom prst="rect">
            <a:avLst/>
          </a:prstGeom>
          <a:noFill/>
        </p:spPr>
        <p:txBody>
          <a:bodyPr wrap="square" rtlCol="0">
            <a:spAutoFit/>
          </a:bodyPr>
          <a:lstStyle/>
          <a:p>
            <a:pPr algn="ctr" rtl="1">
              <a:lnSpc>
                <a:spcPct val="150000"/>
              </a:lnSpc>
              <a:spcAft>
                <a:spcPts val="800"/>
              </a:spcAft>
            </a:pPr>
            <a:r>
              <a:rPr lang="ar-SA" sz="6600" b="1" kern="0" dirty="0">
                <a:effectLst/>
                <a:ea typeface="Times New Roman" panose="02020603050405020304" pitchFamily="18" charset="0"/>
                <a:cs typeface="Times New Roman" panose="02020603050405020304" pitchFamily="18" charset="0"/>
              </a:rPr>
              <a:t>خاتمة</a:t>
            </a:r>
            <a:endParaRPr lang="fr-FR" sz="6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E86661AD-1FF5-242B-D361-8981CC31E86E}"/>
              </a:ext>
            </a:extLst>
          </p:cNvPr>
          <p:cNvSpPr txBox="1"/>
          <p:nvPr/>
        </p:nvSpPr>
        <p:spPr>
          <a:xfrm>
            <a:off x="717823" y="1604725"/>
            <a:ext cx="7617793" cy="4606710"/>
          </a:xfrm>
          <a:prstGeom prst="rect">
            <a:avLst/>
          </a:prstGeom>
          <a:noFill/>
        </p:spPr>
        <p:txBody>
          <a:bodyPr wrap="square" rtlCol="0">
            <a:spAutoFit/>
          </a:bodyPr>
          <a:lstStyle/>
          <a:p>
            <a:pPr algn="ctr" rtl="1">
              <a:lnSpc>
                <a:spcPct val="150000"/>
              </a:lnSpc>
            </a:pPr>
            <a:r>
              <a:rPr lang="ar-DZ" sz="4000" b="1" i="0" dirty="0">
                <a:effectLst/>
                <a:latin typeface="Segoe UI Historic" panose="020B0502040204020203" pitchFamily="34" charset="0"/>
              </a:rPr>
              <a:t>في ختام هذا البحث، يمكن القول أن المنهج العلمي هو مجموعة من الخطوات المتسلسلة والمنهجية التي يتبعها الباحث العلمي لجمع البيانات وتحليلها وتفسيرها، بهدف الوصول إلى نتائج دقيقة وموضوعية.</a:t>
            </a:r>
            <a:endParaRPr lang="fr-FR" sz="4000" b="1" dirty="0"/>
          </a:p>
        </p:txBody>
      </p:sp>
    </p:spTree>
    <p:extLst>
      <p:ext uri="{BB962C8B-B14F-4D97-AF65-F5344CB8AC3E}">
        <p14:creationId xmlns:p14="http://schemas.microsoft.com/office/powerpoint/2010/main" val="353374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mpoule">
            <a:extLst>
              <a:ext uri="{FF2B5EF4-FFF2-40B4-BE49-F238E27FC236}">
                <a16:creationId xmlns:a16="http://schemas.microsoft.com/office/drawing/2014/main" id="{AC06F95D-BA5D-4DEE-93EF-3FE3173D13FF}"/>
              </a:ext>
            </a:extLst>
          </p:cNvPr>
          <p:cNvPicPr>
            <a:picLocks noChangeAspect="1"/>
          </p:cNvPicPr>
          <p:nvPr/>
        </p:nvPicPr>
        <p:blipFill rotWithShape="1">
          <a:blip r:embed="rId3" cstate="email">
            <a:alphaModFix/>
            <a:extLst>
              <a:ext uri="{28A0092B-C50C-407E-A947-70E740481C1C}">
                <a14:useLocalDpi xmlns:a14="http://schemas.microsoft.com/office/drawing/2010/main"/>
              </a:ext>
            </a:extLst>
          </a:blip>
          <a:srcRect/>
          <a:stretch/>
        </p:blipFill>
        <p:spPr>
          <a:xfrm>
            <a:off x="3611" y="10"/>
            <a:ext cx="12188389" cy="6857990"/>
          </a:xfrm>
          <a:prstGeom prst="rect">
            <a:avLst/>
          </a:prstGeom>
        </p:spPr>
      </p:pic>
      <p:sp>
        <p:nvSpPr>
          <p:cNvPr id="2" name="ZoneTexte 1">
            <a:extLst>
              <a:ext uri="{FF2B5EF4-FFF2-40B4-BE49-F238E27FC236}">
                <a16:creationId xmlns:a16="http://schemas.microsoft.com/office/drawing/2014/main" id="{0BC511F5-FC80-94E8-4578-0F085FEBBC2D}"/>
              </a:ext>
            </a:extLst>
          </p:cNvPr>
          <p:cNvSpPr txBox="1"/>
          <p:nvPr/>
        </p:nvSpPr>
        <p:spPr>
          <a:xfrm>
            <a:off x="291549" y="410818"/>
            <a:ext cx="7606747" cy="5539978"/>
          </a:xfrm>
          <a:prstGeom prst="rect">
            <a:avLst/>
          </a:prstGeom>
          <a:noFill/>
        </p:spPr>
        <p:txBody>
          <a:bodyPr wrap="square" rtlCol="0">
            <a:spAutoFit/>
          </a:bodyPr>
          <a:lstStyle/>
          <a:p>
            <a:pPr algn="ctr" rtl="1"/>
            <a:r>
              <a:rPr lang="ar-DZ" sz="4800" b="1" dirty="0">
                <a:effectLst/>
                <a:ea typeface="Calibri" panose="020F0502020204030204" pitchFamily="34" charset="0"/>
                <a:cs typeface="Times New Roman" panose="02020603050405020304" pitchFamily="18" charset="0"/>
              </a:rPr>
              <a:t>البحث : مناهج البحث العلمي </a:t>
            </a:r>
          </a:p>
          <a:p>
            <a:pPr algn="ctr" rtl="1"/>
            <a:endParaRPr lang="ar-DZ" b="1" dirty="0">
              <a:cs typeface="Times New Roman" panose="02020603050405020304" pitchFamily="18" charset="0"/>
            </a:endParaRPr>
          </a:p>
          <a:p>
            <a:pPr algn="ctr" rtl="1"/>
            <a:r>
              <a:rPr lang="ar-DZ" sz="3200" b="1" dirty="0">
                <a:cs typeface="Times New Roman" panose="02020603050405020304" pitchFamily="18" charset="0"/>
              </a:rPr>
              <a:t>الفوج : 05</a:t>
            </a:r>
          </a:p>
          <a:p>
            <a:pPr algn="r" rtl="1"/>
            <a:r>
              <a:rPr lang="ar-DZ" sz="3200" b="1" dirty="0">
                <a:cs typeface="Times New Roman" panose="02020603050405020304" pitchFamily="18" charset="0"/>
              </a:rPr>
              <a:t>من اعداد :</a:t>
            </a:r>
          </a:p>
          <a:p>
            <a:pPr marL="2400300" lvl="4" indent="-571500" algn="r" rtl="1">
              <a:buFont typeface="Wingdings" panose="05000000000000000000" pitchFamily="2" charset="2"/>
              <a:buChar char="v"/>
            </a:pPr>
            <a:r>
              <a:rPr lang="ar-DZ" sz="4000" b="1" dirty="0">
                <a:cs typeface="Times New Roman" panose="02020603050405020304" pitchFamily="18" charset="0"/>
              </a:rPr>
              <a:t>	هديل سلطاني </a:t>
            </a:r>
          </a:p>
          <a:p>
            <a:pPr marL="2400300" lvl="4" indent="-571500" algn="r" rtl="1">
              <a:buFont typeface="Wingdings" panose="05000000000000000000" pitchFamily="2" charset="2"/>
              <a:buChar char="v"/>
            </a:pPr>
            <a:r>
              <a:rPr lang="ar-DZ" sz="4000" b="1" dirty="0">
                <a:cs typeface="Times New Roman" panose="02020603050405020304" pitchFamily="18" charset="0"/>
              </a:rPr>
              <a:t>	صولي زينب ملاك</a:t>
            </a:r>
          </a:p>
          <a:p>
            <a:pPr marL="2400300" lvl="4" indent="-571500" algn="r" rtl="1">
              <a:buFont typeface="Wingdings" panose="05000000000000000000" pitchFamily="2" charset="2"/>
              <a:buChar char="v"/>
            </a:pPr>
            <a:r>
              <a:rPr lang="ar-DZ" sz="4000" b="1" dirty="0">
                <a:cs typeface="Times New Roman" panose="02020603050405020304" pitchFamily="18" charset="0"/>
              </a:rPr>
              <a:t>	اسلام سعادة </a:t>
            </a:r>
          </a:p>
          <a:p>
            <a:pPr lvl="1" algn="r" rtl="1"/>
            <a:endParaRPr lang="ar-DZ" sz="1400" b="1" dirty="0">
              <a:cs typeface="Times New Roman" panose="02020603050405020304" pitchFamily="18" charset="0"/>
            </a:endParaRPr>
          </a:p>
          <a:p>
            <a:pPr lvl="2" algn="r" rtl="1"/>
            <a:r>
              <a:rPr lang="ar-DZ" sz="4000" b="1" dirty="0">
                <a:cs typeface="Times New Roman" panose="02020603050405020304" pitchFamily="18" charset="0"/>
              </a:rPr>
              <a:t>بإشراف الأستاذة :</a:t>
            </a:r>
          </a:p>
          <a:p>
            <a:pPr marL="4229100" lvl="8" indent="-571500" algn="r" rtl="1">
              <a:buFont typeface="Wingdings" panose="05000000000000000000" pitchFamily="2" charset="2"/>
              <a:buChar char="v"/>
            </a:pPr>
            <a:r>
              <a:rPr lang="ar-DZ" sz="4000" b="1" dirty="0" err="1">
                <a:cs typeface="Times New Roman" panose="02020603050405020304" pitchFamily="18" charset="0"/>
              </a:rPr>
              <a:t>ماليكة</a:t>
            </a:r>
            <a:r>
              <a:rPr lang="ar-DZ" sz="4000" b="1" dirty="0">
                <a:cs typeface="Times New Roman" panose="02020603050405020304" pitchFamily="18" charset="0"/>
              </a:rPr>
              <a:t> علالي </a:t>
            </a:r>
          </a:p>
        </p:txBody>
      </p:sp>
    </p:spTree>
    <p:extLst>
      <p:ext uri="{BB962C8B-B14F-4D97-AF65-F5344CB8AC3E}">
        <p14:creationId xmlns:p14="http://schemas.microsoft.com/office/powerpoint/2010/main" val="180707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mpoule">
            <a:extLst>
              <a:ext uri="{FF2B5EF4-FFF2-40B4-BE49-F238E27FC236}">
                <a16:creationId xmlns:a16="http://schemas.microsoft.com/office/drawing/2014/main" id="{AC06F95D-BA5D-4DEE-93EF-3FE3173D13FF}"/>
              </a:ext>
            </a:extLst>
          </p:cNvPr>
          <p:cNvPicPr>
            <a:picLocks noChangeAspect="1"/>
          </p:cNvPicPr>
          <p:nvPr/>
        </p:nvPicPr>
        <p:blipFill rotWithShape="1">
          <a:blip r:embed="rId3" cstate="email">
            <a:alphaModFix/>
            <a:extLst>
              <a:ext uri="{28A0092B-C50C-407E-A947-70E740481C1C}">
                <a14:useLocalDpi xmlns:a14="http://schemas.microsoft.com/office/drawing/2010/main"/>
              </a:ext>
            </a:extLst>
          </a:blip>
          <a:srcRect/>
          <a:stretch/>
        </p:blipFill>
        <p:spPr>
          <a:xfrm>
            <a:off x="3611" y="10"/>
            <a:ext cx="12188389" cy="6857990"/>
          </a:xfrm>
          <a:prstGeom prst="rect">
            <a:avLst/>
          </a:prstGeom>
        </p:spPr>
      </p:pic>
      <p:sp>
        <p:nvSpPr>
          <p:cNvPr id="8" name="ZoneTexte 7">
            <a:extLst>
              <a:ext uri="{FF2B5EF4-FFF2-40B4-BE49-F238E27FC236}">
                <a16:creationId xmlns:a16="http://schemas.microsoft.com/office/drawing/2014/main" id="{174C6FE2-3633-9D95-8655-A512C54C49E3}"/>
              </a:ext>
            </a:extLst>
          </p:cNvPr>
          <p:cNvSpPr txBox="1"/>
          <p:nvPr/>
        </p:nvSpPr>
        <p:spPr>
          <a:xfrm>
            <a:off x="625058" y="2367171"/>
            <a:ext cx="8196792" cy="2123658"/>
          </a:xfrm>
          <a:prstGeom prst="rect">
            <a:avLst/>
          </a:prstGeom>
          <a:noFill/>
        </p:spPr>
        <p:txBody>
          <a:bodyPr wrap="square" rtlCol="0">
            <a:spAutoFit/>
          </a:bodyPr>
          <a:lstStyle/>
          <a:p>
            <a:pPr algn="ctr"/>
            <a:r>
              <a:rPr lang="ar-SA" sz="6600" b="1" kern="0" dirty="0">
                <a:effectLst/>
                <a:latin typeface="Calibri" panose="020F0502020204030204" pitchFamily="34" charset="0"/>
                <a:ea typeface="Times New Roman" panose="02020603050405020304" pitchFamily="18" charset="0"/>
                <a:cs typeface="Times New Roman" panose="02020603050405020304" pitchFamily="18" charset="0"/>
              </a:rPr>
              <a:t>المبحث الأول</a:t>
            </a:r>
            <a:endParaRPr lang="ar-DZ" sz="6600" b="1" kern="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r>
              <a:rPr lang="ar-SA" sz="6600" b="1" kern="0" dirty="0">
                <a:effectLst/>
                <a:latin typeface="Calibri" panose="020F0502020204030204" pitchFamily="34" charset="0"/>
                <a:ea typeface="Times New Roman" panose="02020603050405020304" pitchFamily="18" charset="0"/>
                <a:cs typeface="Times New Roman" panose="02020603050405020304" pitchFamily="18" charset="0"/>
              </a:rPr>
              <a:t> ماهية البحث العلمي</a:t>
            </a:r>
            <a:endParaRPr lang="fr-FR" sz="6600" b="1" dirty="0"/>
          </a:p>
        </p:txBody>
      </p:sp>
    </p:spTree>
    <p:extLst>
      <p:ext uri="{BB962C8B-B14F-4D97-AF65-F5344CB8AC3E}">
        <p14:creationId xmlns:p14="http://schemas.microsoft.com/office/powerpoint/2010/main" val="274330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C3B28C7-7FBD-B9E6-407F-3255B102C99D}"/>
              </a:ext>
            </a:extLst>
          </p:cNvPr>
          <p:cNvSpPr txBox="1"/>
          <p:nvPr/>
        </p:nvSpPr>
        <p:spPr>
          <a:xfrm>
            <a:off x="1117601" y="1358830"/>
            <a:ext cx="10176933" cy="2554545"/>
          </a:xfrm>
          <a:prstGeom prst="rect">
            <a:avLst/>
          </a:prstGeom>
          <a:noFill/>
        </p:spPr>
        <p:txBody>
          <a:bodyPr wrap="square" rtlCol="0">
            <a:spAutoFit/>
          </a:bodyPr>
          <a:lstStyle/>
          <a:p>
            <a:pPr algn="r" rtl="1"/>
            <a:r>
              <a:rPr lang="ar-SA" sz="4000" kern="0" dirty="0">
                <a:effectLst/>
                <a:ea typeface="Times New Roman" panose="02020603050405020304" pitchFamily="18" charset="0"/>
                <a:cs typeface="Times New Roman" panose="02020603050405020304" pitchFamily="18" charset="0"/>
              </a:rPr>
              <a:t>البحث العلمي هو مجموعة من الإجراءات المنهجية التي يتم من خلالها جمع المعلومات وتحليلها بهدف الوصول إلى معلومات جديدة أو إثبات</a:t>
            </a:r>
            <a:r>
              <a:rPr lang="ar-DZ" sz="4000" kern="0" dirty="0">
                <a:effectLst/>
                <a:ea typeface="Times New Roman" panose="02020603050405020304" pitchFamily="18" charset="0"/>
                <a:cs typeface="Times New Roman" panose="02020603050405020304" pitchFamily="18" charset="0"/>
              </a:rPr>
              <a:t> </a:t>
            </a:r>
            <a:r>
              <a:rPr lang="ar-SA" sz="4000" kern="0" dirty="0">
                <a:effectLst/>
                <a:ea typeface="Times New Roman" panose="02020603050405020304" pitchFamily="18" charset="0"/>
                <a:cs typeface="Times New Roman" panose="02020603050405020304" pitchFamily="18" charset="0"/>
              </a:rPr>
              <a:t>معلومات موجودة بالفعل. ويعتمد البحث العلمي على المنهج العلمي، والذي يتضمن الخطوات التالية</a:t>
            </a:r>
            <a:endParaRPr lang="fr-FR" sz="4000" dirty="0"/>
          </a:p>
        </p:txBody>
      </p:sp>
      <p:sp>
        <p:nvSpPr>
          <p:cNvPr id="3" name="ZoneTexte 2">
            <a:extLst>
              <a:ext uri="{FF2B5EF4-FFF2-40B4-BE49-F238E27FC236}">
                <a16:creationId xmlns:a16="http://schemas.microsoft.com/office/drawing/2014/main" id="{F5E23883-584F-880B-6693-A02459B3A519}"/>
              </a:ext>
            </a:extLst>
          </p:cNvPr>
          <p:cNvSpPr txBox="1"/>
          <p:nvPr/>
        </p:nvSpPr>
        <p:spPr>
          <a:xfrm>
            <a:off x="6590037" y="4329473"/>
            <a:ext cx="4235454"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1- </a:t>
            </a:r>
            <a:r>
              <a:rPr lang="ar-SA" sz="2800" b="1" kern="0" dirty="0">
                <a:effectLst/>
                <a:ea typeface="Times New Roman" panose="02020603050405020304" pitchFamily="18" charset="0"/>
                <a:cs typeface="Times New Roman" panose="02020603050405020304" pitchFamily="18" charset="0"/>
              </a:rPr>
              <a:t>تحديد المشكلة أو السؤال البحثي</a:t>
            </a:r>
            <a:endParaRPr lang="fr-FR" sz="2800" dirty="0"/>
          </a:p>
        </p:txBody>
      </p:sp>
      <p:sp>
        <p:nvSpPr>
          <p:cNvPr id="4" name="ZoneTexte 3">
            <a:extLst>
              <a:ext uri="{FF2B5EF4-FFF2-40B4-BE49-F238E27FC236}">
                <a16:creationId xmlns:a16="http://schemas.microsoft.com/office/drawing/2014/main" id="{921AC027-9C17-EC8A-05BF-012DB8165ECE}"/>
              </a:ext>
            </a:extLst>
          </p:cNvPr>
          <p:cNvSpPr txBox="1"/>
          <p:nvPr/>
        </p:nvSpPr>
        <p:spPr>
          <a:xfrm>
            <a:off x="1761840" y="4267319"/>
            <a:ext cx="3869970"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2- </a:t>
            </a:r>
            <a:r>
              <a:rPr lang="ar-SA" sz="2800" b="1" kern="0" dirty="0">
                <a:effectLst/>
                <a:ea typeface="Times New Roman" panose="02020603050405020304" pitchFamily="18" charset="0"/>
                <a:cs typeface="Times New Roman" panose="02020603050405020304" pitchFamily="18" charset="0"/>
              </a:rPr>
              <a:t>الاطلاع على الأدبيات السابقة</a:t>
            </a:r>
            <a:endParaRPr lang="fr-FR" sz="2800" dirty="0"/>
          </a:p>
        </p:txBody>
      </p:sp>
      <p:sp>
        <p:nvSpPr>
          <p:cNvPr id="5" name="ZoneTexte 4">
            <a:extLst>
              <a:ext uri="{FF2B5EF4-FFF2-40B4-BE49-F238E27FC236}">
                <a16:creationId xmlns:a16="http://schemas.microsoft.com/office/drawing/2014/main" id="{BEACE285-433B-33C2-D5EC-41E1B0453E5C}"/>
              </a:ext>
            </a:extLst>
          </p:cNvPr>
          <p:cNvSpPr txBox="1"/>
          <p:nvPr/>
        </p:nvSpPr>
        <p:spPr>
          <a:xfrm>
            <a:off x="8797371" y="5114303"/>
            <a:ext cx="2028120"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3- </a:t>
            </a:r>
            <a:r>
              <a:rPr lang="ar-SA" sz="2800" b="1" kern="0" dirty="0">
                <a:effectLst/>
                <a:ea typeface="Times New Roman" panose="02020603050405020304" pitchFamily="18" charset="0"/>
                <a:cs typeface="Times New Roman" panose="02020603050405020304" pitchFamily="18" charset="0"/>
              </a:rPr>
              <a:t>جمع البيانات</a:t>
            </a:r>
            <a:endParaRPr lang="fr-FR" sz="2800" dirty="0"/>
          </a:p>
        </p:txBody>
      </p:sp>
      <p:sp>
        <p:nvSpPr>
          <p:cNvPr id="6" name="ZoneTexte 5">
            <a:extLst>
              <a:ext uri="{FF2B5EF4-FFF2-40B4-BE49-F238E27FC236}">
                <a16:creationId xmlns:a16="http://schemas.microsoft.com/office/drawing/2014/main" id="{6BCB738D-154A-6C92-FC0E-D6310BF21E10}"/>
              </a:ext>
            </a:extLst>
          </p:cNvPr>
          <p:cNvSpPr txBox="1"/>
          <p:nvPr/>
        </p:nvSpPr>
        <p:spPr>
          <a:xfrm>
            <a:off x="3478656" y="5029665"/>
            <a:ext cx="2153154"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4- </a:t>
            </a:r>
            <a:r>
              <a:rPr lang="ar-SA" sz="2800" b="1" kern="0" dirty="0">
                <a:effectLst/>
                <a:ea typeface="Times New Roman" panose="02020603050405020304" pitchFamily="18" charset="0"/>
                <a:cs typeface="Times New Roman" panose="02020603050405020304" pitchFamily="18" charset="0"/>
              </a:rPr>
              <a:t>تحليل البيانات</a:t>
            </a:r>
            <a:endParaRPr lang="fr-FR" sz="2800" dirty="0"/>
          </a:p>
        </p:txBody>
      </p:sp>
      <p:sp>
        <p:nvSpPr>
          <p:cNvPr id="7" name="ZoneTexte 6">
            <a:extLst>
              <a:ext uri="{FF2B5EF4-FFF2-40B4-BE49-F238E27FC236}">
                <a16:creationId xmlns:a16="http://schemas.microsoft.com/office/drawing/2014/main" id="{34224B6C-6F33-90C6-D85B-F5631736DF43}"/>
              </a:ext>
            </a:extLst>
          </p:cNvPr>
          <p:cNvSpPr txBox="1"/>
          <p:nvPr/>
        </p:nvSpPr>
        <p:spPr>
          <a:xfrm>
            <a:off x="8178612" y="5930214"/>
            <a:ext cx="2646879"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5- </a:t>
            </a:r>
            <a:r>
              <a:rPr lang="ar-SA" sz="2800" b="1" kern="0" dirty="0">
                <a:effectLst/>
                <a:ea typeface="Times New Roman" panose="02020603050405020304" pitchFamily="18" charset="0"/>
                <a:cs typeface="Times New Roman" panose="02020603050405020304" pitchFamily="18" charset="0"/>
              </a:rPr>
              <a:t>توصل </a:t>
            </a:r>
            <a:r>
              <a:rPr lang="ar-SA" sz="2800" b="1" kern="0" dirty="0">
                <a:effectLst/>
                <a:ea typeface="Tahoma" panose="020B0604030504040204" pitchFamily="34" charset="0"/>
                <a:cs typeface="Times New Roman" panose="02020603050405020304" pitchFamily="18" charset="0"/>
              </a:rPr>
              <a:t>إلى</a:t>
            </a:r>
            <a:r>
              <a:rPr lang="ar-SA" sz="2800" b="1" kern="0" dirty="0">
                <a:effectLst/>
                <a:ea typeface="Times New Roman" panose="02020603050405020304" pitchFamily="18" charset="0"/>
                <a:cs typeface="Times New Roman" panose="02020603050405020304" pitchFamily="18" charset="0"/>
              </a:rPr>
              <a:t> النتائج </a:t>
            </a:r>
            <a:endParaRPr lang="fr-FR" sz="2800" dirty="0"/>
          </a:p>
        </p:txBody>
      </p:sp>
      <p:sp>
        <p:nvSpPr>
          <p:cNvPr id="8" name="ZoneTexte 7">
            <a:extLst>
              <a:ext uri="{FF2B5EF4-FFF2-40B4-BE49-F238E27FC236}">
                <a16:creationId xmlns:a16="http://schemas.microsoft.com/office/drawing/2014/main" id="{6DF92C73-FABC-497C-5785-01416E788BA6}"/>
              </a:ext>
            </a:extLst>
          </p:cNvPr>
          <p:cNvSpPr txBox="1"/>
          <p:nvPr/>
        </p:nvSpPr>
        <p:spPr>
          <a:xfrm>
            <a:off x="2814386" y="5838965"/>
            <a:ext cx="2853666" cy="523220"/>
          </a:xfrm>
          <a:prstGeom prst="rect">
            <a:avLst/>
          </a:prstGeom>
          <a:noFill/>
        </p:spPr>
        <p:txBody>
          <a:bodyPr wrap="none" rtlCol="0">
            <a:spAutoFit/>
          </a:bodyPr>
          <a:lstStyle/>
          <a:p>
            <a:pPr algn="r" rtl="1"/>
            <a:r>
              <a:rPr lang="ar-DZ" sz="2800" b="1" kern="0" dirty="0">
                <a:effectLst/>
                <a:ea typeface="Times New Roman" panose="02020603050405020304" pitchFamily="18" charset="0"/>
                <a:cs typeface="Times New Roman" panose="02020603050405020304" pitchFamily="18" charset="0"/>
              </a:rPr>
              <a:t>6- </a:t>
            </a:r>
            <a:r>
              <a:rPr lang="ar-SA" sz="2800" b="1" kern="0" dirty="0">
                <a:effectLst/>
                <a:ea typeface="Times New Roman" panose="02020603050405020304" pitchFamily="18" charset="0"/>
                <a:cs typeface="Times New Roman" panose="02020603050405020304" pitchFamily="18" charset="0"/>
              </a:rPr>
              <a:t>كتابة التقرير البحثي</a:t>
            </a:r>
            <a:endParaRPr lang="fr-FR" sz="2800" dirty="0"/>
          </a:p>
        </p:txBody>
      </p:sp>
      <p:sp>
        <p:nvSpPr>
          <p:cNvPr id="10" name="ZoneTexte 9">
            <a:extLst>
              <a:ext uri="{FF2B5EF4-FFF2-40B4-BE49-F238E27FC236}">
                <a16:creationId xmlns:a16="http://schemas.microsoft.com/office/drawing/2014/main" id="{6A9AECFC-382F-2DF5-D3A5-0AC067E97B1D}"/>
              </a:ext>
            </a:extLst>
          </p:cNvPr>
          <p:cNvSpPr txBox="1"/>
          <p:nvPr/>
        </p:nvSpPr>
        <p:spPr>
          <a:xfrm>
            <a:off x="2327078" y="381487"/>
            <a:ext cx="7757978" cy="830997"/>
          </a:xfrm>
          <a:prstGeom prst="rect">
            <a:avLst/>
          </a:prstGeom>
          <a:noFill/>
        </p:spPr>
        <p:txBody>
          <a:bodyPr wrap="square" rtlCol="0">
            <a:spAutoFit/>
          </a:bodyPr>
          <a:lstStyle/>
          <a:p>
            <a:pPr algn="ctr"/>
            <a:r>
              <a:rPr lang="ar-SA" sz="4800" b="1" kern="0" dirty="0">
                <a:effectLst/>
                <a:ea typeface="Times New Roman" panose="02020603050405020304" pitchFamily="18" charset="0"/>
                <a:cs typeface="Times New Roman" panose="02020603050405020304" pitchFamily="18" charset="0"/>
              </a:rPr>
              <a:t>المطلب الأول : مفهوم البحث العلمي </a:t>
            </a:r>
            <a:endParaRPr lang="fr-FR" sz="9600" b="1" dirty="0"/>
          </a:p>
        </p:txBody>
      </p:sp>
    </p:spTree>
    <p:extLst>
      <p:ext uri="{BB962C8B-B14F-4D97-AF65-F5344CB8AC3E}">
        <p14:creationId xmlns:p14="http://schemas.microsoft.com/office/powerpoint/2010/main" val="42005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74C9F35-06A5-66F5-BF8A-A8A38E92E413}"/>
              </a:ext>
            </a:extLst>
          </p:cNvPr>
          <p:cNvSpPr txBox="1"/>
          <p:nvPr/>
        </p:nvSpPr>
        <p:spPr>
          <a:xfrm>
            <a:off x="2436731" y="143636"/>
            <a:ext cx="7848623" cy="830997"/>
          </a:xfrm>
          <a:prstGeom prst="rect">
            <a:avLst/>
          </a:prstGeom>
          <a:noFill/>
        </p:spPr>
        <p:txBody>
          <a:bodyPr wrap="none" rtlCol="0">
            <a:spAutoFit/>
          </a:bodyPr>
          <a:lstStyle/>
          <a:p>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الثاني : خصائص البحث العلمي</a:t>
            </a:r>
            <a:endParaRPr lang="fr-FR" sz="4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46E31621-2243-6AC2-8907-E26B4975ACB1}"/>
              </a:ext>
            </a:extLst>
          </p:cNvPr>
          <p:cNvSpPr txBox="1"/>
          <p:nvPr/>
        </p:nvSpPr>
        <p:spPr>
          <a:xfrm>
            <a:off x="1113182" y="1060171"/>
            <a:ext cx="9475305" cy="1323439"/>
          </a:xfrm>
          <a:prstGeom prst="rect">
            <a:avLst/>
          </a:prstGeom>
          <a:noFill/>
        </p:spPr>
        <p:txBody>
          <a:bodyPr wrap="square" rtlCol="0">
            <a:spAutoFit/>
          </a:bodyPr>
          <a:lstStyle/>
          <a:p>
            <a:pPr algn="r" rtl="1"/>
            <a:r>
              <a:rPr lang="ar-SA" sz="4000" kern="0" dirty="0">
                <a:effectLst/>
                <a:ea typeface="Times New Roman" panose="02020603050405020304" pitchFamily="18" charset="0"/>
                <a:cs typeface="Times New Roman" panose="02020603050405020304" pitchFamily="18" charset="0"/>
              </a:rPr>
              <a:t>يتميز البحث العلمي بمجموعة من الخصائص التي تميزه عن غيره من أشكال المعرفة، ومن أهم هذه الخصائص</a:t>
            </a:r>
            <a:endParaRPr lang="fr-FR" sz="4000" dirty="0"/>
          </a:p>
        </p:txBody>
      </p:sp>
      <p:sp>
        <p:nvSpPr>
          <p:cNvPr id="6" name="ZoneTexte 5">
            <a:extLst>
              <a:ext uri="{FF2B5EF4-FFF2-40B4-BE49-F238E27FC236}">
                <a16:creationId xmlns:a16="http://schemas.microsoft.com/office/drawing/2014/main" id="{BB7177B5-D6B0-1929-117B-CEE4A6628A7E}"/>
              </a:ext>
            </a:extLst>
          </p:cNvPr>
          <p:cNvSpPr txBox="1"/>
          <p:nvPr/>
        </p:nvSpPr>
        <p:spPr>
          <a:xfrm>
            <a:off x="6183291" y="2594424"/>
            <a:ext cx="2451313"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kern="0" dirty="0">
                <a:effectLst/>
                <a:ea typeface="Times New Roman" panose="02020603050405020304" pitchFamily="18" charset="0"/>
                <a:cs typeface="Times New Roman" panose="02020603050405020304" pitchFamily="18" charset="0"/>
              </a:rPr>
              <a:t>الموضوعية</a:t>
            </a:r>
            <a:endParaRPr lang="fr-FR" sz="3600" dirty="0"/>
          </a:p>
        </p:txBody>
      </p:sp>
      <p:sp>
        <p:nvSpPr>
          <p:cNvPr id="7" name="ZoneTexte 6">
            <a:extLst>
              <a:ext uri="{FF2B5EF4-FFF2-40B4-BE49-F238E27FC236}">
                <a16:creationId xmlns:a16="http://schemas.microsoft.com/office/drawing/2014/main" id="{4A84AC26-8F92-3F2C-C504-57FC038368FF}"/>
              </a:ext>
            </a:extLst>
          </p:cNvPr>
          <p:cNvSpPr txBox="1"/>
          <p:nvPr/>
        </p:nvSpPr>
        <p:spPr>
          <a:xfrm>
            <a:off x="7228449" y="3307425"/>
            <a:ext cx="1406155"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kern="0" dirty="0">
                <a:effectLst/>
                <a:ea typeface="Times New Roman" panose="02020603050405020304" pitchFamily="18" charset="0"/>
                <a:cs typeface="Times New Roman" panose="02020603050405020304" pitchFamily="18" charset="0"/>
              </a:rPr>
              <a:t>الدقة</a:t>
            </a:r>
            <a:endParaRPr lang="fr-FR" sz="3600" dirty="0"/>
          </a:p>
        </p:txBody>
      </p:sp>
      <p:sp>
        <p:nvSpPr>
          <p:cNvPr id="8" name="ZoneTexte 7">
            <a:extLst>
              <a:ext uri="{FF2B5EF4-FFF2-40B4-BE49-F238E27FC236}">
                <a16:creationId xmlns:a16="http://schemas.microsoft.com/office/drawing/2014/main" id="{505DB089-1A95-547E-8B54-3B9249685793}"/>
              </a:ext>
            </a:extLst>
          </p:cNvPr>
          <p:cNvSpPr txBox="1"/>
          <p:nvPr/>
        </p:nvSpPr>
        <p:spPr>
          <a:xfrm>
            <a:off x="6675413" y="4031957"/>
            <a:ext cx="1959191"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kern="0" dirty="0">
                <a:effectLst/>
                <a:ea typeface="Times New Roman" panose="02020603050405020304" pitchFamily="18" charset="0"/>
                <a:cs typeface="Times New Roman" panose="02020603050405020304" pitchFamily="18" charset="0"/>
              </a:rPr>
              <a:t>المنهجية</a:t>
            </a:r>
            <a:endParaRPr lang="fr-FR" sz="3600" dirty="0"/>
          </a:p>
        </p:txBody>
      </p:sp>
      <p:sp>
        <p:nvSpPr>
          <p:cNvPr id="9" name="ZoneTexte 8">
            <a:extLst>
              <a:ext uri="{FF2B5EF4-FFF2-40B4-BE49-F238E27FC236}">
                <a16:creationId xmlns:a16="http://schemas.microsoft.com/office/drawing/2014/main" id="{41D015B4-19DF-EC5E-A900-299EDC83A57E}"/>
              </a:ext>
            </a:extLst>
          </p:cNvPr>
          <p:cNvSpPr txBox="1"/>
          <p:nvPr/>
        </p:nvSpPr>
        <p:spPr>
          <a:xfrm>
            <a:off x="5668727" y="4857572"/>
            <a:ext cx="2965877"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kern="0" dirty="0">
                <a:effectLst/>
                <a:ea typeface="Times New Roman" panose="02020603050405020304" pitchFamily="18" charset="0"/>
                <a:cs typeface="Times New Roman" panose="02020603050405020304" pitchFamily="18" charset="0"/>
              </a:rPr>
              <a:t>القابلية للاختبار</a:t>
            </a:r>
            <a:endParaRPr lang="fr-FR" sz="3600" dirty="0"/>
          </a:p>
        </p:txBody>
      </p:sp>
      <p:sp>
        <p:nvSpPr>
          <p:cNvPr id="10" name="ZoneTexte 9">
            <a:extLst>
              <a:ext uri="{FF2B5EF4-FFF2-40B4-BE49-F238E27FC236}">
                <a16:creationId xmlns:a16="http://schemas.microsoft.com/office/drawing/2014/main" id="{1B8432F8-5116-4C49-FA68-D9A054E78BEF}"/>
              </a:ext>
            </a:extLst>
          </p:cNvPr>
          <p:cNvSpPr txBox="1"/>
          <p:nvPr/>
        </p:nvSpPr>
        <p:spPr>
          <a:xfrm>
            <a:off x="8088717" y="5379518"/>
            <a:ext cx="45719" cy="646331"/>
          </a:xfrm>
          <a:prstGeom prst="rect">
            <a:avLst/>
          </a:prstGeom>
          <a:noFill/>
        </p:spPr>
        <p:txBody>
          <a:bodyPr wrap="square" rtlCol="0">
            <a:spAutoFit/>
          </a:bodyPr>
          <a:lstStyle/>
          <a:p>
            <a:pPr algn="r" rtl="1"/>
            <a:endParaRPr lang="fr-FR" sz="3600" dirty="0"/>
          </a:p>
        </p:txBody>
      </p:sp>
      <p:sp>
        <p:nvSpPr>
          <p:cNvPr id="11" name="ZoneTexte 10">
            <a:extLst>
              <a:ext uri="{FF2B5EF4-FFF2-40B4-BE49-F238E27FC236}">
                <a16:creationId xmlns:a16="http://schemas.microsoft.com/office/drawing/2014/main" id="{3AB80122-C29B-BEBB-8B6C-0DE2400D475D}"/>
              </a:ext>
            </a:extLst>
          </p:cNvPr>
          <p:cNvSpPr txBox="1"/>
          <p:nvPr/>
        </p:nvSpPr>
        <p:spPr>
          <a:xfrm>
            <a:off x="3959926" y="5632532"/>
            <a:ext cx="4674678"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kern="0" dirty="0">
                <a:effectLst/>
                <a:ea typeface="Times New Roman" panose="02020603050405020304" pitchFamily="18" charset="0"/>
                <a:cs typeface="Times New Roman" panose="02020603050405020304" pitchFamily="18" charset="0"/>
              </a:rPr>
              <a:t>المساهمة في حل المشكلات</a:t>
            </a:r>
            <a:endParaRPr lang="fr-FR" sz="3600" dirty="0"/>
          </a:p>
        </p:txBody>
      </p:sp>
    </p:spTree>
    <p:extLst>
      <p:ext uri="{BB962C8B-B14F-4D97-AF65-F5344CB8AC3E}">
        <p14:creationId xmlns:p14="http://schemas.microsoft.com/office/powerpoint/2010/main" val="270141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1FDFEF3-32E6-DF81-84FE-07DAE042F46D}"/>
              </a:ext>
            </a:extLst>
          </p:cNvPr>
          <p:cNvSpPr txBox="1"/>
          <p:nvPr/>
        </p:nvSpPr>
        <p:spPr>
          <a:xfrm>
            <a:off x="2520341" y="344557"/>
            <a:ext cx="7151317" cy="830997"/>
          </a:xfrm>
          <a:prstGeom prst="rect">
            <a:avLst/>
          </a:prstGeom>
          <a:noFill/>
        </p:spPr>
        <p:txBody>
          <a:bodyPr wrap="none" rtlCol="0">
            <a:spAutoFit/>
          </a:bodyPr>
          <a:lstStyle/>
          <a:p>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الثالث : أنواع البحث العلمي</a:t>
            </a:r>
            <a:endParaRPr lang="fr-FR" sz="4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8117FB26-FF93-98E4-3897-947B8E1CC461}"/>
              </a:ext>
            </a:extLst>
          </p:cNvPr>
          <p:cNvSpPr txBox="1"/>
          <p:nvPr/>
        </p:nvSpPr>
        <p:spPr>
          <a:xfrm>
            <a:off x="993913" y="1431234"/>
            <a:ext cx="9806609" cy="1323439"/>
          </a:xfrm>
          <a:prstGeom prst="rect">
            <a:avLst/>
          </a:prstGeom>
          <a:noFill/>
        </p:spPr>
        <p:txBody>
          <a:bodyPr wrap="square" rtlCol="0">
            <a:spAutoFit/>
          </a:bodyPr>
          <a:lstStyle/>
          <a:p>
            <a:pPr algn="r" rtl="1"/>
            <a:r>
              <a:rPr lang="ar-SA" sz="4000" kern="0" dirty="0">
                <a:effectLst/>
                <a:ea typeface="Times New Roman" panose="02020603050405020304" pitchFamily="18" charset="0"/>
                <a:cs typeface="Times New Roman" panose="02020603050405020304" pitchFamily="18" charset="0"/>
              </a:rPr>
              <a:t>يمكن تصنيف البحث العلمي إلى عدة أنواع، وذلك حسب معايير مختلفة، منها</a:t>
            </a:r>
            <a:endParaRPr lang="fr-FR" sz="4000" dirty="0"/>
          </a:p>
        </p:txBody>
      </p:sp>
      <p:sp>
        <p:nvSpPr>
          <p:cNvPr id="4" name="ZoneTexte 3">
            <a:extLst>
              <a:ext uri="{FF2B5EF4-FFF2-40B4-BE49-F238E27FC236}">
                <a16:creationId xmlns:a16="http://schemas.microsoft.com/office/drawing/2014/main" id="{7F684ABA-D4AC-B909-36F9-BB64FEBF946F}"/>
              </a:ext>
            </a:extLst>
          </p:cNvPr>
          <p:cNvSpPr txBox="1"/>
          <p:nvPr/>
        </p:nvSpPr>
        <p:spPr>
          <a:xfrm>
            <a:off x="2557200" y="2754673"/>
            <a:ext cx="6680034" cy="3324885"/>
          </a:xfrm>
          <a:prstGeom prst="rect">
            <a:avLst/>
          </a:prstGeom>
          <a:noFill/>
        </p:spPr>
        <p:txBody>
          <a:bodyPr wrap="none" rtlCol="0">
            <a:spAutoFit/>
          </a:bodyPr>
          <a:lstStyle/>
          <a:p>
            <a:pPr marL="571500" indent="-571500" algn="r" rtl="1">
              <a:lnSpc>
                <a:spcPct val="150000"/>
              </a:lnSpc>
              <a:buFont typeface="Wingdings" panose="05000000000000000000" pitchFamily="2" charset="2"/>
              <a:buChar char="Ø"/>
            </a:pPr>
            <a:r>
              <a:rPr lang="ar-SA" sz="3600" b="1" kern="0" dirty="0">
                <a:effectLst/>
                <a:ea typeface="Times New Roman" panose="02020603050405020304" pitchFamily="18" charset="0"/>
                <a:cs typeface="Times New Roman" panose="02020603050405020304" pitchFamily="18" charset="0"/>
              </a:rPr>
              <a:t>النوع حسب طبيعة المحتوى الدراسي</a:t>
            </a:r>
            <a:endParaRPr lang="ar-DZ" sz="3600" b="1" kern="0" dirty="0">
              <a:effectLst/>
              <a:ea typeface="Times New Roman" panose="02020603050405020304" pitchFamily="18" charset="0"/>
              <a:cs typeface="Times New Roman" panose="02020603050405020304" pitchFamily="18" charset="0"/>
            </a:endParaRPr>
          </a:p>
          <a:p>
            <a:pPr marL="571500" indent="-571500" algn="r" rtl="1">
              <a:lnSpc>
                <a:spcPct val="150000"/>
              </a:lnSpc>
              <a:buFont typeface="Wingdings" panose="05000000000000000000" pitchFamily="2" charset="2"/>
              <a:buChar char="Ø"/>
            </a:pPr>
            <a:r>
              <a:rPr lang="ar-SA" sz="3600" b="1" kern="0" dirty="0">
                <a:effectLst/>
                <a:ea typeface="Times New Roman" panose="02020603050405020304" pitchFamily="18" charset="0"/>
                <a:cs typeface="Times New Roman" panose="02020603050405020304" pitchFamily="18" charset="0"/>
              </a:rPr>
              <a:t>النوع حسب المنهج العلمي</a:t>
            </a:r>
            <a:endParaRPr lang="ar-DZ" sz="3600" b="1" kern="0" dirty="0">
              <a:effectLst/>
              <a:ea typeface="Times New Roman" panose="02020603050405020304" pitchFamily="18" charset="0"/>
              <a:cs typeface="Times New Roman" panose="02020603050405020304" pitchFamily="18" charset="0"/>
            </a:endParaRPr>
          </a:p>
          <a:p>
            <a:pPr marL="571500" indent="-571500" algn="r" rtl="1">
              <a:lnSpc>
                <a:spcPct val="150000"/>
              </a:lnSpc>
              <a:buFont typeface="Wingdings" panose="05000000000000000000" pitchFamily="2" charset="2"/>
              <a:buChar char="Ø"/>
            </a:pPr>
            <a:r>
              <a:rPr lang="ar-SA" sz="3600" b="1" kern="0" dirty="0">
                <a:effectLst/>
                <a:ea typeface="Times New Roman" panose="02020603050405020304" pitchFamily="18" charset="0"/>
                <a:cs typeface="Times New Roman" panose="02020603050405020304" pitchFamily="18" charset="0"/>
              </a:rPr>
              <a:t>النوع حسب طبيعة البيانات</a:t>
            </a:r>
            <a:endParaRPr lang="ar-DZ" sz="3600" b="1" kern="0" dirty="0">
              <a:ea typeface="Times New Roman" panose="02020603050405020304" pitchFamily="18" charset="0"/>
              <a:cs typeface="Times New Roman" panose="02020603050405020304" pitchFamily="18" charset="0"/>
            </a:endParaRPr>
          </a:p>
          <a:p>
            <a:pPr marL="571500" indent="-571500" algn="r" rtl="1">
              <a:lnSpc>
                <a:spcPct val="150000"/>
              </a:lnSpc>
              <a:buFont typeface="Wingdings" panose="05000000000000000000" pitchFamily="2" charset="2"/>
              <a:buChar char="Ø"/>
            </a:pPr>
            <a:r>
              <a:rPr lang="ar-SA" sz="3600" b="1" kern="0" dirty="0">
                <a:effectLst/>
                <a:ea typeface="Times New Roman" panose="02020603050405020304" pitchFamily="18" charset="0"/>
                <a:cs typeface="Times New Roman" panose="02020603050405020304" pitchFamily="18" charset="0"/>
              </a:rPr>
              <a:t>النوع حسب طبيعة العلاقة بين المتغيرات</a:t>
            </a:r>
            <a:endParaRPr lang="fr-FR" sz="3600" dirty="0"/>
          </a:p>
        </p:txBody>
      </p:sp>
    </p:spTree>
    <p:extLst>
      <p:ext uri="{BB962C8B-B14F-4D97-AF65-F5344CB8AC3E}">
        <p14:creationId xmlns:p14="http://schemas.microsoft.com/office/powerpoint/2010/main" val="233601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2FBC090-B033-AF56-346E-8B207E1B2045}"/>
              </a:ext>
            </a:extLst>
          </p:cNvPr>
          <p:cNvSpPr txBox="1"/>
          <p:nvPr/>
        </p:nvSpPr>
        <p:spPr>
          <a:xfrm>
            <a:off x="5534305" y="238539"/>
            <a:ext cx="5466561"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kern="0" dirty="0">
                <a:effectLst/>
                <a:ea typeface="Times New Roman" panose="02020603050405020304" pitchFamily="18" charset="0"/>
                <a:cs typeface="Times New Roman" panose="02020603050405020304" pitchFamily="18" charset="0"/>
              </a:rPr>
              <a:t>النوع حسب طبيعة المحتوى الدراسي</a:t>
            </a:r>
            <a:endParaRPr lang="fr-FR" sz="3200" dirty="0"/>
          </a:p>
        </p:txBody>
      </p:sp>
      <p:sp>
        <p:nvSpPr>
          <p:cNvPr id="4" name="ZoneTexte 3">
            <a:extLst>
              <a:ext uri="{FF2B5EF4-FFF2-40B4-BE49-F238E27FC236}">
                <a16:creationId xmlns:a16="http://schemas.microsoft.com/office/drawing/2014/main" id="{343F3A1D-12A4-C150-47A6-318FFCD17C09}"/>
              </a:ext>
            </a:extLst>
          </p:cNvPr>
          <p:cNvSpPr txBox="1"/>
          <p:nvPr/>
        </p:nvSpPr>
        <p:spPr>
          <a:xfrm>
            <a:off x="4432815" y="857027"/>
            <a:ext cx="5466561" cy="2369880"/>
          </a:xfrm>
          <a:prstGeom prst="rect">
            <a:avLst/>
          </a:prstGeom>
          <a:noFill/>
        </p:spPr>
        <p:txBody>
          <a:bodyPr wrap="square" rtlCol="0">
            <a:spAutoFit/>
          </a:bodyPr>
          <a:lstStyle/>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العلمية البحتة</a:t>
            </a:r>
            <a:endParaRPr lang="ar-DZ" sz="32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العلمية التطبيقية</a:t>
            </a:r>
            <a:endParaRPr lang="ar-DZ" sz="32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التربوية</a:t>
            </a:r>
            <a:endParaRPr lang="ar-DZ" sz="3200" kern="0" dirty="0">
              <a:effectLst/>
              <a:latin typeface="Times New Roman" panose="02020603050405020304" pitchFamily="18" charset="0"/>
              <a:ea typeface="Times New Roman" panose="02020603050405020304" pitchFamily="18" charset="0"/>
              <a:cs typeface="Arial" panose="020B0604020202020204" pitchFamily="34"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الاجتماعية</a:t>
            </a:r>
            <a:endParaRPr lang="fr-FR" sz="3200" dirty="0"/>
          </a:p>
        </p:txBody>
      </p:sp>
      <p:sp>
        <p:nvSpPr>
          <p:cNvPr id="5" name="ZoneTexte 4">
            <a:extLst>
              <a:ext uri="{FF2B5EF4-FFF2-40B4-BE49-F238E27FC236}">
                <a16:creationId xmlns:a16="http://schemas.microsoft.com/office/drawing/2014/main" id="{98740D8E-219B-9AEF-0D7A-4773C0DF9BBA}"/>
              </a:ext>
            </a:extLst>
          </p:cNvPr>
          <p:cNvSpPr txBox="1"/>
          <p:nvPr/>
        </p:nvSpPr>
        <p:spPr>
          <a:xfrm>
            <a:off x="6888843" y="3563271"/>
            <a:ext cx="4112023"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kern="0" dirty="0">
                <a:effectLst/>
                <a:ea typeface="Times New Roman" panose="02020603050405020304" pitchFamily="18" charset="0"/>
                <a:cs typeface="Times New Roman" panose="02020603050405020304" pitchFamily="18" charset="0"/>
              </a:rPr>
              <a:t>النوع حسب المنهج العلمي</a:t>
            </a:r>
            <a:endParaRPr lang="fr-FR" sz="3200" dirty="0"/>
          </a:p>
        </p:txBody>
      </p:sp>
      <p:sp>
        <p:nvSpPr>
          <p:cNvPr id="6" name="ZoneTexte 5">
            <a:extLst>
              <a:ext uri="{FF2B5EF4-FFF2-40B4-BE49-F238E27FC236}">
                <a16:creationId xmlns:a16="http://schemas.microsoft.com/office/drawing/2014/main" id="{E420D64F-165E-C2AC-59C2-9B4725B1335B}"/>
              </a:ext>
            </a:extLst>
          </p:cNvPr>
          <p:cNvSpPr txBox="1"/>
          <p:nvPr/>
        </p:nvSpPr>
        <p:spPr>
          <a:xfrm>
            <a:off x="6244209" y="4214421"/>
            <a:ext cx="3655167" cy="2369880"/>
          </a:xfrm>
          <a:prstGeom prst="rect">
            <a:avLst/>
          </a:prstGeom>
          <a:noFill/>
        </p:spPr>
        <p:txBody>
          <a:bodyPr wrap="none" rtlCol="0">
            <a:spAutoFit/>
          </a:bodyPr>
          <a:lstStyle/>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الوصفية</a:t>
            </a: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ar-DZ" sz="3200" kern="0" dirty="0">
              <a:effectLst/>
              <a:latin typeface="Times New Roman" panose="02020603050405020304" pitchFamily="18" charset="0"/>
              <a:ea typeface="Times New Roman" panose="02020603050405020304" pitchFamily="18" charset="0"/>
              <a:cs typeface="Arial" panose="020B0604020202020204" pitchFamily="34"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التفسيرية</a:t>
            </a:r>
            <a:endParaRPr lang="ar-DZ" sz="32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التجريبية</a:t>
            </a:r>
            <a:endParaRPr lang="ar-DZ" sz="32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lvl="2" indent="-228600" algn="r" rtl="1">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التاريخية</a:t>
            </a:r>
            <a:endParaRPr lang="fr-FR" sz="3200" dirty="0"/>
          </a:p>
        </p:txBody>
      </p:sp>
    </p:spTree>
    <p:extLst>
      <p:ext uri="{BB962C8B-B14F-4D97-AF65-F5344CB8AC3E}">
        <p14:creationId xmlns:p14="http://schemas.microsoft.com/office/powerpoint/2010/main" val="217653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35FD92C-227D-05F1-99F9-721CA36C689D}"/>
              </a:ext>
            </a:extLst>
          </p:cNvPr>
          <p:cNvSpPr txBox="1"/>
          <p:nvPr/>
        </p:nvSpPr>
        <p:spPr>
          <a:xfrm>
            <a:off x="6601744" y="636104"/>
            <a:ext cx="4129657"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kern="0" dirty="0">
                <a:effectLst/>
                <a:ea typeface="Times New Roman" panose="02020603050405020304" pitchFamily="18" charset="0"/>
                <a:cs typeface="Times New Roman" panose="02020603050405020304" pitchFamily="18" charset="0"/>
              </a:rPr>
              <a:t>النوع حسب طبيعة البيانات</a:t>
            </a:r>
            <a:endParaRPr lang="fr-FR" sz="3200" dirty="0"/>
          </a:p>
        </p:txBody>
      </p:sp>
      <p:sp>
        <p:nvSpPr>
          <p:cNvPr id="3" name="ZoneTexte 2">
            <a:extLst>
              <a:ext uri="{FF2B5EF4-FFF2-40B4-BE49-F238E27FC236}">
                <a16:creationId xmlns:a16="http://schemas.microsoft.com/office/drawing/2014/main" id="{82A0286B-F78D-94BF-C5B9-0913B1634E0A}"/>
              </a:ext>
            </a:extLst>
          </p:cNvPr>
          <p:cNvSpPr txBox="1"/>
          <p:nvPr/>
        </p:nvSpPr>
        <p:spPr>
          <a:xfrm>
            <a:off x="4817602" y="3450515"/>
            <a:ext cx="5913799" cy="584775"/>
          </a:xfrm>
          <a:prstGeom prst="rect">
            <a:avLst/>
          </a:prstGeom>
          <a:noFill/>
        </p:spPr>
        <p:txBody>
          <a:bodyPr wrap="none" rtlCol="0">
            <a:spAutoFit/>
          </a:bodyPr>
          <a:lstStyle/>
          <a:p>
            <a:pPr marL="457200" indent="-457200" algn="r" rtl="1">
              <a:buFont typeface="Wingdings" panose="05000000000000000000" pitchFamily="2" charset="2"/>
              <a:buChar char="Ø"/>
            </a:pPr>
            <a:r>
              <a:rPr lang="ar-SA" sz="3200" b="1" kern="0" dirty="0">
                <a:effectLst/>
                <a:ea typeface="Times New Roman" panose="02020603050405020304" pitchFamily="18" charset="0"/>
                <a:cs typeface="Times New Roman" panose="02020603050405020304" pitchFamily="18" charset="0"/>
              </a:rPr>
              <a:t>النوع حسب طبيعة العلاقة بين المتغيرات</a:t>
            </a:r>
            <a:endParaRPr lang="fr-FR" sz="3200" dirty="0"/>
          </a:p>
        </p:txBody>
      </p:sp>
      <p:sp>
        <p:nvSpPr>
          <p:cNvPr id="4" name="ZoneTexte 3">
            <a:extLst>
              <a:ext uri="{FF2B5EF4-FFF2-40B4-BE49-F238E27FC236}">
                <a16:creationId xmlns:a16="http://schemas.microsoft.com/office/drawing/2014/main" id="{EC114457-1228-3D63-86CF-307E5CBF083E}"/>
              </a:ext>
            </a:extLst>
          </p:cNvPr>
          <p:cNvSpPr txBox="1"/>
          <p:nvPr/>
        </p:nvSpPr>
        <p:spPr>
          <a:xfrm>
            <a:off x="6379443" y="1210946"/>
            <a:ext cx="3413115" cy="1591013"/>
          </a:xfrm>
          <a:prstGeom prst="rect">
            <a:avLst/>
          </a:prstGeom>
          <a:noFill/>
        </p:spPr>
        <p:txBody>
          <a:bodyPr wrap="none" rtlCol="0">
            <a:spAutoFit/>
          </a:bodyPr>
          <a:lstStyle/>
          <a:p>
            <a:pPr marL="1143000" lvl="2" indent="-228600" algn="r" rtl="1">
              <a:lnSpc>
                <a:spcPct val="150000"/>
              </a:lnSpc>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المكتبية</a:t>
            </a:r>
            <a:endParaRPr lang="ar-DZ" sz="32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lvl="2" indent="-228600" algn="r" rtl="1">
              <a:lnSpc>
                <a:spcPct val="150000"/>
              </a:lnSpc>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الميدانية</a:t>
            </a:r>
            <a:endParaRPr lang="fr-FR" sz="3200" dirty="0"/>
          </a:p>
        </p:txBody>
      </p:sp>
      <p:sp>
        <p:nvSpPr>
          <p:cNvPr id="5" name="ZoneTexte 4">
            <a:extLst>
              <a:ext uri="{FF2B5EF4-FFF2-40B4-BE49-F238E27FC236}">
                <a16:creationId xmlns:a16="http://schemas.microsoft.com/office/drawing/2014/main" id="{725B0276-A3A5-0597-ECE4-2F1DB0095CBB}"/>
              </a:ext>
            </a:extLst>
          </p:cNvPr>
          <p:cNvSpPr txBox="1"/>
          <p:nvPr/>
        </p:nvSpPr>
        <p:spPr>
          <a:xfrm>
            <a:off x="6092506" y="4056040"/>
            <a:ext cx="3700052" cy="1591013"/>
          </a:xfrm>
          <a:prstGeom prst="rect">
            <a:avLst/>
          </a:prstGeom>
          <a:noFill/>
        </p:spPr>
        <p:txBody>
          <a:bodyPr wrap="none" rtlCol="0">
            <a:spAutoFit/>
          </a:bodyPr>
          <a:lstStyle/>
          <a:p>
            <a:pPr marL="1143000" lvl="2" indent="-228600" algn="r" rtl="1">
              <a:lnSpc>
                <a:spcPct val="150000"/>
              </a:lnSpc>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الارتباطية</a:t>
            </a:r>
            <a:endParaRPr lang="ar-DZ" sz="3200" kern="0" dirty="0">
              <a:effectLst/>
              <a:latin typeface="Times New Roman" panose="02020603050405020304" pitchFamily="18" charset="0"/>
              <a:ea typeface="Times New Roman" panose="02020603050405020304" pitchFamily="18" charset="0"/>
              <a:cs typeface="Arial" panose="020B0604020202020204" pitchFamily="34" charset="0"/>
            </a:endParaRPr>
          </a:p>
          <a:p>
            <a:pPr marL="1143000" lvl="2" indent="-228600" algn="r" rtl="1">
              <a:lnSpc>
                <a:spcPct val="150000"/>
              </a:lnSpc>
              <a:spcAft>
                <a:spcPts val="800"/>
              </a:spcAft>
              <a:buSzPts val="1000"/>
              <a:buFont typeface="Wingdings" panose="05000000000000000000" pitchFamily="2" charset="2"/>
              <a:buChar char=""/>
              <a:tabLst>
                <a:tab pos="448310" algn="l"/>
              </a:tabLs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البحوث التنبؤية</a:t>
            </a:r>
            <a:endParaRPr lang="fr-FR" sz="3200" dirty="0"/>
          </a:p>
        </p:txBody>
      </p:sp>
    </p:spTree>
    <p:extLst>
      <p:ext uri="{BB962C8B-B14F-4D97-AF65-F5344CB8AC3E}">
        <p14:creationId xmlns:p14="http://schemas.microsoft.com/office/powerpoint/2010/main" val="273263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89361C3-49CD-5780-CDE7-A8306CEF5948}"/>
              </a:ext>
            </a:extLst>
          </p:cNvPr>
          <p:cNvSpPr txBox="1"/>
          <p:nvPr/>
        </p:nvSpPr>
        <p:spPr>
          <a:xfrm>
            <a:off x="3773088" y="382137"/>
            <a:ext cx="4645824" cy="830997"/>
          </a:xfrm>
          <a:prstGeom prst="rect">
            <a:avLst/>
          </a:prstGeom>
          <a:noFill/>
        </p:spPr>
        <p:txBody>
          <a:bodyPr wrap="none" rtlCol="0">
            <a:spAutoFit/>
          </a:bodyPr>
          <a:lstStyle/>
          <a:p>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الرابع : أهميته</a:t>
            </a:r>
            <a:endParaRPr lang="fr-FR" sz="4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34099C19-2B5D-B18B-D345-46A8AEE6A2E5}"/>
              </a:ext>
            </a:extLst>
          </p:cNvPr>
          <p:cNvSpPr txBox="1"/>
          <p:nvPr/>
        </p:nvSpPr>
        <p:spPr>
          <a:xfrm>
            <a:off x="1325217" y="1310431"/>
            <a:ext cx="9847749" cy="1323439"/>
          </a:xfrm>
          <a:prstGeom prst="rect">
            <a:avLst/>
          </a:prstGeom>
          <a:noFill/>
        </p:spPr>
        <p:txBody>
          <a:bodyPr wrap="square" rtlCol="0">
            <a:spAutoFit/>
          </a:bodyPr>
          <a:lstStyle/>
          <a:p>
            <a:pPr algn="r" rtl="1"/>
            <a:r>
              <a:rPr lang="ar-SA" sz="4000" dirty="0">
                <a:effectLst/>
                <a:ea typeface="Calibri" panose="020F0502020204030204" pitchFamily="34" charset="0"/>
                <a:cs typeface="Times New Roman" panose="02020603050405020304" pitchFamily="18" charset="0"/>
              </a:rPr>
              <a:t>للبحث العلمي أهمية كبيرة في مختلف المجالات، سواء العلمية أو الاجتماعية أو الاقتصادية أو الثقافية. وفيما يلي أهميته</a:t>
            </a:r>
            <a:endParaRPr lang="fr-FR" sz="4000" dirty="0"/>
          </a:p>
        </p:txBody>
      </p:sp>
      <p:sp>
        <p:nvSpPr>
          <p:cNvPr id="4" name="ZoneTexte 3">
            <a:extLst>
              <a:ext uri="{FF2B5EF4-FFF2-40B4-BE49-F238E27FC236}">
                <a16:creationId xmlns:a16="http://schemas.microsoft.com/office/drawing/2014/main" id="{830E6788-1D61-3F35-7CE0-7C463BC4677B}"/>
              </a:ext>
            </a:extLst>
          </p:cNvPr>
          <p:cNvSpPr txBox="1"/>
          <p:nvPr/>
        </p:nvSpPr>
        <p:spPr>
          <a:xfrm>
            <a:off x="6249091" y="2671250"/>
            <a:ext cx="3927678"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التقدم العلمي والمعرفة</a:t>
            </a:r>
            <a:endParaRPr lang="fr-FR" sz="3600" dirty="0"/>
          </a:p>
        </p:txBody>
      </p:sp>
      <p:sp>
        <p:nvSpPr>
          <p:cNvPr id="5" name="ZoneTexte 4">
            <a:extLst>
              <a:ext uri="{FF2B5EF4-FFF2-40B4-BE49-F238E27FC236}">
                <a16:creationId xmlns:a16="http://schemas.microsoft.com/office/drawing/2014/main" id="{D31A45A6-26B1-306F-255D-045C36DB46F1}"/>
              </a:ext>
            </a:extLst>
          </p:cNvPr>
          <p:cNvSpPr txBox="1"/>
          <p:nvPr/>
        </p:nvSpPr>
        <p:spPr>
          <a:xfrm>
            <a:off x="5530992" y="3343513"/>
            <a:ext cx="3927678"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التقدم العلمي والمعرفة</a:t>
            </a:r>
            <a:endParaRPr lang="fr-FR" sz="3600" dirty="0"/>
          </a:p>
        </p:txBody>
      </p:sp>
      <p:sp>
        <p:nvSpPr>
          <p:cNvPr id="6" name="ZoneTexte 5">
            <a:extLst>
              <a:ext uri="{FF2B5EF4-FFF2-40B4-BE49-F238E27FC236}">
                <a16:creationId xmlns:a16="http://schemas.microsoft.com/office/drawing/2014/main" id="{A0C623CC-F6E0-C4E0-F344-D7E6CC011BA6}"/>
              </a:ext>
            </a:extLst>
          </p:cNvPr>
          <p:cNvSpPr txBox="1"/>
          <p:nvPr/>
        </p:nvSpPr>
        <p:spPr>
          <a:xfrm>
            <a:off x="5427728" y="4092186"/>
            <a:ext cx="3348994"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تطوير التكنولوجيا</a:t>
            </a:r>
            <a:endParaRPr lang="fr-FR" sz="3600" dirty="0"/>
          </a:p>
        </p:txBody>
      </p:sp>
      <p:sp>
        <p:nvSpPr>
          <p:cNvPr id="7" name="ZoneTexte 6">
            <a:extLst>
              <a:ext uri="{FF2B5EF4-FFF2-40B4-BE49-F238E27FC236}">
                <a16:creationId xmlns:a16="http://schemas.microsoft.com/office/drawing/2014/main" id="{77C75FAD-6974-3931-DC42-9B3C674B7EEC}"/>
              </a:ext>
            </a:extLst>
          </p:cNvPr>
          <p:cNvSpPr txBox="1"/>
          <p:nvPr/>
        </p:nvSpPr>
        <p:spPr>
          <a:xfrm>
            <a:off x="4554967" y="4800312"/>
            <a:ext cx="3528531"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تحسين جودة التعليم</a:t>
            </a:r>
            <a:endParaRPr lang="fr-FR" sz="3600" dirty="0"/>
          </a:p>
        </p:txBody>
      </p:sp>
      <p:sp>
        <p:nvSpPr>
          <p:cNvPr id="8" name="ZoneTexte 7">
            <a:extLst>
              <a:ext uri="{FF2B5EF4-FFF2-40B4-BE49-F238E27FC236}">
                <a16:creationId xmlns:a16="http://schemas.microsoft.com/office/drawing/2014/main" id="{8F1AF6A3-017E-CCB2-E819-8BDB3B4E42FF}"/>
              </a:ext>
            </a:extLst>
          </p:cNvPr>
          <p:cNvSpPr txBox="1"/>
          <p:nvPr/>
        </p:nvSpPr>
        <p:spPr>
          <a:xfrm>
            <a:off x="3876892" y="5592418"/>
            <a:ext cx="3518913" cy="646331"/>
          </a:xfrm>
          <a:prstGeom prst="rect">
            <a:avLst/>
          </a:prstGeom>
          <a:noFill/>
        </p:spPr>
        <p:txBody>
          <a:bodyPr wrap="none" rtlCol="0">
            <a:spAutoFit/>
          </a:bodyPr>
          <a:lstStyle/>
          <a:p>
            <a:pPr marL="571500" indent="-571500" algn="r" rtl="1">
              <a:buFont typeface="Wingdings" panose="05000000000000000000" pitchFamily="2" charset="2"/>
              <a:buChar char="Ø"/>
            </a:pPr>
            <a:r>
              <a:rPr lang="ar-SA" sz="3600" dirty="0">
                <a:effectLst/>
                <a:ea typeface="Calibri" panose="020F0502020204030204" pitchFamily="34" charset="0"/>
                <a:cs typeface="Times New Roman" panose="02020603050405020304" pitchFamily="18" charset="0"/>
              </a:rPr>
              <a:t>بناء مجتمع المعرفة</a:t>
            </a:r>
            <a:endParaRPr lang="fr-FR" sz="3600" dirty="0"/>
          </a:p>
        </p:txBody>
      </p:sp>
    </p:spTree>
    <p:extLst>
      <p:ext uri="{BB962C8B-B14F-4D97-AF65-F5344CB8AC3E}">
        <p14:creationId xmlns:p14="http://schemas.microsoft.com/office/powerpoint/2010/main" val="3479222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CD68EFBC-98F0-ECB2-83A6-9CDAE0FF5E3C}"/>
              </a:ext>
            </a:extLst>
          </p:cNvPr>
          <p:cNvSpPr txBox="1"/>
          <p:nvPr/>
        </p:nvSpPr>
        <p:spPr>
          <a:xfrm>
            <a:off x="947531" y="345851"/>
            <a:ext cx="10575235" cy="2308324"/>
          </a:xfrm>
          <a:prstGeom prst="rect">
            <a:avLst/>
          </a:prstGeom>
          <a:noFill/>
        </p:spPr>
        <p:txBody>
          <a:bodyPr wrap="square" rtlCol="0">
            <a:spAutoFit/>
          </a:bodyPr>
          <a:lstStyle/>
          <a:p>
            <a:pPr algn="ctr" rtl="1">
              <a:spcAft>
                <a:spcPts val="800"/>
              </a:spcAft>
            </a:pPr>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المطلب ال</a:t>
            </a:r>
            <a:r>
              <a:rPr lang="ar-DZ" sz="4800" b="1" kern="0" dirty="0">
                <a:effectLst/>
                <a:latin typeface="Calibri" panose="020F0502020204030204" pitchFamily="34" charset="0"/>
                <a:ea typeface="Times New Roman" panose="02020603050405020304" pitchFamily="18" charset="0"/>
                <a:cs typeface="Times New Roman" panose="02020603050405020304" pitchFamily="18" charset="0"/>
              </a:rPr>
              <a:t>خامس</a:t>
            </a:r>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 : علاق</a:t>
            </a:r>
            <a:r>
              <a:rPr lang="ar-DZ" sz="4800" b="1" kern="0" dirty="0">
                <a:effectLst/>
                <a:latin typeface="Calibri" panose="020F0502020204030204" pitchFamily="34" charset="0"/>
                <a:ea typeface="Times New Roman" panose="02020603050405020304" pitchFamily="18" charset="0"/>
                <a:cs typeface="Times New Roman" panose="02020603050405020304" pitchFamily="18" charset="0"/>
              </a:rPr>
              <a:t>ة البحث العلمي</a:t>
            </a:r>
            <a:r>
              <a:rPr lang="ar-SA" sz="4800" b="1" kern="0" dirty="0">
                <a:effectLst/>
                <a:latin typeface="Calibri" panose="020F0502020204030204" pitchFamily="34" charset="0"/>
                <a:ea typeface="Times New Roman" panose="02020603050405020304" pitchFamily="18" charset="0"/>
                <a:cs typeface="Times New Roman" panose="02020603050405020304" pitchFamily="18" charset="0"/>
              </a:rPr>
              <a:t> بالعلوم الاجتماعية بصفة عامة والعلوم </a:t>
            </a:r>
            <a:r>
              <a:rPr lang="ar-SA" sz="4800" b="1" kern="0" dirty="0">
                <a:effectLst/>
                <a:ea typeface="Times New Roman" panose="02020603050405020304" pitchFamily="18" charset="0"/>
                <a:cs typeface="Times New Roman" panose="02020603050405020304" pitchFamily="18" charset="0"/>
              </a:rPr>
              <a:t>الفيزيائية بصفة خاصة </a:t>
            </a:r>
            <a:endParaRPr lang="fr-FR" sz="4800" dirty="0"/>
          </a:p>
        </p:txBody>
      </p:sp>
      <p:sp>
        <p:nvSpPr>
          <p:cNvPr id="9" name="ZoneTexte 8">
            <a:extLst>
              <a:ext uri="{FF2B5EF4-FFF2-40B4-BE49-F238E27FC236}">
                <a16:creationId xmlns:a16="http://schemas.microsoft.com/office/drawing/2014/main" id="{5C3A7EEA-A113-27AF-45AE-1DD9A7A507F5}"/>
              </a:ext>
            </a:extLst>
          </p:cNvPr>
          <p:cNvSpPr txBox="1"/>
          <p:nvPr/>
        </p:nvSpPr>
        <p:spPr>
          <a:xfrm>
            <a:off x="609602" y="2721114"/>
            <a:ext cx="11251094" cy="707886"/>
          </a:xfrm>
          <a:prstGeom prst="rect">
            <a:avLst/>
          </a:prstGeom>
          <a:noFill/>
        </p:spPr>
        <p:txBody>
          <a:bodyPr wrap="square" rtlCol="0">
            <a:spAutoFit/>
          </a:bodyPr>
          <a:lstStyle/>
          <a:p>
            <a:pPr algn="r" rtl="1"/>
            <a:r>
              <a:rPr lang="ar-SA" sz="4000" dirty="0">
                <a:effectLst/>
                <a:ea typeface="Calibri" panose="020F0502020204030204" pitchFamily="34" charset="0"/>
                <a:cs typeface="Times New Roman" panose="02020603050405020304" pitchFamily="18" charset="0"/>
              </a:rPr>
              <a:t>ترتبط العلوم الاجتماعية والعلوم القانونية ارتباطًا وثيقًا بالبحث العلمي.</a:t>
            </a:r>
            <a:endParaRPr lang="fr-FR" sz="4000" dirty="0"/>
          </a:p>
        </p:txBody>
      </p:sp>
      <p:sp>
        <p:nvSpPr>
          <p:cNvPr id="10" name="ZoneTexte 9">
            <a:extLst>
              <a:ext uri="{FF2B5EF4-FFF2-40B4-BE49-F238E27FC236}">
                <a16:creationId xmlns:a16="http://schemas.microsoft.com/office/drawing/2014/main" id="{B042ED5C-2DA6-CDF4-3B36-DDCCE2CC8244}"/>
              </a:ext>
            </a:extLst>
          </p:cNvPr>
          <p:cNvSpPr txBox="1"/>
          <p:nvPr/>
        </p:nvSpPr>
        <p:spPr>
          <a:xfrm>
            <a:off x="1795666" y="3957604"/>
            <a:ext cx="8998226" cy="2554545"/>
          </a:xfrm>
          <a:prstGeom prst="rect">
            <a:avLst/>
          </a:prstGeom>
          <a:noFill/>
        </p:spPr>
        <p:txBody>
          <a:bodyPr wrap="square" rtlCol="0">
            <a:spAutoFit/>
          </a:bodyPr>
          <a:lstStyle/>
          <a:p>
            <a:pPr algn="ctr" rtl="1"/>
            <a:r>
              <a:rPr lang="ar-SA" sz="4000" dirty="0">
                <a:effectLst/>
                <a:ea typeface="Calibri" panose="020F0502020204030204" pitchFamily="34" charset="0"/>
                <a:cs typeface="Times New Roman" panose="02020603050405020304" pitchFamily="18" charset="0"/>
              </a:rPr>
              <a:t>ويُعد البحث العلمي أداة مهمة لكلا المجالين، حيث يساعد على فهم الظواهر الاجتماعية والقانونية بشكل أفضل، وتطوير حلول مبتكرة للمشكلات التي تواجهها المجتمعات</a:t>
            </a:r>
            <a:endParaRPr lang="fr-FR" sz="4000" dirty="0"/>
          </a:p>
        </p:txBody>
      </p:sp>
    </p:spTree>
    <p:extLst>
      <p:ext uri="{BB962C8B-B14F-4D97-AF65-F5344CB8AC3E}">
        <p14:creationId xmlns:p14="http://schemas.microsoft.com/office/powerpoint/2010/main" val="1336582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Office_50521283_TF22898775_Win32" id="{42019123-24CE-4B22-9524-59EBA4B01F6E}" vid="{7267955E-306D-4717-BB57-5511FACC88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C03EF818-EDF6-480C-9B86-0A3B979BCCF0}">
  <ds:schemaRefs>
    <ds:schemaRef ds:uri="http://schemas.microsoft.com/sharepoint/v3/contenttype/forms"/>
  </ds:schemaRefs>
</ds:datastoreItem>
</file>

<file path=customXml/itemProps2.xml><?xml version="1.0" encoding="utf-8"?>
<ds:datastoreItem xmlns:ds="http://schemas.openxmlformats.org/officeDocument/2006/customXml" ds:itemID="{4C8C32A8-E4D9-473C-833A-8950C6E7C0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18BD99-41E9-467C-9777-74587F831718}">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Conception moderne</Template>
  <TotalTime>278</TotalTime>
  <Words>738</Words>
  <Application>Microsoft Office PowerPoint</Application>
  <PresentationFormat>Grand écran</PresentationFormat>
  <Paragraphs>105</Paragraphs>
  <Slides>16</Slides>
  <Notes>16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Segoe UI Historic</vt:lpstr>
      <vt:lpstr>Times New Roman</vt:lpstr>
      <vt:lpstr>Tw Cen MT</vt:lpstr>
      <vt:lpstr>Wingdings</vt:lpstr>
      <vt:lpstr>Circuit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hamma soltani</dc:creator>
  <cp:lastModifiedBy>hamma soltani</cp:lastModifiedBy>
  <cp:revision>29</cp:revision>
  <dcterms:created xsi:type="dcterms:W3CDTF">2023-10-25T19:47:55Z</dcterms:created>
  <dcterms:modified xsi:type="dcterms:W3CDTF">2023-10-28T14:49:39Z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