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8" r:id="rId3"/>
    <p:sldId id="257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AF9B"/>
    <a:srgbClr val="FACDB0"/>
    <a:srgbClr val="FACDAE"/>
    <a:srgbClr val="FC4A7E"/>
    <a:srgbClr val="93D6CA"/>
    <a:srgbClr val="34D4D0"/>
    <a:srgbClr val="C8C7A8"/>
    <a:srgbClr val="FC9D99"/>
    <a:srgbClr val="FF4266"/>
    <a:srgbClr val="F47B4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897" autoAdjust="0"/>
    <p:restoredTop sz="99879" autoAdjust="0"/>
  </p:normalViewPr>
  <p:slideViewPr>
    <p:cSldViewPr snapToGrid="0">
      <p:cViewPr>
        <p:scale>
          <a:sx n="60" d="100"/>
          <a:sy n="60" d="100"/>
        </p:scale>
        <p:origin x="-76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A73FD-042E-4758-8759-D8ACEBA2EC58}" type="datetimeFigureOut">
              <a:rPr lang="fr-FR" smtClean="0"/>
              <a:pPr/>
              <a:t>27/11/2023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B25DD-4825-42A2-808E-C3EE512B42A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8F48A-6110-47DA-8521-A1D1FFD22FE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790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17105BD-6D6F-49DB-9DE4-D4A6452D7E5F}" type="slidenum">
              <a:rPr lang="en-US" altLang="zh-CN" noProof="0" smtClean="0"/>
              <a:pPr/>
              <a:t>5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xmlns="" val="118182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13A674-CED6-484D-8454-75B9D39D0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1FBC070-0098-45DE-903E-B3963AD59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28DEB1-B9F0-4548-BC60-63625D86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497F0C-4460-4CBF-BD4F-04A1FD00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58E0E1-A3F2-4C31-B6D9-09BB4BCD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615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06919B-08B6-4B12-ADCB-7D8EF857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C42833C-6F5F-44E6-AD9F-4764E70B9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A7D572-93C0-4109-BF9E-EE714B0FA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1F0FA4-404C-4950-849D-30CF5B9E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C2DB8C-E3D1-48DD-8AD3-4337D542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529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22A27DF-60EB-4ACA-93A9-CDECA7227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153E89F-F3FC-469C-BFD2-ABBAC4CC9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7CCCF9-E79E-475C-AB9F-05473C42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C7FB93-87BF-4573-B387-3D2F0735C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BE9E86-235A-4E9B-84DD-34D24E00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7955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xmlns="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xmlns="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xmlns="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xmlns="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xmlns="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xmlns="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xmlns="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xmlns="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xmlns="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xmlns="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xmlns="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rgbClr val="984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xmlns="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xmlns="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xmlns="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xmlns="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xmlns="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xmlns="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309018-381A-42BC-BFCD-0704158D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5A71B5-E12F-4E5B-96FE-ADD8320D4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87C489-7944-4A6B-B364-6EF5865EC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43E333-13C5-4984-95A1-88F63DC66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4B18F1-0FED-4A5E-B01D-A05BD7DC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28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3B6E58-3819-4E74-A15B-8EC5361E6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13B3B81-077D-4EA6-B457-7DC8E8A3E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7334A3-C29D-47AA-A4C5-5B77834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3D7A02-7480-445D-9086-823D3599B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D78D26-50D8-4A18-826C-5088CD90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738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621A18-B853-4C4B-9869-0D6EEC6F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A82BF4-8D66-4D18-BC52-266F669C8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063194-38A3-48F9-BF51-20705AE47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D02B0F-B056-451A-A08C-ECE3690D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EA3CE37-ACBC-4001-9257-8CDAD7D61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30E9C02-13DA-4213-B777-B74BAB83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64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E9C3E1-D0C3-4F83-960B-196695A5D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282791-D744-4FFD-B2C1-DBB130636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9F8D08-0B51-41BD-9FEB-794FB326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80FD374-F5C3-4395-8EC7-DC0233312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778F625-875D-499D-AB17-D59086B82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0607281-8F29-4F10-9BAC-1D785DBF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5E813D3-2765-4743-A990-AD8E4742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5D2E69A-5F6F-425E-87E8-01F8B16E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176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680E8D-71D6-4DBF-9C86-5D60BD7C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37E6019-5941-4057-8843-017DF357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9E08F1-06EC-4796-9E57-9C92CE654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11A06FF-D87C-40AC-ADC5-AE53CAE6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495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DE372BB-E41C-4D4E-91CE-094A18FF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8F2F2B-6057-456D-97F8-3DC05B98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6A766B-B067-44FF-80EF-90A95DA0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307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05D7B-FC66-4DDB-AF2C-2C2712A5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273E95-532A-4537-818E-21A1AD4E1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89866AE-8B7E-4EAD-816E-0EBA34FF1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9AADFC-269E-4420-A949-C29ABD75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EE7559-BE9D-4A2A-BE47-FF895733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5DBC039-F3CE-47AE-93A1-66F3A9B1E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891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58F72B-E9A7-49CA-BE4A-3256C8B9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7CDD87-C16E-4679-8B39-934940389D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2F20AA4-D86F-4642-B96F-2E4B4ED86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FC6C4C1-2D83-443B-80DF-C96852E9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651CED-4C33-452F-970F-0916999E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630EEF-E630-457B-8165-D794714F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053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3141A8F-16B4-42B4-BCD2-9D527AEE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048783-6F45-4CD5-8CBD-3CB1AE64B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2955B1-9F51-4C46-AD48-26807E68A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A69C-A3BC-48FB-828D-5A6E6B919454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B688D8-FB80-49EF-B593-170DCB4FF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269C12-CA27-4FD4-8883-4CDB70D8C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C475A-FC22-4BB2-81DE-26878B72C7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939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ihr.com/blog/human-resource-planning-process/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=""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Human resources slide 1</a:t>
            </a:r>
          </a:p>
        </p:txBody>
      </p:sp>
      <p:grpSp>
        <p:nvGrpSpPr>
          <p:cNvPr id="2" name="Group 55" descr="This image is an icon of three connected human figures. ">
            <a:extLst>
              <a:ext uri="{FF2B5EF4-FFF2-40B4-BE49-F238E27FC236}">
                <a16:creationId xmlns="" xmlns:a16="http://schemas.microsoft.com/office/drawing/2014/main" id="{E56C5C06-BE0B-4D3E-8B77-1A2F0B930590}"/>
              </a:ext>
            </a:extLst>
          </p:cNvPr>
          <p:cNvGrpSpPr/>
          <p:nvPr/>
        </p:nvGrpSpPr>
        <p:grpSpPr>
          <a:xfrm>
            <a:off x="3229436" y="5847617"/>
            <a:ext cx="569186" cy="530997"/>
            <a:chOff x="-27444701" y="-10180638"/>
            <a:chExt cx="10883901" cy="10153650"/>
          </a:xfrm>
          <a:solidFill>
            <a:schemeClr val="bg1">
              <a:lumMod val="50000"/>
            </a:schemeClr>
          </a:solidFill>
        </p:grpSpPr>
        <p:sp>
          <p:nvSpPr>
            <p:cNvPr id="57" name="Freeform 35">
              <a:extLst>
                <a:ext uri="{FF2B5EF4-FFF2-40B4-BE49-F238E27FC236}">
                  <a16:creationId xmlns="" xmlns:a16="http://schemas.microsoft.com/office/drawing/2014/main" id="{D07CC084-C9D4-47CF-9EAD-4A7517F97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69538" y="-10180638"/>
              <a:ext cx="1906588" cy="1978025"/>
            </a:xfrm>
            <a:custGeom>
              <a:avLst/>
              <a:gdLst>
                <a:gd name="T0" fmla="*/ 554 w 639"/>
                <a:gd name="T1" fmla="*/ 327 h 664"/>
                <a:gd name="T2" fmla="*/ 438 w 639"/>
                <a:gd name="T3" fmla="*/ 526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4 w 639"/>
                <a:gd name="T13" fmla="*/ 327 h 664"/>
                <a:gd name="T14" fmla="*/ 638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39 w 639"/>
                <a:gd name="T21" fmla="*/ 200 h 664"/>
                <a:gd name="T22" fmla="*/ 53 w 639"/>
                <a:gd name="T23" fmla="*/ 482 h 664"/>
                <a:gd name="T24" fmla="*/ 407 w 639"/>
                <a:gd name="T25" fmla="*/ 629 h 664"/>
                <a:gd name="T26" fmla="*/ 638 w 639"/>
                <a:gd name="T27" fmla="*/ 327 h 664"/>
                <a:gd name="T28" fmla="*/ 554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4" y="327"/>
                  </a:moveTo>
                  <a:cubicBezTo>
                    <a:pt x="553" y="410"/>
                    <a:pt x="510" y="485"/>
                    <a:pt x="438" y="526"/>
                  </a:cubicBezTo>
                  <a:cubicBezTo>
                    <a:pt x="365" y="569"/>
                    <a:pt x="275" y="564"/>
                    <a:pt x="204" y="521"/>
                  </a:cubicBezTo>
                  <a:cubicBezTo>
                    <a:pt x="133" y="478"/>
                    <a:pt x="94" y="398"/>
                    <a:pt x="97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5"/>
                    <a:pt x="379" y="92"/>
                    <a:pt x="447" y="133"/>
                  </a:cubicBezTo>
                  <a:cubicBezTo>
                    <a:pt x="514" y="174"/>
                    <a:pt x="553" y="249"/>
                    <a:pt x="554" y="327"/>
                  </a:cubicBezTo>
                  <a:cubicBezTo>
                    <a:pt x="555" y="381"/>
                    <a:pt x="639" y="381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0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7" y="629"/>
                  </a:cubicBezTo>
                  <a:cubicBezTo>
                    <a:pt x="543" y="594"/>
                    <a:pt x="637" y="466"/>
                    <a:pt x="638" y="327"/>
                  </a:cubicBezTo>
                  <a:cubicBezTo>
                    <a:pt x="639" y="273"/>
                    <a:pt x="555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8" name="Freeform 36">
              <a:extLst>
                <a:ext uri="{FF2B5EF4-FFF2-40B4-BE49-F238E27FC236}">
                  <a16:creationId xmlns="" xmlns:a16="http://schemas.microsoft.com/office/drawing/2014/main" id="{CCAAF87D-704F-4EAD-856F-6E1E38EF6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596600" y="-8610601"/>
              <a:ext cx="3186113" cy="2139950"/>
            </a:xfrm>
            <a:custGeom>
              <a:avLst/>
              <a:gdLst>
                <a:gd name="T0" fmla="*/ 846 w 1068"/>
                <a:gd name="T1" fmla="*/ 102 h 718"/>
                <a:gd name="T2" fmla="*/ 981 w 1068"/>
                <a:gd name="T3" fmla="*/ 330 h 718"/>
                <a:gd name="T4" fmla="*/ 981 w 1068"/>
                <a:gd name="T5" fmla="*/ 480 h 718"/>
                <a:gd name="T6" fmla="*/ 981 w 1068"/>
                <a:gd name="T7" fmla="*/ 559 h 718"/>
                <a:gd name="T8" fmla="*/ 961 w 1068"/>
                <a:gd name="T9" fmla="*/ 618 h 718"/>
                <a:gd name="T10" fmla="*/ 882 w 1068"/>
                <a:gd name="T11" fmla="*/ 634 h 718"/>
                <a:gd name="T12" fmla="*/ 214 w 1068"/>
                <a:gd name="T13" fmla="*/ 634 h 718"/>
                <a:gd name="T14" fmla="*/ 152 w 1068"/>
                <a:gd name="T15" fmla="*/ 634 h 718"/>
                <a:gd name="T16" fmla="*/ 90 w 1068"/>
                <a:gd name="T17" fmla="*/ 571 h 718"/>
                <a:gd name="T18" fmla="*/ 90 w 1068"/>
                <a:gd name="T19" fmla="*/ 524 h 718"/>
                <a:gd name="T20" fmla="*/ 90 w 1068"/>
                <a:gd name="T21" fmla="*/ 355 h 718"/>
                <a:gd name="T22" fmla="*/ 173 w 1068"/>
                <a:gd name="T23" fmla="*/ 144 h 718"/>
                <a:gd name="T24" fmla="*/ 222 w 1068"/>
                <a:gd name="T25" fmla="*/ 104 h 718"/>
                <a:gd name="T26" fmla="*/ 180 w 1068"/>
                <a:gd name="T27" fmla="*/ 31 h 718"/>
                <a:gd name="T28" fmla="*/ 13 w 1068"/>
                <a:gd name="T29" fmla="*/ 277 h 718"/>
                <a:gd name="T30" fmla="*/ 6 w 1068"/>
                <a:gd name="T31" fmla="*/ 448 h 718"/>
                <a:gd name="T32" fmla="*/ 9 w 1068"/>
                <a:gd name="T33" fmla="*/ 604 h 718"/>
                <a:gd name="T34" fmla="*/ 161 w 1068"/>
                <a:gd name="T35" fmla="*/ 718 h 718"/>
                <a:gd name="T36" fmla="*/ 805 w 1068"/>
                <a:gd name="T37" fmla="*/ 718 h 718"/>
                <a:gd name="T38" fmla="*/ 908 w 1068"/>
                <a:gd name="T39" fmla="*/ 718 h 718"/>
                <a:gd name="T40" fmla="*/ 1059 w 1068"/>
                <a:gd name="T41" fmla="*/ 615 h 718"/>
                <a:gd name="T42" fmla="*/ 1065 w 1068"/>
                <a:gd name="T43" fmla="*/ 545 h 718"/>
                <a:gd name="T44" fmla="*/ 1065 w 1068"/>
                <a:gd name="T45" fmla="*/ 456 h 718"/>
                <a:gd name="T46" fmla="*/ 1060 w 1068"/>
                <a:gd name="T47" fmla="*/ 288 h 718"/>
                <a:gd name="T48" fmla="*/ 888 w 1068"/>
                <a:gd name="T49" fmla="*/ 30 h 718"/>
                <a:gd name="T50" fmla="*/ 846 w 1068"/>
                <a:gd name="T51" fmla="*/ 10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8">
                  <a:moveTo>
                    <a:pt x="846" y="102"/>
                  </a:moveTo>
                  <a:cubicBezTo>
                    <a:pt x="924" y="152"/>
                    <a:pt x="975" y="237"/>
                    <a:pt x="981" y="330"/>
                  </a:cubicBezTo>
                  <a:cubicBezTo>
                    <a:pt x="984" y="379"/>
                    <a:pt x="981" y="430"/>
                    <a:pt x="981" y="480"/>
                  </a:cubicBezTo>
                  <a:cubicBezTo>
                    <a:pt x="981" y="506"/>
                    <a:pt x="981" y="533"/>
                    <a:pt x="981" y="559"/>
                  </a:cubicBezTo>
                  <a:cubicBezTo>
                    <a:pt x="981" y="583"/>
                    <a:pt x="978" y="601"/>
                    <a:pt x="961" y="618"/>
                  </a:cubicBezTo>
                  <a:cubicBezTo>
                    <a:pt x="941" y="638"/>
                    <a:pt x="910" y="634"/>
                    <a:pt x="882" y="634"/>
                  </a:cubicBezTo>
                  <a:cubicBezTo>
                    <a:pt x="659" y="634"/>
                    <a:pt x="436" y="634"/>
                    <a:pt x="214" y="634"/>
                  </a:cubicBezTo>
                  <a:cubicBezTo>
                    <a:pt x="193" y="634"/>
                    <a:pt x="173" y="634"/>
                    <a:pt x="152" y="634"/>
                  </a:cubicBezTo>
                  <a:cubicBezTo>
                    <a:pt x="117" y="634"/>
                    <a:pt x="90" y="606"/>
                    <a:pt x="90" y="571"/>
                  </a:cubicBezTo>
                  <a:cubicBezTo>
                    <a:pt x="89" y="556"/>
                    <a:pt x="90" y="540"/>
                    <a:pt x="90" y="524"/>
                  </a:cubicBezTo>
                  <a:cubicBezTo>
                    <a:pt x="90" y="468"/>
                    <a:pt x="90" y="412"/>
                    <a:pt x="90" y="355"/>
                  </a:cubicBezTo>
                  <a:cubicBezTo>
                    <a:pt x="90" y="276"/>
                    <a:pt x="117" y="202"/>
                    <a:pt x="173" y="144"/>
                  </a:cubicBezTo>
                  <a:cubicBezTo>
                    <a:pt x="188" y="129"/>
                    <a:pt x="204" y="116"/>
                    <a:pt x="222" y="104"/>
                  </a:cubicBezTo>
                  <a:cubicBezTo>
                    <a:pt x="267" y="74"/>
                    <a:pt x="225" y="2"/>
                    <a:pt x="180" y="31"/>
                  </a:cubicBezTo>
                  <a:cubicBezTo>
                    <a:pt x="94" y="88"/>
                    <a:pt x="32" y="175"/>
                    <a:pt x="13" y="277"/>
                  </a:cubicBezTo>
                  <a:cubicBezTo>
                    <a:pt x="2" y="333"/>
                    <a:pt x="6" y="391"/>
                    <a:pt x="6" y="448"/>
                  </a:cubicBezTo>
                  <a:cubicBezTo>
                    <a:pt x="6" y="499"/>
                    <a:pt x="0" y="554"/>
                    <a:pt x="9" y="604"/>
                  </a:cubicBezTo>
                  <a:cubicBezTo>
                    <a:pt x="23" y="676"/>
                    <a:pt x="92" y="718"/>
                    <a:pt x="161" y="718"/>
                  </a:cubicBezTo>
                  <a:cubicBezTo>
                    <a:pt x="375" y="718"/>
                    <a:pt x="590" y="718"/>
                    <a:pt x="805" y="718"/>
                  </a:cubicBezTo>
                  <a:cubicBezTo>
                    <a:pt x="839" y="718"/>
                    <a:pt x="873" y="718"/>
                    <a:pt x="908" y="718"/>
                  </a:cubicBezTo>
                  <a:cubicBezTo>
                    <a:pt x="977" y="718"/>
                    <a:pt x="1035" y="682"/>
                    <a:pt x="1059" y="615"/>
                  </a:cubicBezTo>
                  <a:cubicBezTo>
                    <a:pt x="1066" y="593"/>
                    <a:pt x="1065" y="568"/>
                    <a:pt x="1065" y="545"/>
                  </a:cubicBezTo>
                  <a:cubicBezTo>
                    <a:pt x="1065" y="515"/>
                    <a:pt x="1065" y="486"/>
                    <a:pt x="1065" y="456"/>
                  </a:cubicBezTo>
                  <a:cubicBezTo>
                    <a:pt x="1065" y="400"/>
                    <a:pt x="1068" y="344"/>
                    <a:pt x="1060" y="288"/>
                  </a:cubicBezTo>
                  <a:cubicBezTo>
                    <a:pt x="1045" y="182"/>
                    <a:pt x="978" y="87"/>
                    <a:pt x="888" y="30"/>
                  </a:cubicBezTo>
                  <a:cubicBezTo>
                    <a:pt x="843" y="0"/>
                    <a:pt x="801" y="73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9" name="Freeform 37">
              <a:extLst>
                <a:ext uri="{FF2B5EF4-FFF2-40B4-BE49-F238E27FC236}">
                  <a16:creationId xmlns="" xmlns:a16="http://schemas.microsoft.com/office/drawing/2014/main" id="{1CD5CE15-C404-4DA1-AC79-7FCD7E387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819225" y="-3736976"/>
              <a:ext cx="1903413" cy="1978025"/>
            </a:xfrm>
            <a:custGeom>
              <a:avLst/>
              <a:gdLst>
                <a:gd name="T0" fmla="*/ 554 w 638"/>
                <a:gd name="T1" fmla="*/ 327 h 664"/>
                <a:gd name="T2" fmla="*/ 437 w 638"/>
                <a:gd name="T3" fmla="*/ 527 h 664"/>
                <a:gd name="T4" fmla="*/ 203 w 638"/>
                <a:gd name="T5" fmla="*/ 521 h 664"/>
                <a:gd name="T6" fmla="*/ 96 w 638"/>
                <a:gd name="T7" fmla="*/ 316 h 664"/>
                <a:gd name="T8" fmla="*/ 222 w 638"/>
                <a:gd name="T9" fmla="*/ 123 h 664"/>
                <a:gd name="T10" fmla="*/ 446 w 638"/>
                <a:gd name="T11" fmla="*/ 133 h 664"/>
                <a:gd name="T12" fmla="*/ 554 w 638"/>
                <a:gd name="T13" fmla="*/ 327 h 664"/>
                <a:gd name="T14" fmla="*/ 638 w 638"/>
                <a:gd name="T15" fmla="*/ 327 h 664"/>
                <a:gd name="T16" fmla="*/ 519 w 638"/>
                <a:gd name="T17" fmla="*/ 82 h 664"/>
                <a:gd name="T18" fmla="*/ 244 w 638"/>
                <a:gd name="T19" fmla="*/ 25 h 664"/>
                <a:gd name="T20" fmla="*/ 39 w 638"/>
                <a:gd name="T21" fmla="*/ 201 h 664"/>
                <a:gd name="T22" fmla="*/ 53 w 638"/>
                <a:gd name="T23" fmla="*/ 482 h 664"/>
                <a:gd name="T24" fmla="*/ 406 w 638"/>
                <a:gd name="T25" fmla="*/ 630 h 664"/>
                <a:gd name="T26" fmla="*/ 638 w 638"/>
                <a:gd name="T27" fmla="*/ 327 h 664"/>
                <a:gd name="T28" fmla="*/ 554 w 638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8" h="664">
                  <a:moveTo>
                    <a:pt x="554" y="327"/>
                  </a:moveTo>
                  <a:cubicBezTo>
                    <a:pt x="553" y="410"/>
                    <a:pt x="509" y="485"/>
                    <a:pt x="437" y="527"/>
                  </a:cubicBezTo>
                  <a:cubicBezTo>
                    <a:pt x="365" y="569"/>
                    <a:pt x="274" y="564"/>
                    <a:pt x="203" y="521"/>
                  </a:cubicBezTo>
                  <a:cubicBezTo>
                    <a:pt x="133" y="478"/>
                    <a:pt x="94" y="398"/>
                    <a:pt x="96" y="316"/>
                  </a:cubicBezTo>
                  <a:cubicBezTo>
                    <a:pt x="99" y="234"/>
                    <a:pt x="150" y="161"/>
                    <a:pt x="222" y="123"/>
                  </a:cubicBezTo>
                  <a:cubicBezTo>
                    <a:pt x="292" y="86"/>
                    <a:pt x="379" y="92"/>
                    <a:pt x="446" y="133"/>
                  </a:cubicBezTo>
                  <a:cubicBezTo>
                    <a:pt x="514" y="174"/>
                    <a:pt x="553" y="250"/>
                    <a:pt x="554" y="327"/>
                  </a:cubicBezTo>
                  <a:cubicBezTo>
                    <a:pt x="554" y="381"/>
                    <a:pt x="638" y="382"/>
                    <a:pt x="638" y="327"/>
                  </a:cubicBezTo>
                  <a:cubicBezTo>
                    <a:pt x="637" y="232"/>
                    <a:pt x="594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6" y="116"/>
                    <a:pt x="39" y="201"/>
                  </a:cubicBezTo>
                  <a:cubicBezTo>
                    <a:pt x="0" y="292"/>
                    <a:pt x="5" y="395"/>
                    <a:pt x="53" y="482"/>
                  </a:cubicBezTo>
                  <a:cubicBezTo>
                    <a:pt x="122" y="606"/>
                    <a:pt x="271" y="664"/>
                    <a:pt x="406" y="630"/>
                  </a:cubicBezTo>
                  <a:cubicBezTo>
                    <a:pt x="542" y="595"/>
                    <a:pt x="636" y="466"/>
                    <a:pt x="638" y="327"/>
                  </a:cubicBezTo>
                  <a:cubicBezTo>
                    <a:pt x="638" y="273"/>
                    <a:pt x="554" y="273"/>
                    <a:pt x="554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60" name="Freeform 38">
              <a:extLst>
                <a:ext uri="{FF2B5EF4-FFF2-40B4-BE49-F238E27FC236}">
                  <a16:creationId xmlns="" xmlns:a16="http://schemas.microsoft.com/office/drawing/2014/main" id="{B3EDC5DA-BD5A-4D94-9EF8-995AD67F8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444701" y="-2163763"/>
              <a:ext cx="3182938" cy="2136775"/>
            </a:xfrm>
            <a:custGeom>
              <a:avLst/>
              <a:gdLst>
                <a:gd name="T0" fmla="*/ 846 w 1067"/>
                <a:gd name="T1" fmla="*/ 102 h 717"/>
                <a:gd name="T2" fmla="*/ 980 w 1067"/>
                <a:gd name="T3" fmla="*/ 329 h 717"/>
                <a:gd name="T4" fmla="*/ 981 w 1067"/>
                <a:gd name="T5" fmla="*/ 479 h 717"/>
                <a:gd name="T6" fmla="*/ 981 w 1067"/>
                <a:gd name="T7" fmla="*/ 558 h 717"/>
                <a:gd name="T8" fmla="*/ 961 w 1067"/>
                <a:gd name="T9" fmla="*/ 617 h 717"/>
                <a:gd name="T10" fmla="*/ 882 w 1067"/>
                <a:gd name="T11" fmla="*/ 633 h 717"/>
                <a:gd name="T12" fmla="*/ 213 w 1067"/>
                <a:gd name="T13" fmla="*/ 633 h 717"/>
                <a:gd name="T14" fmla="*/ 152 w 1067"/>
                <a:gd name="T15" fmla="*/ 633 h 717"/>
                <a:gd name="T16" fmla="*/ 89 w 1067"/>
                <a:gd name="T17" fmla="*/ 571 h 717"/>
                <a:gd name="T18" fmla="*/ 89 w 1067"/>
                <a:gd name="T19" fmla="*/ 523 h 717"/>
                <a:gd name="T20" fmla="*/ 89 w 1067"/>
                <a:gd name="T21" fmla="*/ 355 h 717"/>
                <a:gd name="T22" fmla="*/ 172 w 1067"/>
                <a:gd name="T23" fmla="*/ 144 h 717"/>
                <a:gd name="T24" fmla="*/ 222 w 1067"/>
                <a:gd name="T25" fmla="*/ 103 h 717"/>
                <a:gd name="T26" fmla="*/ 179 w 1067"/>
                <a:gd name="T27" fmla="*/ 31 h 717"/>
                <a:gd name="T28" fmla="*/ 12 w 1067"/>
                <a:gd name="T29" fmla="*/ 276 h 717"/>
                <a:gd name="T30" fmla="*/ 5 w 1067"/>
                <a:gd name="T31" fmla="*/ 447 h 717"/>
                <a:gd name="T32" fmla="*/ 9 w 1067"/>
                <a:gd name="T33" fmla="*/ 604 h 717"/>
                <a:gd name="T34" fmla="*/ 161 w 1067"/>
                <a:gd name="T35" fmla="*/ 717 h 717"/>
                <a:gd name="T36" fmla="*/ 804 w 1067"/>
                <a:gd name="T37" fmla="*/ 717 h 717"/>
                <a:gd name="T38" fmla="*/ 907 w 1067"/>
                <a:gd name="T39" fmla="*/ 717 h 717"/>
                <a:gd name="T40" fmla="*/ 1058 w 1067"/>
                <a:gd name="T41" fmla="*/ 614 h 717"/>
                <a:gd name="T42" fmla="*/ 1065 w 1067"/>
                <a:gd name="T43" fmla="*/ 544 h 717"/>
                <a:gd name="T44" fmla="*/ 1065 w 1067"/>
                <a:gd name="T45" fmla="*/ 455 h 717"/>
                <a:gd name="T46" fmla="*/ 1060 w 1067"/>
                <a:gd name="T47" fmla="*/ 287 h 717"/>
                <a:gd name="T48" fmla="*/ 888 w 1067"/>
                <a:gd name="T49" fmla="*/ 29 h 717"/>
                <a:gd name="T50" fmla="*/ 846 w 1067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7" h="717">
                  <a:moveTo>
                    <a:pt x="846" y="102"/>
                  </a:moveTo>
                  <a:cubicBezTo>
                    <a:pt x="924" y="152"/>
                    <a:pt x="974" y="236"/>
                    <a:pt x="980" y="329"/>
                  </a:cubicBezTo>
                  <a:cubicBezTo>
                    <a:pt x="983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0" y="637"/>
                    <a:pt x="910" y="633"/>
                    <a:pt x="882" y="633"/>
                  </a:cubicBezTo>
                  <a:cubicBezTo>
                    <a:pt x="659" y="633"/>
                    <a:pt x="436" y="633"/>
                    <a:pt x="213" y="633"/>
                  </a:cubicBezTo>
                  <a:cubicBezTo>
                    <a:pt x="193" y="633"/>
                    <a:pt x="172" y="633"/>
                    <a:pt x="152" y="633"/>
                  </a:cubicBezTo>
                  <a:cubicBezTo>
                    <a:pt x="117" y="633"/>
                    <a:pt x="90" y="605"/>
                    <a:pt x="89" y="571"/>
                  </a:cubicBezTo>
                  <a:cubicBezTo>
                    <a:pt x="89" y="555"/>
                    <a:pt x="89" y="539"/>
                    <a:pt x="89" y="523"/>
                  </a:cubicBezTo>
                  <a:cubicBezTo>
                    <a:pt x="89" y="467"/>
                    <a:pt x="89" y="411"/>
                    <a:pt x="89" y="355"/>
                  </a:cubicBezTo>
                  <a:cubicBezTo>
                    <a:pt x="89" y="275"/>
                    <a:pt x="117" y="201"/>
                    <a:pt x="172" y="144"/>
                  </a:cubicBezTo>
                  <a:cubicBezTo>
                    <a:pt x="187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79" y="31"/>
                  </a:cubicBezTo>
                  <a:cubicBezTo>
                    <a:pt x="93" y="87"/>
                    <a:pt x="32" y="174"/>
                    <a:pt x="12" y="276"/>
                  </a:cubicBezTo>
                  <a:cubicBezTo>
                    <a:pt x="1" y="332"/>
                    <a:pt x="5" y="391"/>
                    <a:pt x="5" y="447"/>
                  </a:cubicBezTo>
                  <a:cubicBezTo>
                    <a:pt x="5" y="498"/>
                    <a:pt x="0" y="553"/>
                    <a:pt x="9" y="604"/>
                  </a:cubicBezTo>
                  <a:cubicBezTo>
                    <a:pt x="22" y="675"/>
                    <a:pt x="92" y="717"/>
                    <a:pt x="161" y="717"/>
                  </a:cubicBezTo>
                  <a:cubicBezTo>
                    <a:pt x="375" y="717"/>
                    <a:pt x="590" y="717"/>
                    <a:pt x="804" y="717"/>
                  </a:cubicBezTo>
                  <a:cubicBezTo>
                    <a:pt x="839" y="717"/>
                    <a:pt x="873" y="717"/>
                    <a:pt x="907" y="717"/>
                  </a:cubicBezTo>
                  <a:cubicBezTo>
                    <a:pt x="977" y="717"/>
                    <a:pt x="1035" y="681"/>
                    <a:pt x="1058" y="614"/>
                  </a:cubicBezTo>
                  <a:cubicBezTo>
                    <a:pt x="1066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7" y="343"/>
                    <a:pt x="1060" y="287"/>
                  </a:cubicBezTo>
                  <a:cubicBezTo>
                    <a:pt x="1045" y="181"/>
                    <a:pt x="977" y="86"/>
                    <a:pt x="888" y="29"/>
                  </a:cubicBezTo>
                  <a:cubicBezTo>
                    <a:pt x="842" y="0"/>
                    <a:pt x="800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74" name="Freeform 39">
              <a:extLst>
                <a:ext uri="{FF2B5EF4-FFF2-40B4-BE49-F238E27FC236}">
                  <a16:creationId xmlns="" xmlns:a16="http://schemas.microsoft.com/office/drawing/2014/main" id="{F9DCB288-7675-41B6-9E88-9068BFDC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121438" y="-3736976"/>
              <a:ext cx="1906588" cy="1978025"/>
            </a:xfrm>
            <a:custGeom>
              <a:avLst/>
              <a:gdLst>
                <a:gd name="T0" fmla="*/ 555 w 639"/>
                <a:gd name="T1" fmla="*/ 327 h 664"/>
                <a:gd name="T2" fmla="*/ 438 w 639"/>
                <a:gd name="T3" fmla="*/ 527 h 664"/>
                <a:gd name="T4" fmla="*/ 204 w 639"/>
                <a:gd name="T5" fmla="*/ 521 h 664"/>
                <a:gd name="T6" fmla="*/ 97 w 639"/>
                <a:gd name="T7" fmla="*/ 316 h 664"/>
                <a:gd name="T8" fmla="*/ 222 w 639"/>
                <a:gd name="T9" fmla="*/ 123 h 664"/>
                <a:gd name="T10" fmla="*/ 447 w 639"/>
                <a:gd name="T11" fmla="*/ 133 h 664"/>
                <a:gd name="T12" fmla="*/ 555 w 639"/>
                <a:gd name="T13" fmla="*/ 327 h 664"/>
                <a:gd name="T14" fmla="*/ 639 w 639"/>
                <a:gd name="T15" fmla="*/ 327 h 664"/>
                <a:gd name="T16" fmla="*/ 519 w 639"/>
                <a:gd name="T17" fmla="*/ 82 h 664"/>
                <a:gd name="T18" fmla="*/ 244 w 639"/>
                <a:gd name="T19" fmla="*/ 25 h 664"/>
                <a:gd name="T20" fmla="*/ 40 w 639"/>
                <a:gd name="T21" fmla="*/ 201 h 664"/>
                <a:gd name="T22" fmla="*/ 54 w 639"/>
                <a:gd name="T23" fmla="*/ 482 h 664"/>
                <a:gd name="T24" fmla="*/ 407 w 639"/>
                <a:gd name="T25" fmla="*/ 630 h 664"/>
                <a:gd name="T26" fmla="*/ 639 w 639"/>
                <a:gd name="T27" fmla="*/ 327 h 664"/>
                <a:gd name="T28" fmla="*/ 555 w 639"/>
                <a:gd name="T29" fmla="*/ 32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9" h="664">
                  <a:moveTo>
                    <a:pt x="555" y="327"/>
                  </a:moveTo>
                  <a:cubicBezTo>
                    <a:pt x="554" y="410"/>
                    <a:pt x="510" y="485"/>
                    <a:pt x="438" y="527"/>
                  </a:cubicBezTo>
                  <a:cubicBezTo>
                    <a:pt x="366" y="569"/>
                    <a:pt x="275" y="564"/>
                    <a:pt x="204" y="521"/>
                  </a:cubicBezTo>
                  <a:cubicBezTo>
                    <a:pt x="133" y="478"/>
                    <a:pt x="95" y="398"/>
                    <a:pt x="97" y="316"/>
                  </a:cubicBezTo>
                  <a:cubicBezTo>
                    <a:pt x="100" y="234"/>
                    <a:pt x="151" y="161"/>
                    <a:pt x="222" y="123"/>
                  </a:cubicBezTo>
                  <a:cubicBezTo>
                    <a:pt x="293" y="86"/>
                    <a:pt x="380" y="92"/>
                    <a:pt x="447" y="133"/>
                  </a:cubicBezTo>
                  <a:cubicBezTo>
                    <a:pt x="514" y="174"/>
                    <a:pt x="554" y="250"/>
                    <a:pt x="555" y="327"/>
                  </a:cubicBezTo>
                  <a:cubicBezTo>
                    <a:pt x="555" y="381"/>
                    <a:pt x="639" y="382"/>
                    <a:pt x="639" y="327"/>
                  </a:cubicBezTo>
                  <a:cubicBezTo>
                    <a:pt x="638" y="232"/>
                    <a:pt x="595" y="141"/>
                    <a:pt x="519" y="82"/>
                  </a:cubicBezTo>
                  <a:cubicBezTo>
                    <a:pt x="441" y="21"/>
                    <a:pt x="340" y="0"/>
                    <a:pt x="244" y="25"/>
                  </a:cubicBezTo>
                  <a:cubicBezTo>
                    <a:pt x="154" y="48"/>
                    <a:pt x="77" y="116"/>
                    <a:pt x="40" y="201"/>
                  </a:cubicBezTo>
                  <a:cubicBezTo>
                    <a:pt x="0" y="292"/>
                    <a:pt x="5" y="395"/>
                    <a:pt x="54" y="482"/>
                  </a:cubicBezTo>
                  <a:cubicBezTo>
                    <a:pt x="123" y="606"/>
                    <a:pt x="272" y="664"/>
                    <a:pt x="407" y="630"/>
                  </a:cubicBezTo>
                  <a:cubicBezTo>
                    <a:pt x="543" y="595"/>
                    <a:pt x="637" y="466"/>
                    <a:pt x="639" y="327"/>
                  </a:cubicBezTo>
                  <a:cubicBezTo>
                    <a:pt x="639" y="273"/>
                    <a:pt x="555" y="273"/>
                    <a:pt x="555" y="3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75" name="Freeform 40">
              <a:extLst>
                <a:ext uri="{FF2B5EF4-FFF2-40B4-BE49-F238E27FC236}">
                  <a16:creationId xmlns="" xmlns:a16="http://schemas.microsoft.com/office/drawing/2014/main" id="{9ABAA1E3-5A43-4715-8E36-58674814B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746913" y="-2163763"/>
              <a:ext cx="3186113" cy="2136775"/>
            </a:xfrm>
            <a:custGeom>
              <a:avLst/>
              <a:gdLst>
                <a:gd name="T0" fmla="*/ 846 w 1068"/>
                <a:gd name="T1" fmla="*/ 102 h 717"/>
                <a:gd name="T2" fmla="*/ 981 w 1068"/>
                <a:gd name="T3" fmla="*/ 329 h 717"/>
                <a:gd name="T4" fmla="*/ 981 w 1068"/>
                <a:gd name="T5" fmla="*/ 479 h 717"/>
                <a:gd name="T6" fmla="*/ 981 w 1068"/>
                <a:gd name="T7" fmla="*/ 558 h 717"/>
                <a:gd name="T8" fmla="*/ 961 w 1068"/>
                <a:gd name="T9" fmla="*/ 617 h 717"/>
                <a:gd name="T10" fmla="*/ 882 w 1068"/>
                <a:gd name="T11" fmla="*/ 633 h 717"/>
                <a:gd name="T12" fmla="*/ 214 w 1068"/>
                <a:gd name="T13" fmla="*/ 633 h 717"/>
                <a:gd name="T14" fmla="*/ 153 w 1068"/>
                <a:gd name="T15" fmla="*/ 633 h 717"/>
                <a:gd name="T16" fmla="*/ 90 w 1068"/>
                <a:gd name="T17" fmla="*/ 571 h 717"/>
                <a:gd name="T18" fmla="*/ 90 w 1068"/>
                <a:gd name="T19" fmla="*/ 523 h 717"/>
                <a:gd name="T20" fmla="*/ 90 w 1068"/>
                <a:gd name="T21" fmla="*/ 355 h 717"/>
                <a:gd name="T22" fmla="*/ 173 w 1068"/>
                <a:gd name="T23" fmla="*/ 144 h 717"/>
                <a:gd name="T24" fmla="*/ 222 w 1068"/>
                <a:gd name="T25" fmla="*/ 103 h 717"/>
                <a:gd name="T26" fmla="*/ 180 w 1068"/>
                <a:gd name="T27" fmla="*/ 31 h 717"/>
                <a:gd name="T28" fmla="*/ 13 w 1068"/>
                <a:gd name="T29" fmla="*/ 276 h 717"/>
                <a:gd name="T30" fmla="*/ 6 w 1068"/>
                <a:gd name="T31" fmla="*/ 447 h 717"/>
                <a:gd name="T32" fmla="*/ 10 w 1068"/>
                <a:gd name="T33" fmla="*/ 604 h 717"/>
                <a:gd name="T34" fmla="*/ 161 w 1068"/>
                <a:gd name="T35" fmla="*/ 717 h 717"/>
                <a:gd name="T36" fmla="*/ 805 w 1068"/>
                <a:gd name="T37" fmla="*/ 717 h 717"/>
                <a:gd name="T38" fmla="*/ 908 w 1068"/>
                <a:gd name="T39" fmla="*/ 717 h 717"/>
                <a:gd name="T40" fmla="*/ 1059 w 1068"/>
                <a:gd name="T41" fmla="*/ 614 h 717"/>
                <a:gd name="T42" fmla="*/ 1065 w 1068"/>
                <a:gd name="T43" fmla="*/ 544 h 717"/>
                <a:gd name="T44" fmla="*/ 1065 w 1068"/>
                <a:gd name="T45" fmla="*/ 455 h 717"/>
                <a:gd name="T46" fmla="*/ 1060 w 1068"/>
                <a:gd name="T47" fmla="*/ 287 h 717"/>
                <a:gd name="T48" fmla="*/ 889 w 1068"/>
                <a:gd name="T49" fmla="*/ 29 h 717"/>
                <a:gd name="T50" fmla="*/ 846 w 1068"/>
                <a:gd name="T51" fmla="*/ 102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8" h="717">
                  <a:moveTo>
                    <a:pt x="846" y="102"/>
                  </a:moveTo>
                  <a:cubicBezTo>
                    <a:pt x="924" y="152"/>
                    <a:pt x="975" y="236"/>
                    <a:pt x="981" y="329"/>
                  </a:cubicBezTo>
                  <a:cubicBezTo>
                    <a:pt x="984" y="379"/>
                    <a:pt x="981" y="429"/>
                    <a:pt x="981" y="479"/>
                  </a:cubicBezTo>
                  <a:cubicBezTo>
                    <a:pt x="981" y="505"/>
                    <a:pt x="981" y="532"/>
                    <a:pt x="981" y="558"/>
                  </a:cubicBezTo>
                  <a:cubicBezTo>
                    <a:pt x="981" y="582"/>
                    <a:pt x="978" y="600"/>
                    <a:pt x="961" y="617"/>
                  </a:cubicBezTo>
                  <a:cubicBezTo>
                    <a:pt x="941" y="637"/>
                    <a:pt x="911" y="633"/>
                    <a:pt x="882" y="633"/>
                  </a:cubicBezTo>
                  <a:cubicBezTo>
                    <a:pt x="659" y="633"/>
                    <a:pt x="437" y="633"/>
                    <a:pt x="214" y="633"/>
                  </a:cubicBezTo>
                  <a:cubicBezTo>
                    <a:pt x="193" y="633"/>
                    <a:pt x="173" y="633"/>
                    <a:pt x="153" y="633"/>
                  </a:cubicBezTo>
                  <a:cubicBezTo>
                    <a:pt x="118" y="633"/>
                    <a:pt x="91" y="605"/>
                    <a:pt x="90" y="571"/>
                  </a:cubicBezTo>
                  <a:cubicBezTo>
                    <a:pt x="89" y="555"/>
                    <a:pt x="90" y="539"/>
                    <a:pt x="90" y="523"/>
                  </a:cubicBezTo>
                  <a:cubicBezTo>
                    <a:pt x="90" y="467"/>
                    <a:pt x="90" y="411"/>
                    <a:pt x="90" y="355"/>
                  </a:cubicBezTo>
                  <a:cubicBezTo>
                    <a:pt x="90" y="275"/>
                    <a:pt x="117" y="201"/>
                    <a:pt x="173" y="144"/>
                  </a:cubicBezTo>
                  <a:cubicBezTo>
                    <a:pt x="188" y="128"/>
                    <a:pt x="204" y="115"/>
                    <a:pt x="222" y="103"/>
                  </a:cubicBezTo>
                  <a:cubicBezTo>
                    <a:pt x="267" y="74"/>
                    <a:pt x="225" y="1"/>
                    <a:pt x="180" y="31"/>
                  </a:cubicBezTo>
                  <a:cubicBezTo>
                    <a:pt x="94" y="87"/>
                    <a:pt x="32" y="174"/>
                    <a:pt x="13" y="276"/>
                  </a:cubicBezTo>
                  <a:cubicBezTo>
                    <a:pt x="2" y="332"/>
                    <a:pt x="6" y="391"/>
                    <a:pt x="6" y="447"/>
                  </a:cubicBezTo>
                  <a:cubicBezTo>
                    <a:pt x="6" y="498"/>
                    <a:pt x="0" y="553"/>
                    <a:pt x="10" y="604"/>
                  </a:cubicBezTo>
                  <a:cubicBezTo>
                    <a:pt x="23" y="675"/>
                    <a:pt x="93" y="717"/>
                    <a:pt x="161" y="717"/>
                  </a:cubicBezTo>
                  <a:cubicBezTo>
                    <a:pt x="376" y="717"/>
                    <a:pt x="590" y="717"/>
                    <a:pt x="805" y="717"/>
                  </a:cubicBezTo>
                  <a:cubicBezTo>
                    <a:pt x="839" y="717"/>
                    <a:pt x="874" y="717"/>
                    <a:pt x="908" y="717"/>
                  </a:cubicBezTo>
                  <a:cubicBezTo>
                    <a:pt x="978" y="717"/>
                    <a:pt x="1036" y="681"/>
                    <a:pt x="1059" y="614"/>
                  </a:cubicBezTo>
                  <a:cubicBezTo>
                    <a:pt x="1067" y="592"/>
                    <a:pt x="1065" y="568"/>
                    <a:pt x="1065" y="544"/>
                  </a:cubicBezTo>
                  <a:cubicBezTo>
                    <a:pt x="1065" y="515"/>
                    <a:pt x="1065" y="485"/>
                    <a:pt x="1065" y="455"/>
                  </a:cubicBezTo>
                  <a:cubicBezTo>
                    <a:pt x="1065" y="399"/>
                    <a:pt x="1068" y="343"/>
                    <a:pt x="1060" y="287"/>
                  </a:cubicBezTo>
                  <a:cubicBezTo>
                    <a:pt x="1046" y="181"/>
                    <a:pt x="978" y="86"/>
                    <a:pt x="889" y="29"/>
                  </a:cubicBezTo>
                  <a:cubicBezTo>
                    <a:pt x="843" y="0"/>
                    <a:pt x="801" y="72"/>
                    <a:pt x="84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76" name="Freeform 41">
              <a:extLst>
                <a:ext uri="{FF2B5EF4-FFF2-40B4-BE49-F238E27FC236}">
                  <a16:creationId xmlns="" xmlns:a16="http://schemas.microsoft.com/office/drawing/2014/main" id="{EA6EC370-AE96-4357-86E0-93B6C20D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20225" y="-5770563"/>
              <a:ext cx="250825" cy="2101850"/>
            </a:xfrm>
            <a:custGeom>
              <a:avLst/>
              <a:gdLst>
                <a:gd name="T0" fmla="*/ 0 w 84"/>
                <a:gd name="T1" fmla="*/ 54 h 705"/>
                <a:gd name="T2" fmla="*/ 0 w 84"/>
                <a:gd name="T3" fmla="*/ 631 h 705"/>
                <a:gd name="T4" fmla="*/ 0 w 84"/>
                <a:gd name="T5" fmla="*/ 650 h 705"/>
                <a:gd name="T6" fmla="*/ 84 w 84"/>
                <a:gd name="T7" fmla="*/ 650 h 705"/>
                <a:gd name="T8" fmla="*/ 84 w 84"/>
                <a:gd name="T9" fmla="*/ 73 h 705"/>
                <a:gd name="T10" fmla="*/ 84 w 84"/>
                <a:gd name="T11" fmla="*/ 54 h 705"/>
                <a:gd name="T12" fmla="*/ 0 w 84"/>
                <a:gd name="T13" fmla="*/ 5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05">
                  <a:moveTo>
                    <a:pt x="0" y="54"/>
                  </a:moveTo>
                  <a:cubicBezTo>
                    <a:pt x="0" y="247"/>
                    <a:pt x="0" y="439"/>
                    <a:pt x="0" y="631"/>
                  </a:cubicBezTo>
                  <a:cubicBezTo>
                    <a:pt x="0" y="638"/>
                    <a:pt x="0" y="644"/>
                    <a:pt x="0" y="650"/>
                  </a:cubicBezTo>
                  <a:cubicBezTo>
                    <a:pt x="0" y="705"/>
                    <a:pt x="84" y="705"/>
                    <a:pt x="84" y="650"/>
                  </a:cubicBezTo>
                  <a:cubicBezTo>
                    <a:pt x="84" y="458"/>
                    <a:pt x="84" y="266"/>
                    <a:pt x="84" y="73"/>
                  </a:cubicBezTo>
                  <a:cubicBezTo>
                    <a:pt x="84" y="67"/>
                    <a:pt x="84" y="61"/>
                    <a:pt x="84" y="54"/>
                  </a:cubicBezTo>
                  <a:cubicBezTo>
                    <a:pt x="84" y="0"/>
                    <a:pt x="0" y="0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77" name="Freeform 42">
              <a:extLst>
                <a:ext uri="{FF2B5EF4-FFF2-40B4-BE49-F238E27FC236}">
                  <a16:creationId xmlns="" xmlns:a16="http://schemas.microsoft.com/office/drawing/2014/main" id="{5368DFC5-02C5-4946-A452-2652C5D14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42650" y="-4017963"/>
              <a:ext cx="1944688" cy="1266825"/>
            </a:xfrm>
            <a:custGeom>
              <a:avLst/>
              <a:gdLst>
                <a:gd name="T0" fmla="*/ 89 w 652"/>
                <a:gd name="T1" fmla="*/ 398 h 425"/>
                <a:gd name="T2" fmla="*/ 589 w 652"/>
                <a:gd name="T3" fmla="*/ 109 h 425"/>
                <a:gd name="T4" fmla="*/ 605 w 652"/>
                <a:gd name="T5" fmla="*/ 100 h 425"/>
                <a:gd name="T6" fmla="*/ 563 w 652"/>
                <a:gd name="T7" fmla="*/ 27 h 425"/>
                <a:gd name="T8" fmla="*/ 63 w 652"/>
                <a:gd name="T9" fmla="*/ 316 h 425"/>
                <a:gd name="T10" fmla="*/ 47 w 652"/>
                <a:gd name="T11" fmla="*/ 325 h 425"/>
                <a:gd name="T12" fmla="*/ 89 w 652"/>
                <a:gd name="T13" fmla="*/ 39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89" y="398"/>
                  </a:moveTo>
                  <a:cubicBezTo>
                    <a:pt x="256" y="302"/>
                    <a:pt x="422" y="205"/>
                    <a:pt x="589" y="109"/>
                  </a:cubicBezTo>
                  <a:cubicBezTo>
                    <a:pt x="594" y="106"/>
                    <a:pt x="600" y="103"/>
                    <a:pt x="605" y="100"/>
                  </a:cubicBezTo>
                  <a:cubicBezTo>
                    <a:pt x="652" y="73"/>
                    <a:pt x="610" y="0"/>
                    <a:pt x="563" y="27"/>
                  </a:cubicBezTo>
                  <a:cubicBezTo>
                    <a:pt x="396" y="123"/>
                    <a:pt x="230" y="219"/>
                    <a:pt x="63" y="316"/>
                  </a:cubicBezTo>
                  <a:cubicBezTo>
                    <a:pt x="58" y="319"/>
                    <a:pt x="52" y="322"/>
                    <a:pt x="47" y="325"/>
                  </a:cubicBezTo>
                  <a:cubicBezTo>
                    <a:pt x="0" y="352"/>
                    <a:pt x="42" y="425"/>
                    <a:pt x="89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78" name="Freeform 43">
              <a:extLst>
                <a:ext uri="{FF2B5EF4-FFF2-40B4-BE49-F238E27FC236}">
                  <a16:creationId xmlns="" xmlns:a16="http://schemas.microsoft.com/office/drawing/2014/main" id="{8580222D-9DD6-41E9-912C-179A6E105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91663" y="-4017963"/>
              <a:ext cx="1946275" cy="1266825"/>
            </a:xfrm>
            <a:custGeom>
              <a:avLst/>
              <a:gdLst>
                <a:gd name="T0" fmla="*/ 605 w 652"/>
                <a:gd name="T1" fmla="*/ 325 h 425"/>
                <a:gd name="T2" fmla="*/ 106 w 652"/>
                <a:gd name="T3" fmla="*/ 37 h 425"/>
                <a:gd name="T4" fmla="*/ 89 w 652"/>
                <a:gd name="T5" fmla="*/ 27 h 425"/>
                <a:gd name="T6" fmla="*/ 47 w 652"/>
                <a:gd name="T7" fmla="*/ 100 h 425"/>
                <a:gd name="T8" fmla="*/ 546 w 652"/>
                <a:gd name="T9" fmla="*/ 388 h 425"/>
                <a:gd name="T10" fmla="*/ 563 w 652"/>
                <a:gd name="T11" fmla="*/ 398 h 425"/>
                <a:gd name="T12" fmla="*/ 605 w 652"/>
                <a:gd name="T13" fmla="*/ 3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5">
                  <a:moveTo>
                    <a:pt x="605" y="325"/>
                  </a:moveTo>
                  <a:cubicBezTo>
                    <a:pt x="439" y="229"/>
                    <a:pt x="272" y="133"/>
                    <a:pt x="106" y="37"/>
                  </a:cubicBezTo>
                  <a:cubicBezTo>
                    <a:pt x="100" y="33"/>
                    <a:pt x="95" y="30"/>
                    <a:pt x="89" y="27"/>
                  </a:cubicBezTo>
                  <a:cubicBezTo>
                    <a:pt x="42" y="0"/>
                    <a:pt x="0" y="73"/>
                    <a:pt x="47" y="100"/>
                  </a:cubicBezTo>
                  <a:cubicBezTo>
                    <a:pt x="213" y="196"/>
                    <a:pt x="380" y="292"/>
                    <a:pt x="546" y="388"/>
                  </a:cubicBezTo>
                  <a:cubicBezTo>
                    <a:pt x="552" y="391"/>
                    <a:pt x="557" y="395"/>
                    <a:pt x="563" y="398"/>
                  </a:cubicBezTo>
                  <a:cubicBezTo>
                    <a:pt x="610" y="425"/>
                    <a:pt x="652" y="352"/>
                    <a:pt x="605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1165547-DF3A-4694-9097-2BDAF2003713}"/>
              </a:ext>
            </a:extLst>
          </p:cNvPr>
          <p:cNvSpPr txBox="1"/>
          <p:nvPr/>
        </p:nvSpPr>
        <p:spPr>
          <a:xfrm>
            <a:off x="175807" y="2134684"/>
            <a:ext cx="4845708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</a:t>
            </a:r>
            <a:r>
              <a:rPr lang="en-US" sz="5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RESOURCES </a:t>
            </a:r>
            <a:r>
              <a:rPr lang="en-US" sz="54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PLANNING</a:t>
            </a:r>
            <a:endParaRPr lang="en-US" sz="5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6BBBCB2E-F413-4381-8378-02FDC20EA4F6}"/>
              </a:ext>
            </a:extLst>
          </p:cNvPr>
          <p:cNvSpPr/>
          <p:nvPr/>
        </p:nvSpPr>
        <p:spPr>
          <a:xfrm>
            <a:off x="712872" y="5663196"/>
            <a:ext cx="353619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buFont typeface="Wingdings" pitchFamily="2" charset="2"/>
              <a:buChar char="©"/>
            </a:pPr>
            <a:r>
              <a:rPr lang="en-US" sz="1600" i="1" dirty="0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en-US" sz="1600" b="1" i="1" dirty="0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ABDERRAOUF BENREBIAI</a:t>
            </a:r>
          </a:p>
          <a:p>
            <a:pPr>
              <a:buFont typeface="Wingdings" pitchFamily="2" charset="2"/>
              <a:buChar char="©"/>
            </a:pPr>
            <a:r>
              <a:rPr lang="en-US" sz="1600" b="1" i="1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LACHI </a:t>
            </a:r>
            <a:r>
              <a:rPr lang="en-US" sz="1600" b="1" i="1" dirty="0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IMAD SALAH EDDINE</a:t>
            </a:r>
          </a:p>
          <a:p>
            <a:pPr>
              <a:buFont typeface="Wingdings" pitchFamily="2" charset="2"/>
              <a:buChar char="©"/>
            </a:pPr>
            <a:r>
              <a:rPr lang="en-US" sz="1600" b="1" i="1" dirty="0" smtClean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BOURAFAI ABDELDJALIL</a:t>
            </a:r>
            <a:endParaRPr lang="en-US" sz="1600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="" xmlns:a16="http://schemas.microsoft.com/office/drawing/2014/main" id="{8E504344-8563-476C-9EF9-4200B272FD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55953" y="-2833465"/>
            <a:ext cx="8948964" cy="12105059"/>
            <a:chOff x="4855953" y="-2833465"/>
            <a:chExt cx="8948964" cy="12105059"/>
          </a:xfrm>
        </p:grpSpPr>
        <p:sp>
          <p:nvSpPr>
            <p:cNvPr id="18" name="Freeform 10">
              <a:extLst>
                <a:ext uri="{FF2B5EF4-FFF2-40B4-BE49-F238E27FC236}">
                  <a16:creationId xmlns="" xmlns:a16="http://schemas.microsoft.com/office/drawing/2014/main" id="{73D22BE5-D5D5-4BF2-A935-5C4AB588B458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4855953" y="-2246936"/>
              <a:ext cx="8673602" cy="11518530"/>
            </a:xfrm>
            <a:custGeom>
              <a:avLst/>
              <a:gdLst>
                <a:gd name="T0" fmla="*/ 1166 w 2492"/>
                <a:gd name="T1" fmla="*/ 2419 h 3315"/>
                <a:gd name="T2" fmla="*/ 243 w 2492"/>
                <a:gd name="T3" fmla="*/ 912 h 3315"/>
                <a:gd name="T4" fmla="*/ 449 w 2492"/>
                <a:gd name="T5" fmla="*/ 15 h 3315"/>
                <a:gd name="T6" fmla="*/ 766 w 2492"/>
                <a:gd name="T7" fmla="*/ 302 h 3315"/>
                <a:gd name="T8" fmla="*/ 1651 w 2492"/>
                <a:gd name="T9" fmla="*/ 481 h 3315"/>
                <a:gd name="T10" fmla="*/ 2239 w 2492"/>
                <a:gd name="T11" fmla="*/ 1238 h 3315"/>
                <a:gd name="T12" fmla="*/ 2186 w 2492"/>
                <a:gd name="T13" fmla="*/ 2201 h 3315"/>
                <a:gd name="T14" fmla="*/ 2165 w 2492"/>
                <a:gd name="T15" fmla="*/ 2928 h 3315"/>
                <a:gd name="T16" fmla="*/ 1400 w 2492"/>
                <a:gd name="T17" fmla="*/ 3100 h 3315"/>
                <a:gd name="T18" fmla="*/ 1166 w 2492"/>
                <a:gd name="T19" fmla="*/ 2419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2" h="3315">
                  <a:moveTo>
                    <a:pt x="1166" y="2419"/>
                  </a:moveTo>
                  <a:cubicBezTo>
                    <a:pt x="1505" y="1277"/>
                    <a:pt x="486" y="1533"/>
                    <a:pt x="243" y="912"/>
                  </a:cubicBezTo>
                  <a:cubicBezTo>
                    <a:pt x="0" y="292"/>
                    <a:pt x="291" y="31"/>
                    <a:pt x="449" y="15"/>
                  </a:cubicBezTo>
                  <a:cubicBezTo>
                    <a:pt x="607" y="0"/>
                    <a:pt x="716" y="54"/>
                    <a:pt x="766" y="302"/>
                  </a:cubicBezTo>
                  <a:cubicBezTo>
                    <a:pt x="817" y="551"/>
                    <a:pt x="1312" y="508"/>
                    <a:pt x="1651" y="481"/>
                  </a:cubicBezTo>
                  <a:cubicBezTo>
                    <a:pt x="1989" y="454"/>
                    <a:pt x="2492" y="733"/>
                    <a:pt x="2239" y="1238"/>
                  </a:cubicBezTo>
                  <a:cubicBezTo>
                    <a:pt x="1986" y="1743"/>
                    <a:pt x="2000" y="1716"/>
                    <a:pt x="2186" y="2201"/>
                  </a:cubicBezTo>
                  <a:cubicBezTo>
                    <a:pt x="2372" y="2685"/>
                    <a:pt x="2165" y="2928"/>
                    <a:pt x="2165" y="2928"/>
                  </a:cubicBezTo>
                  <a:cubicBezTo>
                    <a:pt x="2165" y="2928"/>
                    <a:pt x="1791" y="3315"/>
                    <a:pt x="1400" y="3100"/>
                  </a:cubicBezTo>
                  <a:cubicBezTo>
                    <a:pt x="1008" y="2885"/>
                    <a:pt x="1166" y="2419"/>
                    <a:pt x="1166" y="2419"/>
                  </a:cubicBezTo>
                  <a:close/>
                </a:path>
              </a:pathLst>
            </a:custGeom>
            <a:gradFill>
              <a:gsLst>
                <a:gs pos="0">
                  <a:srgbClr val="80DEDE"/>
                </a:gs>
                <a:gs pos="53500">
                  <a:srgbClr val="85C1E7"/>
                </a:gs>
                <a:gs pos="100000">
                  <a:srgbClr val="878CFF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="" xmlns:a16="http://schemas.microsoft.com/office/drawing/2014/main" id="{C42C174B-303A-45F6-8FF1-93001A3AAFC1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048022" y="-2833465"/>
              <a:ext cx="8756895" cy="10755934"/>
            </a:xfrm>
            <a:custGeom>
              <a:avLst/>
              <a:gdLst>
                <a:gd name="T0" fmla="*/ 1504 w 2516"/>
                <a:gd name="T1" fmla="*/ 2980 h 3095"/>
                <a:gd name="T2" fmla="*/ 2237 w 2516"/>
                <a:gd name="T3" fmla="*/ 2283 h 3095"/>
                <a:gd name="T4" fmla="*/ 1468 w 2516"/>
                <a:gd name="T5" fmla="*/ 1052 h 3095"/>
                <a:gd name="T6" fmla="*/ 979 w 2516"/>
                <a:gd name="T7" fmla="*/ 648 h 3095"/>
                <a:gd name="T8" fmla="*/ 411 w 2516"/>
                <a:gd name="T9" fmla="*/ 195 h 3095"/>
                <a:gd name="T10" fmla="*/ 397 w 2516"/>
                <a:gd name="T11" fmla="*/ 1117 h 3095"/>
                <a:gd name="T12" fmla="*/ 194 w 2516"/>
                <a:gd name="T13" fmla="*/ 1767 h 3095"/>
                <a:gd name="T14" fmla="*/ 866 w 2516"/>
                <a:gd name="T15" fmla="*/ 2349 h 3095"/>
                <a:gd name="T16" fmla="*/ 1275 w 2516"/>
                <a:gd name="T17" fmla="*/ 2766 h 3095"/>
                <a:gd name="T18" fmla="*/ 1504 w 2516"/>
                <a:gd name="T19" fmla="*/ 2980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6" h="3095">
                  <a:moveTo>
                    <a:pt x="1504" y="2980"/>
                  </a:moveTo>
                  <a:cubicBezTo>
                    <a:pt x="1504" y="2980"/>
                    <a:pt x="1958" y="3095"/>
                    <a:pt x="2237" y="2283"/>
                  </a:cubicBezTo>
                  <a:cubicBezTo>
                    <a:pt x="2516" y="1472"/>
                    <a:pt x="1745" y="1159"/>
                    <a:pt x="1468" y="1052"/>
                  </a:cubicBezTo>
                  <a:cubicBezTo>
                    <a:pt x="1191" y="945"/>
                    <a:pt x="1126" y="907"/>
                    <a:pt x="979" y="648"/>
                  </a:cubicBezTo>
                  <a:cubicBezTo>
                    <a:pt x="832" y="389"/>
                    <a:pt x="822" y="0"/>
                    <a:pt x="411" y="195"/>
                  </a:cubicBezTo>
                  <a:cubicBezTo>
                    <a:pt x="0" y="391"/>
                    <a:pt x="384" y="948"/>
                    <a:pt x="397" y="1117"/>
                  </a:cubicBezTo>
                  <a:cubicBezTo>
                    <a:pt x="411" y="1286"/>
                    <a:pt x="128" y="1580"/>
                    <a:pt x="194" y="1767"/>
                  </a:cubicBezTo>
                  <a:cubicBezTo>
                    <a:pt x="259" y="1954"/>
                    <a:pt x="273" y="2154"/>
                    <a:pt x="866" y="2349"/>
                  </a:cubicBezTo>
                  <a:cubicBezTo>
                    <a:pt x="866" y="2349"/>
                    <a:pt x="1186" y="2374"/>
                    <a:pt x="1275" y="2766"/>
                  </a:cubicBezTo>
                  <a:cubicBezTo>
                    <a:pt x="1275" y="2766"/>
                    <a:pt x="1340" y="2988"/>
                    <a:pt x="1504" y="2980"/>
                  </a:cubicBezTo>
                  <a:close/>
                </a:path>
              </a:pathLst>
            </a:custGeom>
            <a:gradFill>
              <a:gsLst>
                <a:gs pos="0">
                  <a:srgbClr val="7CEFD8"/>
                </a:gs>
                <a:gs pos="51000">
                  <a:srgbClr val="6672E4"/>
                </a:gs>
                <a:gs pos="100000">
                  <a:srgbClr val="882BE5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="" xmlns:a16="http://schemas.microsoft.com/office/drawing/2014/main" id="{22AA5A4F-A0EB-453F-A699-F817D4616C6F}"/>
                </a:ext>
              </a:extLst>
            </p:cNvPr>
            <p:cNvSpPr>
              <a:spLocks/>
            </p:cNvSpPr>
            <p:nvPr/>
          </p:nvSpPr>
          <p:spPr bwMode="auto">
            <a:xfrm rot="9420272">
              <a:off x="5218811" y="-1993836"/>
              <a:ext cx="7570428" cy="10122905"/>
            </a:xfrm>
            <a:custGeom>
              <a:avLst/>
              <a:gdLst>
                <a:gd name="T0" fmla="*/ 1896 w 2175"/>
                <a:gd name="T1" fmla="*/ 2283 h 2913"/>
                <a:gd name="T2" fmla="*/ 1467 w 2175"/>
                <a:gd name="T3" fmla="*/ 2913 h 2913"/>
                <a:gd name="T4" fmla="*/ 1250 w 2175"/>
                <a:gd name="T5" fmla="*/ 2849 h 2913"/>
                <a:gd name="T6" fmla="*/ 1016 w 2175"/>
                <a:gd name="T7" fmla="*/ 2168 h 2913"/>
                <a:gd name="T8" fmla="*/ 93 w 2175"/>
                <a:gd name="T9" fmla="*/ 661 h 2913"/>
                <a:gd name="T10" fmla="*/ 0 w 2175"/>
                <a:gd name="T11" fmla="*/ 238 h 2913"/>
                <a:gd name="T12" fmla="*/ 70 w 2175"/>
                <a:gd name="T13" fmla="*/ 195 h 2913"/>
                <a:gd name="T14" fmla="*/ 638 w 2175"/>
                <a:gd name="T15" fmla="*/ 648 h 2913"/>
                <a:gd name="T16" fmla="*/ 1127 w 2175"/>
                <a:gd name="T17" fmla="*/ 1052 h 2913"/>
                <a:gd name="T18" fmla="*/ 1896 w 2175"/>
                <a:gd name="T19" fmla="*/ 2283 h 2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5" h="2913">
                  <a:moveTo>
                    <a:pt x="1896" y="2283"/>
                  </a:moveTo>
                  <a:cubicBezTo>
                    <a:pt x="1770" y="2651"/>
                    <a:pt x="1607" y="2829"/>
                    <a:pt x="1467" y="2913"/>
                  </a:cubicBezTo>
                  <a:cubicBezTo>
                    <a:pt x="1397" y="2909"/>
                    <a:pt x="1324" y="2889"/>
                    <a:pt x="1250" y="2849"/>
                  </a:cubicBezTo>
                  <a:cubicBezTo>
                    <a:pt x="858" y="2634"/>
                    <a:pt x="1016" y="2168"/>
                    <a:pt x="1016" y="2168"/>
                  </a:cubicBezTo>
                  <a:cubicBezTo>
                    <a:pt x="1354" y="1026"/>
                    <a:pt x="336" y="1282"/>
                    <a:pt x="93" y="661"/>
                  </a:cubicBezTo>
                  <a:cubicBezTo>
                    <a:pt x="28" y="495"/>
                    <a:pt x="1" y="354"/>
                    <a:pt x="0" y="238"/>
                  </a:cubicBezTo>
                  <a:cubicBezTo>
                    <a:pt x="20" y="222"/>
                    <a:pt x="44" y="208"/>
                    <a:pt x="70" y="195"/>
                  </a:cubicBezTo>
                  <a:cubicBezTo>
                    <a:pt x="481" y="0"/>
                    <a:pt x="491" y="389"/>
                    <a:pt x="638" y="648"/>
                  </a:cubicBezTo>
                  <a:cubicBezTo>
                    <a:pt x="785" y="907"/>
                    <a:pt x="850" y="945"/>
                    <a:pt x="1127" y="1052"/>
                  </a:cubicBezTo>
                  <a:cubicBezTo>
                    <a:pt x="1404" y="1159"/>
                    <a:pt x="2175" y="1472"/>
                    <a:pt x="1896" y="2283"/>
                  </a:cubicBezTo>
                  <a:close/>
                </a:path>
              </a:pathLst>
            </a:custGeom>
            <a:gradFill>
              <a:gsLst>
                <a:gs pos="100000">
                  <a:srgbClr val="7CEFD8"/>
                </a:gs>
                <a:gs pos="19000">
                  <a:srgbClr val="6672E4"/>
                </a:gs>
                <a:gs pos="0">
                  <a:srgbClr val="882BE5"/>
                </a:gs>
              </a:gsLst>
              <a:lin ang="102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1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30" y="176677"/>
            <a:ext cx="1101259" cy="13680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636608" y="5713556"/>
            <a:ext cx="4338" cy="60622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5435632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7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5">
            <a:extLst>
              <a:ext uri="{FF2B5EF4-FFF2-40B4-BE49-F238E27FC236}">
                <a16:creationId xmlns:a16="http://schemas.microsoft.com/office/drawing/2014/main" xmlns="" id="{D91FB993-29E1-3DBD-8335-7970016F8D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584821" y="311581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FC4A7E"/>
          </a:solidFill>
          <a:ln/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Title 4">
            <a:extLst>
              <a:ext uri="{FF2B5EF4-FFF2-40B4-BE49-F238E27FC236}">
                <a16:creationId xmlns:a16="http://schemas.microsoft.com/office/drawing/2014/main" xmlns="" id="{81D18537-D028-9E9C-FB87-93F24955DFC7}"/>
              </a:ext>
            </a:extLst>
          </p:cNvPr>
          <p:cNvSpPr txBox="1">
            <a:spLocks/>
          </p:cNvSpPr>
          <p:nvPr/>
        </p:nvSpPr>
        <p:spPr>
          <a:xfrm>
            <a:off x="448614" y="2168013"/>
            <a:ext cx="5117162" cy="10831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2" name="Text Placeholder 19">
            <a:extLst>
              <a:ext uri="{FF2B5EF4-FFF2-40B4-BE49-F238E27FC236}">
                <a16:creationId xmlns:a16="http://schemas.microsoft.com/office/drawing/2014/main" xmlns="" id="{CC0093B1-77CC-1E61-FB22-E136F94EABD2}"/>
              </a:ext>
            </a:extLst>
          </p:cNvPr>
          <p:cNvSpPr txBox="1">
            <a:spLocks/>
          </p:cNvSpPr>
          <p:nvPr/>
        </p:nvSpPr>
        <p:spPr>
          <a:xfrm>
            <a:off x="243717" y="3256009"/>
            <a:ext cx="5364000" cy="2520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                           Globally Major issues in today’s organizations are skill shortages, competency gaps, redundancies, downsizing, rightsizing. and that’s what made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manpower planning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or what we call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Human Resource planning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to appear because it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make sure that the right quantity and quality of manpower are available at exact time and place they are needed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73" name="Footer Placeholder 17">
            <a:extLst>
              <a:ext uri="{FF2B5EF4-FFF2-40B4-BE49-F238E27FC236}">
                <a16:creationId xmlns:a16="http://schemas.microsoft.com/office/drawing/2014/main" xmlns="" id="{59AC624B-4FD9-E308-F182-08902D49A82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b="1" dirty="0" smtClean="0">
                <a:solidFill>
                  <a:srgbClr val="FC4A7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RESOURCES PLANNING</a:t>
            </a:r>
            <a:endParaRPr lang="en-US" sz="1200" b="1" dirty="0">
              <a:solidFill>
                <a:srgbClr val="FC4A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914978" y="2959212"/>
            <a:ext cx="2476500" cy="762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Placeholder 11" descr="People around a table on their laptops">
            <a:extLst>
              <a:ext uri="{FF2B5EF4-FFF2-40B4-BE49-F238E27FC236}">
                <a16:creationId xmlns:a16="http://schemas.microsoft.com/office/drawing/2014/main" xmlns="" id="{8C4B5C6A-45B4-1976-622A-4CEB4E3211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" r="26"/>
          <a:stretch/>
        </p:blipFill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ln w="19050">
            <a:solidFill>
              <a:srgbClr val="0070C0"/>
            </a:solidFill>
          </a:ln>
          <a:effectLst>
            <a:softEdge rad="127000"/>
          </a:effectLst>
        </p:spPr>
      </p:pic>
      <p:sp>
        <p:nvSpPr>
          <p:cNvPr id="78" name="Rectangle: Rounded Corners 117">
            <a:extLst>
              <a:ext uri="{FF2B5EF4-FFF2-40B4-BE49-F238E27FC236}">
                <a16:creationId xmlns:a16="http://schemas.microsoft.com/office/drawing/2014/main" xmlns="" id="{A21B85DB-181D-46E7-A9DF-F92B1DF032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221796" y="2484356"/>
            <a:ext cx="443592" cy="23229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240670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1" grpId="0"/>
      <p:bldP spid="72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A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237"/>
          <p:cNvGrpSpPr/>
          <p:nvPr/>
        </p:nvGrpSpPr>
        <p:grpSpPr>
          <a:xfrm>
            <a:off x="6319299" y="0"/>
            <a:ext cx="5551736" cy="6402880"/>
            <a:chOff x="6319299" y="0"/>
            <a:chExt cx="5551736" cy="6402880"/>
          </a:xfrm>
        </p:grpSpPr>
        <p:grpSp>
          <p:nvGrpSpPr>
            <p:cNvPr id="154" name="Group 153"/>
            <p:cNvGrpSpPr/>
            <p:nvPr/>
          </p:nvGrpSpPr>
          <p:grpSpPr>
            <a:xfrm>
              <a:off x="6319299" y="0"/>
              <a:ext cx="5551736" cy="6357257"/>
              <a:chOff x="477793" y="0"/>
              <a:chExt cx="5551736" cy="6357257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="" xmlns:a16="http://schemas.microsoft.com/office/drawing/2014/main" id="{B38D4B56-7D6C-4345-912F-B3BA9A014E8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/>
              <p:nvPr/>
            </p:nvCxnSpPr>
            <p:spPr>
              <a:xfrm>
                <a:off x="740229" y="0"/>
                <a:ext cx="0" cy="6357257"/>
              </a:xfrm>
              <a:prstGeom prst="line">
                <a:avLst/>
              </a:prstGeom>
              <a:ln>
                <a:solidFill>
                  <a:srgbClr val="FACD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6" name="Group 116"/>
              <p:cNvGrpSpPr/>
              <p:nvPr/>
            </p:nvGrpSpPr>
            <p:grpSpPr>
              <a:xfrm>
                <a:off x="477793" y="567838"/>
                <a:ext cx="5551736" cy="4769122"/>
                <a:chOff x="477793" y="567838"/>
                <a:chExt cx="5551736" cy="4769122"/>
              </a:xfrm>
            </p:grpSpPr>
            <p:sp>
              <p:nvSpPr>
                <p:cNvPr id="157" name="TextBox 156">
                  <a:extLst>
                    <a:ext uri="{FF2B5EF4-FFF2-40B4-BE49-F238E27FC236}">
                      <a16:creationId xmlns="" xmlns:a16="http://schemas.microsoft.com/office/drawing/2014/main" id="{D815E537-4AB4-4445-A3AC-40D738EDF3DC}"/>
                    </a:ext>
                  </a:extLst>
                </p:cNvPr>
                <p:cNvSpPr txBox="1"/>
                <p:nvPr/>
              </p:nvSpPr>
              <p:spPr>
                <a:xfrm>
                  <a:off x="1183821" y="738390"/>
                  <a:ext cx="4845708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3200" b="1" spc="600" dirty="0" smtClean="0">
                      <a:ln w="28575">
                        <a:noFill/>
                        <a:prstDash val="solid"/>
                      </a:ln>
                      <a:solidFill>
                        <a:srgbClr val="FACDAE"/>
                      </a:solidFill>
                      <a:latin typeface="Tw Cen MT" panose="020B0602020104020603" pitchFamily="34" charset="77"/>
                    </a:rPr>
                    <a:t>CONTENTS</a:t>
                  </a:r>
                  <a:endParaRPr lang="en-US" sz="3200" b="1" dirty="0">
                    <a:solidFill>
                      <a:srgbClr val="FACDA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grpSp>
              <p:nvGrpSpPr>
                <p:cNvPr id="158" name="Group 91"/>
                <p:cNvGrpSpPr/>
                <p:nvPr/>
              </p:nvGrpSpPr>
              <p:grpSpPr>
                <a:xfrm>
                  <a:off x="477793" y="567838"/>
                  <a:ext cx="5417430" cy="4769122"/>
                  <a:chOff x="477793" y="567838"/>
                  <a:chExt cx="5417430" cy="4769122"/>
                </a:xfrm>
              </p:grpSpPr>
              <p:sp>
                <p:nvSpPr>
                  <p:cNvPr id="159" name="Rectangle 158">
                    <a:extLst>
                      <a:ext uri="{FF2B5EF4-FFF2-40B4-BE49-F238E27FC236}">
                        <a16:creationId xmlns="" xmlns:a16="http://schemas.microsoft.com/office/drawing/2014/main" id="{9187696D-0387-46E9-A420-AD2392161D95}"/>
                      </a:ext>
                    </a:extLst>
                  </p:cNvPr>
                  <p:cNvSpPr/>
                  <p:nvPr/>
                </p:nvSpPr>
                <p:spPr>
                  <a:xfrm>
                    <a:off x="1040166" y="3941152"/>
                    <a:ext cx="4810579" cy="246221"/>
                  </a:xfrm>
                  <a:prstGeom prst="rect">
                    <a:avLst/>
                  </a:prstGeom>
                </p:spPr>
                <p:txBody>
                  <a:bodyPr wrap="square" lIns="0" tIns="0" rIns="0" bIns="0">
                    <a:spAutoFit/>
                  </a:bodyPr>
                  <a:lstStyle/>
                  <a:p>
                    <a:r>
                      <a:rPr lang="en-GB" sz="1600" b="1" dirty="0" smtClean="0">
                        <a:latin typeface="Arial" pitchFamily="34" charset="0"/>
                        <a:cs typeface="Arial" pitchFamily="34" charset="0"/>
                      </a:rPr>
                      <a:t>PROBLEMS OF HR PLANNING</a:t>
                    </a:r>
                    <a:endParaRPr lang="en-US" sz="16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60" name="Group 63"/>
                  <p:cNvGrpSpPr/>
                  <p:nvPr/>
                </p:nvGrpSpPr>
                <p:grpSpPr>
                  <a:xfrm>
                    <a:off x="477793" y="567838"/>
                    <a:ext cx="5417430" cy="4769122"/>
                    <a:chOff x="477793" y="567838"/>
                    <a:chExt cx="5417430" cy="4769122"/>
                  </a:xfrm>
                </p:grpSpPr>
                <p:grpSp>
                  <p:nvGrpSpPr>
                    <p:cNvPr id="161" name="Group 68">
                      <a:extLst>
                        <a:ext uri="{FF2B5EF4-FFF2-40B4-BE49-F238E27FC236}">
                          <a16:creationId xmlns="" xmlns:a16="http://schemas.microsoft.com/office/drawing/2014/main" id="{B457331C-2A24-4352-9B4C-1C1B326F404F}"/>
                        </a:ext>
                        <a:ext uri="{C183D7F6-B498-43B3-948B-1728B52AA6E4}">
                          <adec:decorative xmlns="" xmlns:adec="http://schemas.microsoft.com/office/drawing/2017/decorative" val="1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7793" y="1787322"/>
                      <a:ext cx="5417430" cy="3549638"/>
                      <a:chOff x="518433" y="1781482"/>
                      <a:chExt cx="5417430" cy="3549638"/>
                    </a:xfrm>
                  </p:grpSpPr>
                  <p:grpSp>
                    <p:nvGrpSpPr>
                      <p:cNvPr id="222" name="Group 20">
                        <a:extLst>
                          <a:ext uri="{FF2B5EF4-FFF2-40B4-BE49-F238E27FC236}">
                            <a16:creationId xmlns="" xmlns:a16="http://schemas.microsoft.com/office/drawing/2014/main" id="{B111D787-E830-4638-97B3-205F0A0ABC3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8433" y="1781482"/>
                        <a:ext cx="4110143" cy="258388"/>
                        <a:chOff x="518433" y="1940559"/>
                        <a:chExt cx="4110143" cy="258388"/>
                      </a:xfrm>
                    </p:grpSpPr>
                    <p:sp>
                      <p:nvSpPr>
                        <p:cNvPr id="235" name="Rectangle: Rounded Corners 5">
                          <a:extLst>
                            <a:ext uri="{FF2B5EF4-FFF2-40B4-BE49-F238E27FC236}">
                              <a16:creationId xmlns="" xmlns:a16="http://schemas.microsoft.com/office/drawing/2014/main" id="{6BFCD1AA-E1CA-41D6-8605-56AFEBE4EE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8433" y="1940559"/>
                          <a:ext cx="443592" cy="232296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ln/>
                      </p:spPr>
                      <p:style>
                        <a:lnRef idx="2">
                          <a:schemeClr val="accent3"/>
                        </a:lnRef>
                        <a:fillRef idx="1">
                          <a:schemeClr val="lt1"/>
                        </a:fillRef>
                        <a:effectRef idx="0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F0"/>
                              </a:solidFill>
                              <a:latin typeface="DAGGERSQUARE"/>
                            </a:rPr>
                            <a:t>*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236" name="Rectangle 235">
                          <a:extLst>
                            <a:ext uri="{FF2B5EF4-FFF2-40B4-BE49-F238E27FC236}">
                              <a16:creationId xmlns="" xmlns:a16="http://schemas.microsoft.com/office/drawing/2014/main" id="{E9101D99-B002-4698-9C7E-C942B9AA2D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92381" y="1952726"/>
                          <a:ext cx="3536195" cy="246221"/>
                        </a:xfrm>
                        <a:prstGeom prst="rect">
                          <a:avLst/>
                        </a:prstGeom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r>
                            <a:rPr lang="en-US" sz="1600" b="1" dirty="0" smtClean="0">
                              <a:latin typeface="Arial" pitchFamily="34" charset="0"/>
                              <a:cs typeface="Arial" pitchFamily="34" charset="0"/>
                            </a:rPr>
                            <a:t>Introduction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26" name="Group 19">
                        <a:extLst>
                          <a:ext uri="{FF2B5EF4-FFF2-40B4-BE49-F238E27FC236}">
                            <a16:creationId xmlns="" xmlns:a16="http://schemas.microsoft.com/office/drawing/2014/main" id="{2D19246F-8F2D-4FAD-8927-AA34DDAA5DF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8433" y="2375753"/>
                        <a:ext cx="4110143" cy="261219"/>
                        <a:chOff x="518433" y="2317891"/>
                        <a:chExt cx="4110143" cy="261219"/>
                      </a:xfrm>
                    </p:grpSpPr>
                    <p:sp>
                      <p:nvSpPr>
                        <p:cNvPr id="233" name="Rectangle: Rounded Corners 8">
                          <a:extLst>
                            <a:ext uri="{FF2B5EF4-FFF2-40B4-BE49-F238E27FC236}">
                              <a16:creationId xmlns="" xmlns:a16="http://schemas.microsoft.com/office/drawing/2014/main" id="{14FF47BA-9557-4442-8E2A-74A4F4AAD2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8433" y="2317891"/>
                          <a:ext cx="443592" cy="232296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ln/>
                      </p:spPr>
                      <p:style>
                        <a:lnRef idx="2">
                          <a:schemeClr val="accent3"/>
                        </a:lnRef>
                        <a:fillRef idx="1">
                          <a:schemeClr val="lt1"/>
                        </a:fillRef>
                        <a:effectRef idx="0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84AF9B"/>
                              </a:solidFill>
                              <a:latin typeface="DAGGERSQUARE" pitchFamily="50" charset="0"/>
                            </a:rPr>
                            <a:t>A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234" name="Rectangle 233">
                          <a:extLst>
                            <a:ext uri="{FF2B5EF4-FFF2-40B4-BE49-F238E27FC236}">
                              <a16:creationId xmlns="" xmlns:a16="http://schemas.microsoft.com/office/drawing/2014/main" id="{B00C2221-E8A7-47E0-B2B2-5A6A32F967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92381" y="2332889"/>
                          <a:ext cx="3536195" cy="246221"/>
                        </a:xfrm>
                        <a:prstGeom prst="rect">
                          <a:avLst/>
                        </a:prstGeom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r>
                            <a:rPr lang="fr-FR" sz="1600" b="1" dirty="0" smtClean="0">
                              <a:latin typeface="Arial" pitchFamily="34" charset="0"/>
                              <a:cs typeface="Arial" pitchFamily="34" charset="0"/>
                            </a:rPr>
                            <a:t>HR PLANNING DEFINITION </a:t>
                          </a:r>
                          <a:endParaRPr lang="fr-FR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27" name="Group 18">
                        <a:extLst>
                          <a:ext uri="{FF2B5EF4-FFF2-40B4-BE49-F238E27FC236}">
                            <a16:creationId xmlns="" xmlns:a16="http://schemas.microsoft.com/office/drawing/2014/main" id="{9D065A01-39E4-4CC9-9075-3910C66205F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8433" y="3546398"/>
                        <a:ext cx="5417430" cy="601964"/>
                        <a:chOff x="518433" y="3285522"/>
                        <a:chExt cx="5417430" cy="601964"/>
                      </a:xfrm>
                    </p:grpSpPr>
                    <p:sp>
                      <p:nvSpPr>
                        <p:cNvPr id="231" name="Rectangle: Rounded Corners 10">
                          <a:extLst>
                            <a:ext uri="{FF2B5EF4-FFF2-40B4-BE49-F238E27FC236}">
                              <a16:creationId xmlns="" xmlns:a16="http://schemas.microsoft.com/office/drawing/2014/main" id="{6B458D5C-BDF7-4A75-A4E8-B99128DCD8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8433" y="3655190"/>
                          <a:ext cx="443592" cy="232296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ln/>
                      </p:spPr>
                      <p:style>
                        <a:lnRef idx="2">
                          <a:schemeClr val="accent3"/>
                        </a:lnRef>
                        <a:fillRef idx="1">
                          <a:schemeClr val="lt1"/>
                        </a:fillRef>
                        <a:effectRef idx="0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FC9D99"/>
                              </a:solidFill>
                              <a:latin typeface="DAGGERSQUARE" pitchFamily="50" charset="0"/>
                            </a:rPr>
                            <a:t>E</a:t>
                          </a:r>
                          <a:endParaRPr lang="en-US" dirty="0"/>
                        </a:p>
                      </p:txBody>
                    </p:sp>
                    <p:sp>
                      <p:nvSpPr>
                        <p:cNvPr id="232" name="Rectangle 231">
                          <a:extLst>
                            <a:ext uri="{FF2B5EF4-FFF2-40B4-BE49-F238E27FC236}">
                              <a16:creationId xmlns="" xmlns:a16="http://schemas.microsoft.com/office/drawing/2014/main" id="{CA17B45E-57F0-4725-89C0-3CD74A5097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92381" y="3285522"/>
                          <a:ext cx="4843482" cy="246221"/>
                        </a:xfrm>
                        <a:prstGeom prst="rect">
                          <a:avLst/>
                        </a:prstGeom>
                      </p:spPr>
                      <p:txBody>
                        <a:bodyPr wrap="square" lIns="0" tIns="0" rIns="0" bIns="0">
                          <a:spAutoFit/>
                        </a:bodyPr>
                        <a:lstStyle/>
                        <a:p>
                          <a:r>
                            <a:rPr lang="fr-FR" sz="1600" b="1" dirty="0" smtClean="0">
                              <a:latin typeface="Arial" pitchFamily="34" charset="0"/>
                              <a:cs typeface="Arial" pitchFamily="34" charset="0"/>
                            </a:rPr>
                            <a:t>GUIDELINES FOR EFFECTIVE HR PLANNING </a:t>
                          </a:r>
                          <a:endParaRPr lang="en-US" sz="1600" b="1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28" name="Group 107">
                        <a:extLst>
                          <a:ext uri="{FF2B5EF4-FFF2-40B4-BE49-F238E27FC236}">
                            <a16:creationId xmlns="" xmlns:a16="http://schemas.microsoft.com/office/drawing/2014/main" id="{609D452F-25F9-4A2F-84BD-9A44714884C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8433" y="5069902"/>
                        <a:ext cx="4358367" cy="261218"/>
                        <a:chOff x="518433" y="4606013"/>
                        <a:chExt cx="4358367" cy="261218"/>
                      </a:xfrm>
                    </p:grpSpPr>
                    <p:sp>
                      <p:nvSpPr>
                        <p:cNvPr id="229" name="Rectangle: Rounded Corners 12">
                          <a:extLst>
                            <a:ext uri="{FF2B5EF4-FFF2-40B4-BE49-F238E27FC236}">
                              <a16:creationId xmlns="" xmlns:a16="http://schemas.microsoft.com/office/drawing/2014/main" id="{64E3D015-D1E6-40C0-B820-5D2B014465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8433" y="4606013"/>
                          <a:ext cx="443592" cy="232296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ln/>
                      </p:spPr>
                      <p:style>
                        <a:lnRef idx="2">
                          <a:schemeClr val="accent3"/>
                        </a:lnRef>
                        <a:fillRef idx="1">
                          <a:schemeClr val="lt1"/>
                        </a:fillRef>
                        <a:effectRef idx="0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B0F0"/>
                              </a:solidFill>
                              <a:latin typeface="DAGGERSQUARE"/>
                            </a:rPr>
                            <a:t>*</a:t>
                          </a:r>
                          <a:endParaRPr lang="en-US" dirty="0">
                            <a:solidFill>
                              <a:srgbClr val="00B0F0"/>
                            </a:solidFill>
                            <a:latin typeface="DAGGERSQUARE"/>
                          </a:endParaRPr>
                        </a:p>
                      </p:txBody>
                    </p:sp>
                    <p:sp>
                      <p:nvSpPr>
                        <p:cNvPr id="230" name="Rectangle 13">
                          <a:extLst>
                            <a:ext uri="{FF2B5EF4-FFF2-40B4-BE49-F238E27FC236}">
                              <a16:creationId xmlns="" xmlns:a16="http://schemas.microsoft.com/office/drawing/2014/main" id="{9187696D-0387-46E9-A420-AD2392161D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92381" y="4621010"/>
                          <a:ext cx="3784419" cy="246221"/>
                        </a:xfrm>
                        <a:prstGeom prst="rect">
                          <a:avLst/>
                        </a:prstGeom>
                      </p:spPr>
                      <p:txBody>
                        <a:bodyPr wrap="square" lIns="0" tIns="0" rIns="0" bIns="0" anchor="ctr">
                          <a:spAutoFit/>
                        </a:bodyPr>
                        <a:lstStyle/>
                        <a:p>
                          <a:r>
                            <a:rPr lang="en-US" sz="1600" b="1" dirty="0" smtClean="0">
                              <a:latin typeface="Arial" pitchFamily="34" charset="0"/>
                              <a:ea typeface="Optima" pitchFamily="34" charset="-122"/>
                              <a:cs typeface="Arial" pitchFamily="34" charset="0"/>
                            </a:rPr>
                            <a:t>Conclusion</a:t>
                          </a:r>
                          <a:endParaRPr lang="en-US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62" name="Oval 161">
                      <a:extLst>
                        <a:ext uri="{FF2B5EF4-FFF2-40B4-BE49-F238E27FC236}">
                          <a16:creationId xmlns="" xmlns:a16="http://schemas.microsoft.com/office/drawing/2014/main" id="{2577E8EA-5E95-41C5-8BE8-EE647DE2613A}"/>
                        </a:ext>
                        <a:ext uri="{C183D7F6-B498-43B3-948B-1728B52AA6E4}">
                          <adec:decorative xmlns="" xmlns:adec="http://schemas.microsoft.com/office/drawing/2017/decorative" val="1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612" y="567838"/>
                      <a:ext cx="72000" cy="72000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8">
                      <a:extLst>
                        <a:ext uri="{FF2B5EF4-FFF2-40B4-BE49-F238E27FC236}">
                          <a16:creationId xmlns="" xmlns:a16="http://schemas.microsoft.com/office/drawing/2014/main" id="{14FF47BA-9557-4442-8E2A-74A4F4AAD2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7953" y="2784935"/>
                      <a:ext cx="443592" cy="232296"/>
                    </a:xfrm>
                    <a:prstGeom prst="roundRect">
                      <a:avLst>
                        <a:gd name="adj" fmla="val 50000"/>
                      </a:avLst>
                    </a:prstGeom>
                    <a:ln/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8C7A8"/>
                          </a:solidFill>
                          <a:latin typeface="DAGGERSQUARE" pitchFamily="50" charset="0"/>
                        </a:rPr>
                        <a:t>B</a:t>
                      </a:r>
                      <a:endParaRPr lang="en-US" dirty="0"/>
                    </a:p>
                  </p:txBody>
                </p:sp>
                <p:sp>
                  <p:nvSpPr>
                    <p:cNvPr id="184" name="Rectangle: Rounded Corners 8">
                      <a:extLst>
                        <a:ext uri="{FF2B5EF4-FFF2-40B4-BE49-F238E27FC236}">
                          <a16:creationId xmlns="" xmlns:a16="http://schemas.microsoft.com/office/drawing/2014/main" id="{14FF47BA-9557-4442-8E2A-74A4F4AAD2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793" y="3162270"/>
                      <a:ext cx="443592" cy="232296"/>
                    </a:xfrm>
                    <a:prstGeom prst="roundRect">
                      <a:avLst>
                        <a:gd name="adj" fmla="val 50000"/>
                      </a:avLst>
                    </a:prstGeom>
                    <a:ln/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ACDB0"/>
                          </a:solidFill>
                          <a:latin typeface="DAGGERSQUARE" pitchFamily="50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186" name="Rectangle: Rounded Corners 8">
                      <a:extLst>
                        <a:ext uri="{FF2B5EF4-FFF2-40B4-BE49-F238E27FC236}">
                          <a16:creationId xmlns="" xmlns:a16="http://schemas.microsoft.com/office/drawing/2014/main" id="{14FF47BA-9557-4442-8E2A-74A4F4AAD2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793" y="3520700"/>
                      <a:ext cx="443592" cy="232296"/>
                    </a:xfrm>
                    <a:prstGeom prst="roundRect">
                      <a:avLst>
                        <a:gd name="adj" fmla="val 50000"/>
                      </a:avLst>
                    </a:prstGeom>
                    <a:ln/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C9D99"/>
                          </a:solidFill>
                          <a:latin typeface="DAGGERSQUARE" pitchFamily="50" charset="0"/>
                        </a:rPr>
                        <a:t>D</a:t>
                      </a:r>
                      <a:endParaRPr lang="en-US" dirty="0"/>
                    </a:p>
                  </p:txBody>
                </p:sp>
                <p:sp>
                  <p:nvSpPr>
                    <p:cNvPr id="187" name="Rectangle 186">
                      <a:extLst>
                        <a:ext uri="{FF2B5EF4-FFF2-40B4-BE49-F238E27FC236}">
                          <a16:creationId xmlns="" xmlns:a16="http://schemas.microsoft.com/office/drawing/2014/main" id="{B00C2221-E8A7-47E0-B2B2-5A6A32F96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1741" y="2794272"/>
                      <a:ext cx="3987619" cy="246221"/>
                    </a:xfrm>
                    <a:prstGeom prst="rect">
                      <a:avLst/>
                    </a:prstGeom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r>
                        <a:rPr lang="fr-FR" sz="1600" b="1" dirty="0" smtClean="0">
                          <a:latin typeface="Arial" pitchFamily="34" charset="0"/>
                          <a:cs typeface="Arial" pitchFamily="34" charset="0"/>
                        </a:rPr>
                        <a:t>IMPORTANCE OF HR PLANNING</a:t>
                      </a:r>
                      <a:endParaRPr lang="en-US" altLang="en-US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8" name="Rectangle 187">
                      <a:extLst>
                        <a:ext uri="{FF2B5EF4-FFF2-40B4-BE49-F238E27FC236}">
                          <a16:creationId xmlns="" xmlns:a16="http://schemas.microsoft.com/office/drawing/2014/main" id="{B00C2221-E8A7-47E0-B2B2-5A6A32F96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1741" y="3174437"/>
                      <a:ext cx="4282259" cy="246221"/>
                    </a:xfrm>
                    <a:prstGeom prst="rect">
                      <a:avLst/>
                    </a:prstGeom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r>
                        <a:rPr lang="fr-FR" sz="1600" b="1" dirty="0" smtClean="0">
                          <a:latin typeface="Arial" pitchFamily="34" charset="0"/>
                          <a:cs typeface="Arial" pitchFamily="34" charset="0"/>
                        </a:rPr>
                        <a:t>OBJECTIVES OF HR PLANNING </a:t>
                      </a:r>
                      <a:endParaRPr lang="fr-FR" sz="1600" b="1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9" name="Rectangle 188">
                      <a:extLst>
                        <a:ext uri="{FF2B5EF4-FFF2-40B4-BE49-F238E27FC236}">
                          <a16:creationId xmlns="" xmlns:a16="http://schemas.microsoft.com/office/drawing/2014/main" id="{CA17B45E-57F0-4725-89C0-3CD74A5097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1741" y="4331499"/>
                      <a:ext cx="3536195" cy="246221"/>
                    </a:xfrm>
                    <a:prstGeom prst="rect">
                      <a:avLst/>
                    </a:prstGeom>
                  </p:spPr>
                  <p:txBody>
                    <a:bodyPr wrap="square" lIns="0" tIns="0" rIns="0" bIns="0">
                      <a:spAutoFit/>
                    </a:bodyPr>
                    <a:lstStyle/>
                    <a:p>
                      <a:r>
                        <a:rPr lang="fr-FR" sz="1600" b="1" dirty="0" smtClean="0">
                          <a:latin typeface="Arial" pitchFamily="34" charset="0"/>
                          <a:cs typeface="Arial" pitchFamily="34" charset="0"/>
                        </a:rPr>
                        <a:t>STEPS OF HR PLANNING 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0" name="Rectangle: Rounded Corners 10">
                      <a:extLst>
                        <a:ext uri="{FF2B5EF4-FFF2-40B4-BE49-F238E27FC236}">
                          <a16:creationId xmlns="" xmlns:a16="http://schemas.microsoft.com/office/drawing/2014/main" id="{6B458D5C-BDF7-4A75-A4E8-B99128DCD8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793" y="4306342"/>
                      <a:ext cx="443592" cy="232296"/>
                    </a:xfrm>
                    <a:prstGeom prst="roundRect">
                      <a:avLst>
                        <a:gd name="adj" fmla="val 50000"/>
                      </a:avLst>
                    </a:prstGeom>
                    <a:ln/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C9D99"/>
                          </a:solidFill>
                          <a:latin typeface="DAGGERSQUARE" pitchFamily="50" charset="0"/>
                        </a:rPr>
                        <a:t>F</a:t>
                      </a:r>
                      <a:endParaRPr lang="en-US" dirty="0"/>
                    </a:p>
                  </p:txBody>
                </p:sp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>
                      <a:off x="1493520" y="1239520"/>
                      <a:ext cx="1686560" cy="0"/>
                    </a:xfrm>
                    <a:prstGeom prst="line">
                      <a:avLst/>
                    </a:prstGeom>
                    <a:ln w="28575">
                      <a:solidFill>
                        <a:srgbClr val="FACDAE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237" name="Oval 236">
              <a:extLst>
                <a:ext uri="{FF2B5EF4-FFF2-40B4-BE49-F238E27FC236}">
                  <a16:creationId xmlns="" xmlns:a16="http://schemas.microsoft.com/office/drawing/2014/main" id="{E7D1D117-BC5C-430A-9FEB-B231E69151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40612" y="6330880"/>
              <a:ext cx="72000" cy="72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3" name="Footer Placeholder 3">
            <a:extLst>
              <a:ext uri="{FF2B5EF4-FFF2-40B4-BE49-F238E27FC236}">
                <a16:creationId xmlns="" xmlns:a16="http://schemas.microsoft.com/office/drawing/2014/main" id="{DDD0AE42-75AF-229C-2692-C10ADA4F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47728" y="5846679"/>
            <a:ext cx="2743200" cy="365125"/>
          </a:xfrm>
          <a:solidFill>
            <a:srgbClr val="84AF9B"/>
          </a:solidFill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RESOURCES PLANNING</a:t>
            </a:r>
            <a:endParaRPr lang="en-US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46" name="Group 345">
            <a:extLst>
              <a:ext uri="{FF2B5EF4-FFF2-40B4-BE49-F238E27FC236}">
                <a16:creationId xmlns="" xmlns:a16="http://schemas.microsoft.com/office/drawing/2014/main" id="{268DA095-5AA6-45CB-914D-549D391484B4}"/>
              </a:ext>
            </a:extLst>
          </p:cNvPr>
          <p:cNvGrpSpPr/>
          <p:nvPr/>
        </p:nvGrpSpPr>
        <p:grpSpPr>
          <a:xfrm>
            <a:off x="-5417524" y="-59914"/>
            <a:ext cx="10706762" cy="7017306"/>
            <a:chOff x="10249606" y="-59914"/>
            <a:chExt cx="10706762" cy="7017306"/>
          </a:xfrm>
        </p:grpSpPr>
        <p:grpSp>
          <p:nvGrpSpPr>
            <p:cNvPr id="347" name="Group 28">
              <a:extLst>
                <a:ext uri="{FF2B5EF4-FFF2-40B4-BE49-F238E27FC236}">
                  <a16:creationId xmlns="" xmlns:a16="http://schemas.microsoft.com/office/drawing/2014/main" id="{56761E50-ACF4-4AEB-91B2-4D1260FF3876}"/>
                </a:ext>
              </a:extLst>
            </p:cNvPr>
            <p:cNvGrpSpPr/>
            <p:nvPr/>
          </p:nvGrpSpPr>
          <p:grpSpPr>
            <a:xfrm>
              <a:off x="10249606" y="0"/>
              <a:ext cx="10706762" cy="6858000"/>
              <a:chOff x="-4114800" y="0"/>
              <a:chExt cx="10706762" cy="6858000"/>
            </a:xfrm>
            <a:effectLst>
              <a:outerShdw blurRad="254000" dist="88900" algn="l" rotWithShape="0">
                <a:schemeClr val="tx1">
                  <a:lumMod val="95000"/>
                  <a:lumOff val="5000"/>
                  <a:alpha val="51000"/>
                </a:schemeClr>
              </a:outerShdw>
            </a:effectLst>
          </p:grpSpPr>
          <p:sp>
            <p:nvSpPr>
              <p:cNvPr id="349" name="Rectangle 7">
                <a:extLst>
                  <a:ext uri="{FF2B5EF4-FFF2-40B4-BE49-F238E27FC236}">
                    <a16:creationId xmlns="" xmlns:a16="http://schemas.microsoft.com/office/drawing/2014/main" id="{01A82F37-F384-44AF-8D4D-8E5AB51F36CD}"/>
                  </a:ext>
                </a:extLst>
              </p:cNvPr>
              <p:cNvSpPr/>
              <p:nvPr/>
            </p:nvSpPr>
            <p:spPr>
              <a:xfrm>
                <a:off x="-4114800" y="0"/>
                <a:ext cx="9848850" cy="6858000"/>
              </a:xfrm>
              <a:prstGeom prst="rect">
                <a:avLst/>
              </a:prstGeom>
              <a:solidFill>
                <a:srgbClr val="C8C7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50" name="Group 10">
                <a:extLst>
                  <a:ext uri="{FF2B5EF4-FFF2-40B4-BE49-F238E27FC236}">
                    <a16:creationId xmlns="" xmlns:a16="http://schemas.microsoft.com/office/drawing/2014/main" id="{84CE4060-9EA1-4A18-9D41-27A4057CDEAD}"/>
                  </a:ext>
                </a:extLst>
              </p:cNvPr>
              <p:cNvGrpSpPr/>
              <p:nvPr/>
            </p:nvGrpSpPr>
            <p:grpSpPr>
              <a:xfrm>
                <a:off x="5727962" y="2952212"/>
                <a:ext cx="864000" cy="923330"/>
                <a:chOff x="8394962" y="3607250"/>
                <a:chExt cx="864000" cy="923330"/>
              </a:xfrm>
            </p:grpSpPr>
            <p:sp>
              <p:nvSpPr>
                <p:cNvPr id="351" name="Rectangle: Top Corners Rounded 1">
                  <a:extLst>
                    <a:ext uri="{FF2B5EF4-FFF2-40B4-BE49-F238E27FC236}">
                      <a16:creationId xmlns="" xmlns:a16="http://schemas.microsoft.com/office/drawing/2014/main" id="{C5D1EB51-A0E9-4F9E-8E46-8B3E890D1A18}"/>
                    </a:ext>
                  </a:extLst>
                </p:cNvPr>
                <p:cNvSpPr/>
                <p:nvPr/>
              </p:nvSpPr>
              <p:spPr>
                <a:xfrm rot="5400000">
                  <a:off x="8394962" y="3628037"/>
                  <a:ext cx="864000" cy="864000"/>
                </a:xfrm>
                <a:prstGeom prst="round2SameRect">
                  <a:avLst/>
                </a:prstGeom>
                <a:solidFill>
                  <a:srgbClr val="C8C7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TextBox 2">
                  <a:extLst>
                    <a:ext uri="{FF2B5EF4-FFF2-40B4-BE49-F238E27FC236}">
                      <a16:creationId xmlns="" xmlns:a16="http://schemas.microsoft.com/office/drawing/2014/main" id="{E7756F21-0986-45B4-9493-6206B3F28A73}"/>
                    </a:ext>
                  </a:extLst>
                </p:cNvPr>
                <p:cNvSpPr txBox="1"/>
                <p:nvPr/>
              </p:nvSpPr>
              <p:spPr>
                <a:xfrm>
                  <a:off x="8513922" y="3607250"/>
                  <a:ext cx="67437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rgbClr val="84AF9B"/>
                      </a:solidFill>
                      <a:latin typeface="DAGGERSQUARE" pitchFamily="50" charset="0"/>
                    </a:rPr>
                    <a:t>A</a:t>
                  </a:r>
                </a:p>
              </p:txBody>
            </p:sp>
          </p:grpSp>
        </p:grpSp>
        <p:sp>
          <p:nvSpPr>
            <p:cNvPr id="348" name="TextBox 347">
              <a:extLst>
                <a:ext uri="{FF2B5EF4-FFF2-40B4-BE49-F238E27FC236}">
                  <a16:creationId xmlns="" xmlns:a16="http://schemas.microsoft.com/office/drawing/2014/main" id="{395F4D23-23FA-409E-A146-57262624239E}"/>
                </a:ext>
              </a:extLst>
            </p:cNvPr>
            <p:cNvSpPr txBox="1"/>
            <p:nvPr/>
          </p:nvSpPr>
          <p:spPr>
            <a:xfrm>
              <a:off x="13325854" y="-59914"/>
              <a:ext cx="5688000" cy="7017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>
                  <a:latin typeface="Andalus" pitchFamily="18" charset="-78"/>
                  <a:cs typeface="Andalus" pitchFamily="18" charset="-78"/>
                </a:rPr>
                <a:t> HRP </a:t>
              </a:r>
              <a:r>
                <a:rPr lang="en-US" sz="2500" dirty="0" smtClean="0">
                  <a:latin typeface="Andalus" pitchFamily="18" charset="-78"/>
                  <a:cs typeface="Andalus" pitchFamily="18" charset="-78"/>
                </a:rPr>
                <a:t>is the process by which an organization ensures that it has the right number and kind of people, at the right places, at the right time. HR planning: Compares the present state of the organization with its goals for the future. Identifies what changes it must make in HR to meet these goals.</a:t>
              </a:r>
            </a:p>
            <a:p>
              <a:r>
                <a:rPr lang="en-GB" sz="2500" dirty="0" smtClean="0">
                  <a:latin typeface="Andalus" pitchFamily="18" charset="-78"/>
                  <a:cs typeface="Andalus" pitchFamily="18" charset="-78"/>
                </a:rPr>
                <a:t>    </a:t>
              </a:r>
              <a:r>
                <a:rPr lang="en-GB" sz="2500" b="1" dirty="0" smtClean="0">
                  <a:latin typeface="Andalus" pitchFamily="18" charset="-78"/>
                  <a:cs typeface="Andalus" pitchFamily="18" charset="-78"/>
                </a:rPr>
                <a:t>HRP</a:t>
              </a:r>
              <a:r>
                <a:rPr lang="en-GB" sz="2500" dirty="0" smtClean="0">
                  <a:latin typeface="Andalus" pitchFamily="18" charset="-78"/>
                  <a:cs typeface="Andalus" pitchFamily="18" charset="-78"/>
                </a:rPr>
                <a:t> is a process of forecasting a firm’s future demand for, and supply of, The right type of people In the right number.</a:t>
              </a:r>
            </a:p>
            <a:p>
              <a:r>
                <a:rPr lang="en-GB" sz="2500" dirty="0" smtClean="0">
                  <a:latin typeface="Andalus" pitchFamily="18" charset="-78"/>
                  <a:cs typeface="Andalus" pitchFamily="18" charset="-78"/>
                </a:rPr>
                <a:t>    </a:t>
              </a:r>
              <a:r>
                <a:rPr lang="en-GB" sz="2500" b="1" dirty="0" smtClean="0">
                  <a:latin typeface="Andalus" pitchFamily="18" charset="-78"/>
                  <a:cs typeface="Andalus" pitchFamily="18" charset="-78"/>
                </a:rPr>
                <a:t>HRP</a:t>
              </a:r>
              <a:r>
                <a:rPr lang="en-GB" sz="2500" dirty="0" smtClean="0">
                  <a:latin typeface="Andalus" pitchFamily="18" charset="-78"/>
                  <a:cs typeface="Andalus" pitchFamily="18" charset="-78"/>
                </a:rPr>
                <a:t> includes estimation of how many qualified people are necessary to carry out the assigned activities, how many people will be available, and what , if anything, must be done to ensure that personnel supply equals personnel demand at the appropriate time in the future</a:t>
              </a:r>
              <a:r>
                <a:rPr lang="fr-FR" sz="2500" dirty="0" smtClean="0">
                  <a:latin typeface="Andalus" pitchFamily="18" charset="-78"/>
                  <a:cs typeface="Andalus" pitchFamily="18" charset="-78"/>
                </a:rPr>
                <a:t>.</a:t>
              </a:r>
              <a:endParaRPr lang="en-US" sz="25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="" xmlns:a16="http://schemas.microsoft.com/office/drawing/2014/main" id="{7BD0F8CB-278A-496F-BBAC-6FC9B9EC1783}"/>
              </a:ext>
            </a:extLst>
          </p:cNvPr>
          <p:cNvGrpSpPr/>
          <p:nvPr/>
        </p:nvGrpSpPr>
        <p:grpSpPr>
          <a:xfrm>
            <a:off x="-6388098" y="0"/>
            <a:ext cx="10706762" cy="6858000"/>
            <a:chOff x="0" y="0"/>
            <a:chExt cx="10706762" cy="6858000"/>
          </a:xfrm>
        </p:grpSpPr>
        <p:grpSp>
          <p:nvGrpSpPr>
            <p:cNvPr id="354" name="Group 31">
              <a:extLst>
                <a:ext uri="{FF2B5EF4-FFF2-40B4-BE49-F238E27FC236}">
                  <a16:creationId xmlns="" xmlns:a16="http://schemas.microsoft.com/office/drawing/2014/main" id="{D9F87DD0-B660-4FD3-9876-F10CFF006B32}"/>
                </a:ext>
              </a:extLst>
            </p:cNvPr>
            <p:cNvGrpSpPr/>
            <p:nvPr/>
          </p:nvGrpSpPr>
          <p:grpSpPr>
            <a:xfrm>
              <a:off x="0" y="0"/>
              <a:ext cx="10706762" cy="6858000"/>
              <a:chOff x="-5219700" y="0"/>
              <a:chExt cx="10706762" cy="6858000"/>
            </a:xfrm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356" name="Rectangle 355">
                <a:extLst>
                  <a:ext uri="{FF2B5EF4-FFF2-40B4-BE49-F238E27FC236}">
                    <a16:creationId xmlns="" xmlns:a16="http://schemas.microsoft.com/office/drawing/2014/main" id="{3275D813-8D64-4748-8D21-48563217B55D}"/>
                  </a:ext>
                </a:extLst>
              </p:cNvPr>
              <p:cNvSpPr/>
              <p:nvPr/>
            </p:nvSpPr>
            <p:spPr>
              <a:xfrm>
                <a:off x="-5219700" y="0"/>
                <a:ext cx="9848850" cy="6858000"/>
              </a:xfrm>
              <a:prstGeom prst="rect">
                <a:avLst/>
              </a:prstGeom>
              <a:solidFill>
                <a:srgbClr val="FACD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57" name="Group 11">
                <a:extLst>
                  <a:ext uri="{FF2B5EF4-FFF2-40B4-BE49-F238E27FC236}">
                    <a16:creationId xmlns="" xmlns:a16="http://schemas.microsoft.com/office/drawing/2014/main" id="{BC0D95A8-67B5-4055-9C4F-3DBEE1C07201}"/>
                  </a:ext>
                </a:extLst>
              </p:cNvPr>
              <p:cNvGrpSpPr/>
              <p:nvPr/>
            </p:nvGrpSpPr>
            <p:grpSpPr>
              <a:xfrm>
                <a:off x="4623062" y="2511334"/>
                <a:ext cx="864000" cy="923330"/>
                <a:chOff x="8394962" y="3607250"/>
                <a:chExt cx="864000" cy="923330"/>
              </a:xfrm>
            </p:grpSpPr>
            <p:sp>
              <p:nvSpPr>
                <p:cNvPr id="358" name="Rectangle: Top Corners Rounded 12">
                  <a:extLst>
                    <a:ext uri="{FF2B5EF4-FFF2-40B4-BE49-F238E27FC236}">
                      <a16:creationId xmlns="" xmlns:a16="http://schemas.microsoft.com/office/drawing/2014/main" id="{4398BEEC-1423-4336-B5D8-03839CBA6908}"/>
                    </a:ext>
                  </a:extLst>
                </p:cNvPr>
                <p:cNvSpPr/>
                <p:nvPr/>
              </p:nvSpPr>
              <p:spPr>
                <a:xfrm rot="5400000">
                  <a:off x="8394962" y="3628037"/>
                  <a:ext cx="864000" cy="864000"/>
                </a:xfrm>
                <a:prstGeom prst="round2SameRect">
                  <a:avLst/>
                </a:prstGeom>
                <a:solidFill>
                  <a:srgbClr val="FACD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TextBox 13">
                  <a:extLst>
                    <a:ext uri="{FF2B5EF4-FFF2-40B4-BE49-F238E27FC236}">
                      <a16:creationId xmlns="" xmlns:a16="http://schemas.microsoft.com/office/drawing/2014/main" id="{0456715B-D0FD-4499-8AFC-ED7C0F550A86}"/>
                    </a:ext>
                  </a:extLst>
                </p:cNvPr>
                <p:cNvSpPr txBox="1"/>
                <p:nvPr/>
              </p:nvSpPr>
              <p:spPr>
                <a:xfrm>
                  <a:off x="8513922" y="3607250"/>
                  <a:ext cx="67437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b="1" dirty="0" smtClean="0">
                      <a:solidFill>
                        <a:srgbClr val="C8C7A8"/>
                      </a:solidFill>
                      <a:latin typeface="DAGGERSQUARE" pitchFamily="50" charset="0"/>
                    </a:rPr>
                    <a:t>B</a:t>
                  </a:r>
                  <a:endParaRPr lang="en-US" sz="5400" b="1" dirty="0">
                    <a:solidFill>
                      <a:srgbClr val="C8C7A8"/>
                    </a:solidFill>
                    <a:latin typeface="DAGGERSQUARE" pitchFamily="50" charset="0"/>
                  </a:endParaRPr>
                </a:p>
              </p:txBody>
            </p:sp>
          </p:grpSp>
        </p:grpSp>
        <p:sp>
          <p:nvSpPr>
            <p:cNvPr id="355" name="TextBox 354">
              <a:extLst>
                <a:ext uri="{FF2B5EF4-FFF2-40B4-BE49-F238E27FC236}">
                  <a16:creationId xmlns="" xmlns:a16="http://schemas.microsoft.com/office/drawing/2014/main" id="{8CF0F378-15FC-4714-8428-1B63BC00294F}"/>
                </a:ext>
              </a:extLst>
            </p:cNvPr>
            <p:cNvSpPr txBox="1"/>
            <p:nvPr/>
          </p:nvSpPr>
          <p:spPr>
            <a:xfrm>
              <a:off x="2607170" y="351235"/>
              <a:ext cx="6371856" cy="615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en-GB" sz="2600" dirty="0" smtClean="0"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GB" sz="2500" dirty="0" smtClean="0">
                  <a:latin typeface="Andalus" pitchFamily="18" charset="-78"/>
                  <a:cs typeface="Andalus" pitchFamily="18" charset="-78"/>
                </a:rPr>
                <a:t>HR planning results in reduced labour costs.</a:t>
              </a:r>
              <a:endParaRPr lang="en-GB" sz="2500" dirty="0">
                <a:latin typeface="Andalus" pitchFamily="18" charset="-78"/>
                <a:cs typeface="Andalus" pitchFamily="18" charset="-78"/>
              </a:endParaRPr>
            </a:p>
            <a:p>
              <a:pPr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en-GB" sz="2500" dirty="0" smtClean="0">
                  <a:latin typeface="Andalus" pitchFamily="18" charset="-78"/>
                  <a:cs typeface="Andalus" pitchFamily="18" charset="-78"/>
                </a:rPr>
                <a:t> It serves as basis for planning of employee development for the optimum use of worker’s skills in the organization.</a:t>
              </a:r>
              <a:endParaRPr lang="en-GB" sz="2500" dirty="0">
                <a:latin typeface="Andalus" pitchFamily="18" charset="-78"/>
                <a:cs typeface="Andalus" pitchFamily="18" charset="-78"/>
              </a:endParaRPr>
            </a:p>
            <a:p>
              <a:pPr lvl="2"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en-GB" sz="2500" dirty="0" smtClean="0">
                  <a:latin typeface="Andalus" pitchFamily="18" charset="-78"/>
                  <a:cs typeface="Andalus" pitchFamily="18" charset="-78"/>
                </a:rPr>
                <a:t> It enables identification of gaps of the existing personnel so that corrective training is imparted.</a:t>
              </a:r>
              <a:endParaRPr lang="en-GB" sz="2500" dirty="0">
                <a:latin typeface="Andalus" pitchFamily="18" charset="-78"/>
                <a:cs typeface="Andalus" pitchFamily="18" charset="-78"/>
              </a:endParaRPr>
            </a:p>
            <a:p>
              <a:pPr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en-GB" sz="2500" dirty="0" smtClean="0">
                  <a:latin typeface="Andalus" pitchFamily="18" charset="-78"/>
                  <a:cs typeface="Andalus" pitchFamily="18" charset="-78"/>
                </a:rPr>
                <a:t> It leads to improvement in the overall business planning process.</a:t>
              </a:r>
              <a:endParaRPr lang="en-GB" sz="2500" dirty="0">
                <a:latin typeface="Andalus" pitchFamily="18" charset="-78"/>
                <a:cs typeface="Andalus" pitchFamily="18" charset="-78"/>
              </a:endParaRPr>
            </a:p>
            <a:p>
              <a:pPr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en-GB" sz="2500" dirty="0" smtClean="0">
                  <a:latin typeface="Andalus" pitchFamily="18" charset="-78"/>
                  <a:cs typeface="Andalus" pitchFamily="18" charset="-78"/>
                </a:rPr>
                <a:t> It helps in formulating managerial succession plan as a part of the replacement planning process.</a:t>
              </a:r>
              <a:endParaRPr lang="en-GB" sz="2500" dirty="0">
                <a:latin typeface="Andalus" pitchFamily="18" charset="-78"/>
                <a:cs typeface="Andalus" pitchFamily="18" charset="-78"/>
              </a:endParaRPr>
            </a:p>
            <a:p>
              <a:pPr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en-GB" sz="2500" dirty="0" smtClean="0">
                  <a:latin typeface="Andalus" pitchFamily="18" charset="-78"/>
                  <a:cs typeface="Andalus" pitchFamily="18" charset="-78"/>
                </a:rPr>
                <a:t> It helps to evaluate the effect of alternative human resource policies and actions taken. </a:t>
              </a:r>
              <a:r>
                <a:rPr lang="en-GB" dirty="0" smtClean="0"/>
                <a:t/>
              </a:r>
              <a:br>
                <a:rPr lang="en-GB" dirty="0" smtClean="0"/>
              </a:br>
              <a:endParaRPr lang="ar-SY" dirty="0">
                <a:latin typeface="Tw Cen MT" pitchFamily="34" charset="0"/>
              </a:endParaRPr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="" xmlns:a16="http://schemas.microsoft.com/office/drawing/2014/main" id="{6E63A556-ED80-4CB3-B3C4-7604C96C4387}"/>
              </a:ext>
            </a:extLst>
          </p:cNvPr>
          <p:cNvGrpSpPr/>
          <p:nvPr/>
        </p:nvGrpSpPr>
        <p:grpSpPr>
          <a:xfrm>
            <a:off x="-7366957" y="0"/>
            <a:ext cx="10706762" cy="6858000"/>
            <a:chOff x="-1201987" y="0"/>
            <a:chExt cx="10706762" cy="6858000"/>
          </a:xfrm>
        </p:grpSpPr>
        <p:grpSp>
          <p:nvGrpSpPr>
            <p:cNvPr id="326" name="Group 30">
              <a:extLst>
                <a:ext uri="{FF2B5EF4-FFF2-40B4-BE49-F238E27FC236}">
                  <a16:creationId xmlns="" xmlns:a16="http://schemas.microsoft.com/office/drawing/2014/main" id="{86AB1F5F-FC4D-4A86-A9E5-BBEB8A5FDA63}"/>
                </a:ext>
              </a:extLst>
            </p:cNvPr>
            <p:cNvGrpSpPr/>
            <p:nvPr/>
          </p:nvGrpSpPr>
          <p:grpSpPr>
            <a:xfrm>
              <a:off x="-1201987" y="0"/>
              <a:ext cx="10706762" cy="6858000"/>
              <a:chOff x="-6324600" y="0"/>
              <a:chExt cx="10706762" cy="6858000"/>
            </a:xfrm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328" name="Rectangle 327">
                <a:extLst>
                  <a:ext uri="{FF2B5EF4-FFF2-40B4-BE49-F238E27FC236}">
                    <a16:creationId xmlns="" xmlns:a16="http://schemas.microsoft.com/office/drawing/2014/main" id="{1E61F369-01B8-42C0-AB81-1CDAED90BB31}"/>
                  </a:ext>
                </a:extLst>
              </p:cNvPr>
              <p:cNvSpPr/>
              <p:nvPr/>
            </p:nvSpPr>
            <p:spPr>
              <a:xfrm>
                <a:off x="-6324600" y="0"/>
                <a:ext cx="9848850" cy="6858000"/>
              </a:xfrm>
              <a:prstGeom prst="rect">
                <a:avLst/>
              </a:prstGeom>
              <a:solidFill>
                <a:srgbClr val="FC9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9" name="Group 14">
                <a:extLst>
                  <a:ext uri="{FF2B5EF4-FFF2-40B4-BE49-F238E27FC236}">
                    <a16:creationId xmlns="" xmlns:a16="http://schemas.microsoft.com/office/drawing/2014/main" id="{22B5E647-0CEC-423F-B558-37B9E35FDE29}"/>
                  </a:ext>
                </a:extLst>
              </p:cNvPr>
              <p:cNvGrpSpPr/>
              <p:nvPr/>
            </p:nvGrpSpPr>
            <p:grpSpPr>
              <a:xfrm>
                <a:off x="3518162" y="2049669"/>
                <a:ext cx="864000" cy="923330"/>
                <a:chOff x="8394962" y="3607250"/>
                <a:chExt cx="864000" cy="923330"/>
              </a:xfrm>
            </p:grpSpPr>
            <p:sp>
              <p:nvSpPr>
                <p:cNvPr id="330" name="Rectangle: Top Corners Rounded 15">
                  <a:extLst>
                    <a:ext uri="{FF2B5EF4-FFF2-40B4-BE49-F238E27FC236}">
                      <a16:creationId xmlns="" xmlns:a16="http://schemas.microsoft.com/office/drawing/2014/main" id="{8FBCEB8D-B1DF-412C-A248-C5E7E6FECF6F}"/>
                    </a:ext>
                  </a:extLst>
                </p:cNvPr>
                <p:cNvSpPr/>
                <p:nvPr/>
              </p:nvSpPr>
              <p:spPr>
                <a:xfrm rot="5400000">
                  <a:off x="8394962" y="3628037"/>
                  <a:ext cx="864000" cy="864000"/>
                </a:xfrm>
                <a:prstGeom prst="round2SameRect">
                  <a:avLst/>
                </a:prstGeom>
                <a:solidFill>
                  <a:srgbClr val="FC9D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TextBox 330">
                  <a:extLst>
                    <a:ext uri="{FF2B5EF4-FFF2-40B4-BE49-F238E27FC236}">
                      <a16:creationId xmlns="" xmlns:a16="http://schemas.microsoft.com/office/drawing/2014/main" id="{E547BC8A-CC83-433F-B204-2012A7E0FDD3}"/>
                    </a:ext>
                  </a:extLst>
                </p:cNvPr>
                <p:cNvSpPr txBox="1"/>
                <p:nvPr/>
              </p:nvSpPr>
              <p:spPr>
                <a:xfrm>
                  <a:off x="8513922" y="3607250"/>
                  <a:ext cx="67437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rgbClr val="FACDB0"/>
                      </a:solidFill>
                      <a:latin typeface="DAGGERSQUARE" pitchFamily="50" charset="0"/>
                    </a:rPr>
                    <a:t>C</a:t>
                  </a:r>
                </a:p>
              </p:txBody>
            </p:sp>
          </p:grpSp>
        </p:grpSp>
        <p:sp>
          <p:nvSpPr>
            <p:cNvPr id="327" name="TextBox 326">
              <a:extLst>
                <a:ext uri="{FF2B5EF4-FFF2-40B4-BE49-F238E27FC236}">
                  <a16:creationId xmlns="" xmlns:a16="http://schemas.microsoft.com/office/drawing/2014/main" id="{3E17CAEE-C5C9-4541-AF80-A7E06FE5DF0B}"/>
                </a:ext>
              </a:extLst>
            </p:cNvPr>
            <p:cNvSpPr txBox="1"/>
            <p:nvPr/>
          </p:nvSpPr>
          <p:spPr>
            <a:xfrm>
              <a:off x="1735970" y="485887"/>
              <a:ext cx="5904000" cy="58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  <a:buFont typeface="Wingdings" pitchFamily="2" charset="2"/>
                <a:buChar char="q"/>
              </a:pPr>
              <a:r>
                <a:rPr lang="en-GB" sz="2600" dirty="0" smtClean="0">
                  <a:latin typeface="Andalus" pitchFamily="18" charset="-78"/>
                  <a:cs typeface="Andalus" pitchFamily="18" charset="-78"/>
                </a:rPr>
                <a:t> To ensure optimum use of present human resource. </a:t>
              </a:r>
            </a:p>
            <a:p>
              <a:pPr>
                <a:spcAft>
                  <a:spcPts val="300"/>
                </a:spcAft>
                <a:buFont typeface="Wingdings" pitchFamily="2" charset="2"/>
                <a:buChar char="q"/>
              </a:pPr>
              <a:r>
                <a:rPr lang="en-GB" sz="2600" dirty="0" smtClean="0">
                  <a:latin typeface="Andalus" pitchFamily="18" charset="-78"/>
                  <a:cs typeface="Andalus" pitchFamily="18" charset="-78"/>
                </a:rPr>
                <a:t> To avoid imbalances in the distribution and allocation of human resources in the different departments of the organization.</a:t>
              </a:r>
            </a:p>
            <a:p>
              <a:pPr>
                <a:spcAft>
                  <a:spcPts val="300"/>
                </a:spcAft>
                <a:buFont typeface="Wingdings" pitchFamily="2" charset="2"/>
                <a:buChar char="q"/>
              </a:pPr>
              <a:r>
                <a:rPr lang="en-GB" sz="2600" dirty="0" smtClean="0">
                  <a:latin typeface="Andalus" pitchFamily="18" charset="-78"/>
                  <a:cs typeface="Andalus" pitchFamily="18" charset="-78"/>
                </a:rPr>
                <a:t> To assess or forecast the future skills requirements for the organization.</a:t>
              </a:r>
            </a:p>
            <a:p>
              <a:pPr>
                <a:spcAft>
                  <a:spcPts val="300"/>
                </a:spcAft>
                <a:buFont typeface="Wingdings" pitchFamily="2" charset="2"/>
                <a:buChar char="q"/>
              </a:pPr>
              <a:r>
                <a:rPr lang="en-GB" sz="2600" dirty="0" smtClean="0">
                  <a:latin typeface="Andalus" pitchFamily="18" charset="-78"/>
                  <a:cs typeface="Andalus" pitchFamily="18" charset="-78"/>
                </a:rPr>
                <a:t> To provide control measure to ensure availability of necessary human resources when required.</a:t>
              </a:r>
            </a:p>
            <a:p>
              <a:pPr>
                <a:spcAft>
                  <a:spcPts val="300"/>
                </a:spcAft>
                <a:buFont typeface="Wingdings" pitchFamily="2" charset="2"/>
                <a:buChar char="q"/>
              </a:pPr>
              <a:r>
                <a:rPr lang="en-GB" sz="2600" dirty="0" smtClean="0">
                  <a:latin typeface="Andalus" pitchFamily="18" charset="-78"/>
                  <a:cs typeface="Andalus" pitchFamily="18" charset="-78"/>
                </a:rPr>
                <a:t> To control the cost aspect of the human resource.</a:t>
              </a:r>
            </a:p>
            <a:p>
              <a:pPr>
                <a:spcAft>
                  <a:spcPts val="300"/>
                </a:spcAft>
                <a:buFont typeface="Wingdings" pitchFamily="2" charset="2"/>
                <a:buChar char="q"/>
              </a:pPr>
              <a:r>
                <a:rPr lang="en-GB" sz="2600" dirty="0" smtClean="0">
                  <a:latin typeface="Andalus" pitchFamily="18" charset="-78"/>
                  <a:cs typeface="Andalus" pitchFamily="18" charset="-78"/>
                </a:rPr>
                <a:t> To provide data for taking transfer and promotion decisions.</a:t>
              </a:r>
              <a:endParaRPr lang="en-US" sz="26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="" xmlns:a16="http://schemas.microsoft.com/office/drawing/2014/main" id="{1B514135-41E3-45CB-9ECA-8C5BAF057622}"/>
              </a:ext>
            </a:extLst>
          </p:cNvPr>
          <p:cNvGrpSpPr/>
          <p:nvPr/>
        </p:nvGrpSpPr>
        <p:grpSpPr>
          <a:xfrm>
            <a:off x="-8359613" y="0"/>
            <a:ext cx="10706762" cy="7039134"/>
            <a:chOff x="-8716908" y="0"/>
            <a:chExt cx="10706762" cy="7039134"/>
          </a:xfrm>
        </p:grpSpPr>
        <p:grpSp>
          <p:nvGrpSpPr>
            <p:cNvPr id="312" name="Group 29">
              <a:extLst>
                <a:ext uri="{FF2B5EF4-FFF2-40B4-BE49-F238E27FC236}">
                  <a16:creationId xmlns="" xmlns:a16="http://schemas.microsoft.com/office/drawing/2014/main" id="{A1A911D1-2939-4C61-9809-8BFB85C5A363}"/>
                </a:ext>
              </a:extLst>
            </p:cNvPr>
            <p:cNvGrpSpPr/>
            <p:nvPr/>
          </p:nvGrpSpPr>
          <p:grpSpPr>
            <a:xfrm>
              <a:off x="-8716908" y="0"/>
              <a:ext cx="10706762" cy="6858000"/>
              <a:chOff x="-7429500" y="0"/>
              <a:chExt cx="10706762" cy="6858000"/>
            </a:xfrm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314" name="Rectangle 8">
                <a:extLst>
                  <a:ext uri="{FF2B5EF4-FFF2-40B4-BE49-F238E27FC236}">
                    <a16:creationId xmlns="" xmlns:a16="http://schemas.microsoft.com/office/drawing/2014/main" id="{10F7110D-033F-4AB8-9FBD-9DF1B764437D}"/>
                  </a:ext>
                </a:extLst>
              </p:cNvPr>
              <p:cNvSpPr/>
              <p:nvPr/>
            </p:nvSpPr>
            <p:spPr>
              <a:xfrm>
                <a:off x="-7429500" y="0"/>
                <a:ext cx="9848850" cy="6858000"/>
              </a:xfrm>
              <a:prstGeom prst="rect">
                <a:avLst/>
              </a:prstGeom>
              <a:solidFill>
                <a:srgbClr val="FF42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5" name="Group 17">
                <a:extLst>
                  <a:ext uri="{FF2B5EF4-FFF2-40B4-BE49-F238E27FC236}">
                    <a16:creationId xmlns="" xmlns:a16="http://schemas.microsoft.com/office/drawing/2014/main" id="{3AD618C5-74EF-4A13-A920-A5BE5528C742}"/>
                  </a:ext>
                </a:extLst>
              </p:cNvPr>
              <p:cNvGrpSpPr/>
              <p:nvPr/>
            </p:nvGrpSpPr>
            <p:grpSpPr>
              <a:xfrm>
                <a:off x="2413262" y="1588004"/>
                <a:ext cx="864000" cy="923330"/>
                <a:chOff x="8394962" y="3607250"/>
                <a:chExt cx="864000" cy="923330"/>
              </a:xfrm>
            </p:grpSpPr>
            <p:sp>
              <p:nvSpPr>
                <p:cNvPr id="316" name="Rectangle: Top Corners Rounded 18">
                  <a:extLst>
                    <a:ext uri="{FF2B5EF4-FFF2-40B4-BE49-F238E27FC236}">
                      <a16:creationId xmlns="" xmlns:a16="http://schemas.microsoft.com/office/drawing/2014/main" id="{350D83EA-93F0-4DDF-BE90-1EACDD67FD65}"/>
                    </a:ext>
                  </a:extLst>
                </p:cNvPr>
                <p:cNvSpPr/>
                <p:nvPr/>
              </p:nvSpPr>
              <p:spPr>
                <a:xfrm rot="5400000">
                  <a:off x="8394962" y="3628037"/>
                  <a:ext cx="864000" cy="864000"/>
                </a:xfrm>
                <a:prstGeom prst="round2SameRect">
                  <a:avLst/>
                </a:prstGeom>
                <a:solidFill>
                  <a:srgbClr val="FF42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TextBox 316">
                  <a:extLst>
                    <a:ext uri="{FF2B5EF4-FFF2-40B4-BE49-F238E27FC236}">
                      <a16:creationId xmlns="" xmlns:a16="http://schemas.microsoft.com/office/drawing/2014/main" id="{56BB9079-0F05-4D11-97F8-25F7CB504DD7}"/>
                    </a:ext>
                  </a:extLst>
                </p:cNvPr>
                <p:cNvSpPr txBox="1"/>
                <p:nvPr/>
              </p:nvSpPr>
              <p:spPr>
                <a:xfrm>
                  <a:off x="8513922" y="3607250"/>
                  <a:ext cx="67437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b="1" dirty="0">
                      <a:solidFill>
                        <a:srgbClr val="FC9D99"/>
                      </a:solidFill>
                      <a:latin typeface="DAGGERSQUARE" pitchFamily="50" charset="0"/>
                    </a:rPr>
                    <a:t>D</a:t>
                  </a:r>
                </a:p>
              </p:txBody>
            </p:sp>
          </p:grpSp>
        </p:grpSp>
        <p:sp>
          <p:nvSpPr>
            <p:cNvPr id="313" name="TextBox 312">
              <a:extLst>
                <a:ext uri="{FF2B5EF4-FFF2-40B4-BE49-F238E27FC236}">
                  <a16:creationId xmlns="" xmlns:a16="http://schemas.microsoft.com/office/drawing/2014/main" id="{08787DCE-58B5-42FC-A1F9-6449A6B05BC9}"/>
                </a:ext>
              </a:extLst>
            </p:cNvPr>
            <p:cNvSpPr txBox="1"/>
            <p:nvPr/>
          </p:nvSpPr>
          <p:spPr>
            <a:xfrm>
              <a:off x="-5575697" y="2060848"/>
              <a:ext cx="6012000" cy="4978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buFont typeface="Wingdings" pitchFamily="2" charset="2"/>
                <a:buChar char="q"/>
              </a:pPr>
              <a:r>
                <a:rPr lang="en-GB" sz="2800" dirty="0" smtClean="0"/>
                <a:t> </a:t>
              </a:r>
              <a:r>
                <a:rPr lang="en-GB" sz="2600" dirty="0" smtClean="0">
                  <a:latin typeface="Andalus" pitchFamily="18" charset="-78"/>
                  <a:cs typeface="Andalus" pitchFamily="18" charset="-78"/>
                </a:rPr>
                <a:t>Organised Effort.</a:t>
              </a:r>
            </a:p>
            <a:p>
              <a:pPr lvl="0">
                <a:lnSpc>
                  <a:spcPct val="150000"/>
                </a:lnSpc>
                <a:buFont typeface="Wingdings" pitchFamily="2" charset="2"/>
                <a:buChar char="q"/>
              </a:pPr>
              <a:r>
                <a:rPr lang="en-GB" sz="2600" dirty="0" smtClean="0">
                  <a:latin typeface="Andalus" pitchFamily="18" charset="-78"/>
                  <a:cs typeface="Andalus" pitchFamily="18" charset="-78"/>
                </a:rPr>
                <a:t> Support of top level management.</a:t>
              </a:r>
            </a:p>
            <a:p>
              <a:pPr lvl="0">
                <a:lnSpc>
                  <a:spcPct val="150000"/>
                </a:lnSpc>
                <a:buFont typeface="Wingdings" pitchFamily="2" charset="2"/>
                <a:buChar char="q"/>
              </a:pPr>
              <a:r>
                <a:rPr lang="en-GB" sz="2600" dirty="0" smtClean="0">
                  <a:latin typeface="Andalus" pitchFamily="18" charset="-78"/>
                  <a:cs typeface="Andalus" pitchFamily="18" charset="-78"/>
                </a:rPr>
                <a:t> Integration with corporate plans.</a:t>
              </a:r>
            </a:p>
            <a:p>
              <a:pPr lvl="0">
                <a:lnSpc>
                  <a:spcPct val="150000"/>
                </a:lnSpc>
                <a:buFont typeface="Wingdings" pitchFamily="2" charset="2"/>
                <a:buChar char="q"/>
              </a:pPr>
              <a:r>
                <a:rPr lang="en-GB" sz="2600" dirty="0" smtClean="0">
                  <a:latin typeface="Andalus" pitchFamily="18" charset="-78"/>
                  <a:cs typeface="Andalus" pitchFamily="18" charset="-78"/>
                </a:rPr>
                <a:t> Involvement of operative managers.</a:t>
              </a:r>
            </a:p>
            <a:p>
              <a:pPr lvl="0">
                <a:lnSpc>
                  <a:spcPct val="150000"/>
                </a:lnSpc>
                <a:buFont typeface="Wingdings" pitchFamily="2" charset="2"/>
                <a:buChar char="q"/>
              </a:pPr>
              <a:r>
                <a:rPr lang="en-GB" sz="2600" dirty="0" smtClean="0">
                  <a:latin typeface="Andalus" pitchFamily="18" charset="-78"/>
                  <a:cs typeface="Andalus" pitchFamily="18" charset="-78"/>
                </a:rPr>
                <a:t> Environmental forecasting.</a:t>
              </a:r>
            </a:p>
            <a:p>
              <a:pPr lvl="0">
                <a:lnSpc>
                  <a:spcPct val="150000"/>
                </a:lnSpc>
                <a:buFont typeface="Wingdings" pitchFamily="2" charset="2"/>
                <a:buChar char="q"/>
              </a:pPr>
              <a:r>
                <a:rPr lang="en-GB" sz="2600" dirty="0" smtClean="0">
                  <a:latin typeface="Andalus" pitchFamily="18" charset="-78"/>
                  <a:cs typeface="Andalus" pitchFamily="18" charset="-78"/>
                </a:rPr>
                <a:t> Human resource information system</a:t>
              </a:r>
              <a:r>
                <a:rPr lang="en-GB" sz="2600" dirty="0" smtClean="0"/>
                <a:t>. </a:t>
              </a:r>
              <a:r>
                <a:rPr lang="en-GB" sz="2800" dirty="0" smtClean="0"/>
                <a:t/>
              </a:r>
              <a:br>
                <a:rPr lang="en-GB" sz="2800" dirty="0" smtClean="0"/>
              </a:br>
              <a:r>
                <a:rPr lang="en-GB" sz="2800" dirty="0" smtClean="0">
                  <a:latin typeface="Andalus" pitchFamily="18" charset="-78"/>
                  <a:cs typeface="Andalus" pitchFamily="18" charset="-78"/>
                </a:rPr>
                <a:t/>
              </a:r>
              <a:br>
                <a:rPr lang="en-GB" sz="2800" dirty="0" smtClean="0">
                  <a:latin typeface="Andalus" pitchFamily="18" charset="-78"/>
                  <a:cs typeface="Andalus" pitchFamily="18" charset="-78"/>
                </a:rPr>
              </a:br>
              <a:endParaRPr lang="en-US" sz="28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="" xmlns:a16="http://schemas.microsoft.com/office/drawing/2014/main" id="{1B514135-41E3-45CB-9ECA-8C5BAF057622}"/>
              </a:ext>
            </a:extLst>
          </p:cNvPr>
          <p:cNvGrpSpPr/>
          <p:nvPr/>
        </p:nvGrpSpPr>
        <p:grpSpPr>
          <a:xfrm>
            <a:off x="-9403883" y="0"/>
            <a:ext cx="10706762" cy="6858000"/>
            <a:chOff x="-8716908" y="0"/>
            <a:chExt cx="10706762" cy="6858000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286" name="Group 29">
              <a:extLst>
                <a:ext uri="{FF2B5EF4-FFF2-40B4-BE49-F238E27FC236}">
                  <a16:creationId xmlns="" xmlns:a16="http://schemas.microsoft.com/office/drawing/2014/main" id="{A1A911D1-2939-4C61-9809-8BFB85C5A363}"/>
                </a:ext>
              </a:extLst>
            </p:cNvPr>
            <p:cNvGrpSpPr/>
            <p:nvPr/>
          </p:nvGrpSpPr>
          <p:grpSpPr>
            <a:xfrm>
              <a:off x="-8716908" y="0"/>
              <a:ext cx="10706762" cy="6858000"/>
              <a:chOff x="-7429500" y="0"/>
              <a:chExt cx="10706762" cy="6858000"/>
            </a:xfrm>
            <a:grpFill/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288" name="Rectangle 8">
                <a:extLst>
                  <a:ext uri="{FF2B5EF4-FFF2-40B4-BE49-F238E27FC236}">
                    <a16:creationId xmlns="" xmlns:a16="http://schemas.microsoft.com/office/drawing/2014/main" id="{10F7110D-033F-4AB8-9FBD-9DF1B764437D}"/>
                  </a:ext>
                </a:extLst>
              </p:cNvPr>
              <p:cNvSpPr/>
              <p:nvPr/>
            </p:nvSpPr>
            <p:spPr>
              <a:xfrm>
                <a:off x="-7429500" y="0"/>
                <a:ext cx="984885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ectangle: Top Corners Rounded 18">
                <a:extLst>
                  <a:ext uri="{FF2B5EF4-FFF2-40B4-BE49-F238E27FC236}">
                    <a16:creationId xmlns="" xmlns:a16="http://schemas.microsoft.com/office/drawing/2014/main" id="{350D83EA-93F0-4DDF-BE90-1EACDD67FD65}"/>
                  </a:ext>
                </a:extLst>
              </p:cNvPr>
              <p:cNvSpPr/>
              <p:nvPr/>
            </p:nvSpPr>
            <p:spPr>
              <a:xfrm rot="5400000">
                <a:off x="2413262" y="980728"/>
                <a:ext cx="864000" cy="864000"/>
              </a:xfrm>
              <a:prstGeom prst="round2Same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5400" b="1" dirty="0" smtClean="0">
                    <a:solidFill>
                      <a:srgbClr val="FACDB0"/>
                    </a:solidFill>
                    <a:latin typeface="DAGGERSQUARE" pitchFamily="50" charset="0"/>
                  </a:rPr>
                  <a:t>E</a:t>
                </a:r>
                <a:endParaRPr lang="en-US" dirty="0">
                  <a:solidFill>
                    <a:srgbClr val="FACDB0"/>
                  </a:solidFill>
                </a:endParaRPr>
              </a:p>
            </p:txBody>
          </p:sp>
        </p:grp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08787DCE-58B5-42FC-A1F9-6449A6B05BC9}"/>
                </a:ext>
              </a:extLst>
            </p:cNvPr>
            <p:cNvSpPr txBox="1"/>
            <p:nvPr/>
          </p:nvSpPr>
          <p:spPr>
            <a:xfrm>
              <a:off x="-6176815" y="1074510"/>
              <a:ext cx="6984000" cy="42120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en-GB" sz="2600" dirty="0" smtClean="0">
                  <a:latin typeface="Andalus" pitchFamily="18" charset="-78"/>
                  <a:cs typeface="Andalus" pitchFamily="18" charset="-78"/>
                </a:rPr>
                <a:t>Lack of understanding of rationale for planning. </a:t>
              </a:r>
              <a:endParaRPr lang="fr-FR" sz="2600" dirty="0" smtClean="0">
                <a:latin typeface="Andalus" pitchFamily="18" charset="-78"/>
                <a:cs typeface="Andalus" pitchFamily="18" charset="-78"/>
              </a:endParaRPr>
            </a:p>
            <a:p>
              <a:pPr lvl="0"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en-GB" sz="2600" dirty="0" smtClean="0">
                  <a:latin typeface="Andalus" pitchFamily="18" charset="-78"/>
                  <a:cs typeface="Andalus" pitchFamily="18" charset="-78"/>
                </a:rPr>
                <a:t>Insufficient support of top management.</a:t>
              </a:r>
              <a:endParaRPr lang="fr-FR" sz="2600" dirty="0" smtClean="0">
                <a:latin typeface="Andalus" pitchFamily="18" charset="-78"/>
                <a:cs typeface="Andalus" pitchFamily="18" charset="-78"/>
              </a:endParaRPr>
            </a:p>
            <a:p>
              <a:pPr lvl="0"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en-GB" sz="2600" dirty="0" smtClean="0">
                  <a:latin typeface="Andalus" pitchFamily="18" charset="-78"/>
                  <a:cs typeface="Andalus" pitchFamily="18" charset="-78"/>
                </a:rPr>
                <a:t>Insufficient initial support.</a:t>
              </a:r>
              <a:endParaRPr lang="fr-FR" sz="2600" dirty="0" smtClean="0">
                <a:latin typeface="Andalus" pitchFamily="18" charset="-78"/>
                <a:cs typeface="Andalus" pitchFamily="18" charset="-78"/>
              </a:endParaRPr>
            </a:p>
            <a:p>
              <a:pPr lvl="0"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en-GB" sz="2600" dirty="0" smtClean="0">
                  <a:latin typeface="Andalus" pitchFamily="18" charset="-78"/>
                  <a:cs typeface="Andalus" pitchFamily="18" charset="-78"/>
                </a:rPr>
                <a:t>Lack of co-ordination with the other functions. </a:t>
              </a:r>
              <a:endParaRPr lang="fr-FR" sz="2600" dirty="0" smtClean="0">
                <a:latin typeface="Andalus" pitchFamily="18" charset="-78"/>
                <a:cs typeface="Andalus" pitchFamily="18" charset="-78"/>
              </a:endParaRPr>
            </a:p>
            <a:p>
              <a:pPr lvl="0"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en-GB" sz="2600" dirty="0" smtClean="0">
                  <a:latin typeface="Andalus" pitchFamily="18" charset="-78"/>
                  <a:cs typeface="Andalus" pitchFamily="18" charset="-78"/>
                </a:rPr>
                <a:t>Lack of integration with organizational plans. </a:t>
              </a:r>
              <a:endParaRPr lang="fr-FR" sz="2600" dirty="0" smtClean="0">
                <a:latin typeface="Andalus" pitchFamily="18" charset="-78"/>
                <a:cs typeface="Andalus" pitchFamily="18" charset="-78"/>
              </a:endParaRPr>
            </a:p>
            <a:p>
              <a:pPr lvl="0"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en-GB" sz="2600" dirty="0" smtClean="0">
                  <a:latin typeface="Andalus" pitchFamily="18" charset="-78"/>
                  <a:cs typeface="Andalus" pitchFamily="18" charset="-78"/>
                </a:rPr>
                <a:t>Resistance from employees. </a:t>
              </a:r>
              <a:endParaRPr lang="fr-FR" sz="2600" dirty="0" smtClean="0">
                <a:latin typeface="Andalus" pitchFamily="18" charset="-78"/>
                <a:cs typeface="Andalus" pitchFamily="18" charset="-78"/>
              </a:endParaRPr>
            </a:p>
            <a:p>
              <a:pPr lvl="0"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en-GB" sz="2600" dirty="0" smtClean="0">
                  <a:latin typeface="Andalus" pitchFamily="18" charset="-78"/>
                  <a:cs typeface="Andalus" pitchFamily="18" charset="-78"/>
                </a:rPr>
                <a:t>Expensive and time consuming. </a:t>
              </a:r>
              <a:endParaRPr lang="fr-FR" sz="2600" dirty="0" smtClean="0">
                <a:latin typeface="Andalus" pitchFamily="18" charset="-78"/>
                <a:cs typeface="Andalus" pitchFamily="18" charset="-78"/>
              </a:endParaRPr>
            </a:p>
            <a:p>
              <a:pPr lvl="0"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en-GB" sz="2600" dirty="0" smtClean="0">
                  <a:latin typeface="Andalus" pitchFamily="18" charset="-78"/>
                  <a:cs typeface="Andalus" pitchFamily="18" charset="-78"/>
                </a:rPr>
                <a:t>Environmental uncertainties. </a:t>
              </a:r>
              <a:endParaRPr lang="fr-FR" sz="2600" dirty="0" smtClean="0">
                <a:latin typeface="Andalus" pitchFamily="18" charset="-78"/>
                <a:cs typeface="Andalus" pitchFamily="18" charset="-78"/>
              </a:endParaRPr>
            </a:p>
            <a:p>
              <a:pPr lvl="0"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en-GB" sz="2600" dirty="0" smtClean="0">
                  <a:latin typeface="Andalus" pitchFamily="18" charset="-78"/>
                  <a:cs typeface="Andalus" pitchFamily="18" charset="-78"/>
                </a:rPr>
                <a:t>Insufficient Information. </a:t>
              </a:r>
              <a:br>
                <a:rPr lang="en-GB" sz="2600" dirty="0" smtClean="0">
                  <a:latin typeface="Andalus" pitchFamily="18" charset="-78"/>
                  <a:cs typeface="Andalus" pitchFamily="18" charset="-78"/>
                </a:rPr>
              </a:br>
              <a:endParaRPr lang="en-US" sz="26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1186160" y="-90000"/>
            <a:ext cx="12633960" cy="6948000"/>
            <a:chOff x="11186160" y="-90000"/>
            <a:chExt cx="12633960" cy="6948000"/>
          </a:xfrm>
        </p:grpSpPr>
        <p:grpSp>
          <p:nvGrpSpPr>
            <p:cNvPr id="74" name="Group 73"/>
            <p:cNvGrpSpPr/>
            <p:nvPr/>
          </p:nvGrpSpPr>
          <p:grpSpPr>
            <a:xfrm>
              <a:off x="11186160" y="-90000"/>
              <a:ext cx="12633960" cy="6948000"/>
              <a:chOff x="11186160" y="-90000"/>
              <a:chExt cx="12633960" cy="6948000"/>
            </a:xfrm>
          </p:grpSpPr>
          <p:grpSp>
            <p:nvGrpSpPr>
              <p:cNvPr id="360" name="Group 359"/>
              <p:cNvGrpSpPr/>
              <p:nvPr/>
            </p:nvGrpSpPr>
            <p:grpSpPr>
              <a:xfrm>
                <a:off x="11186160" y="-90000"/>
                <a:ext cx="12633960" cy="6948000"/>
                <a:chOff x="-9829600" y="0"/>
                <a:chExt cx="10604426" cy="6858000"/>
              </a:xfrm>
              <a:solidFill>
                <a:schemeClr val="accent4">
                  <a:lumMod val="20000"/>
                  <a:lumOff val="80000"/>
                </a:schemeClr>
              </a:solidFill>
            </p:grpSpPr>
            <p:grpSp>
              <p:nvGrpSpPr>
                <p:cNvPr id="361" name="Group 24">
                  <a:extLst>
                    <a:ext uri="{FF2B5EF4-FFF2-40B4-BE49-F238E27FC236}">
                      <a16:creationId xmlns="" xmlns:a16="http://schemas.microsoft.com/office/drawing/2014/main" id="{1B514135-41E3-45CB-9ECA-8C5BAF057622}"/>
                    </a:ext>
                  </a:extLst>
                </p:cNvPr>
                <p:cNvGrpSpPr/>
                <p:nvPr/>
              </p:nvGrpSpPr>
              <p:grpSpPr>
                <a:xfrm>
                  <a:off x="-9074024" y="0"/>
                  <a:ext cx="9848850" cy="6858000"/>
                  <a:chOff x="-8387049" y="0"/>
                  <a:chExt cx="9848850" cy="6858000"/>
                </a:xfrm>
                <a:grpFill/>
              </p:grpSpPr>
              <p:sp>
                <p:nvSpPr>
                  <p:cNvPr id="363" name="Rectangle 8">
                    <a:extLst>
                      <a:ext uri="{FF2B5EF4-FFF2-40B4-BE49-F238E27FC236}">
                        <a16:creationId xmlns="" xmlns:a16="http://schemas.microsoft.com/office/drawing/2014/main" id="{10F7110D-033F-4AB8-9FBD-9DF1B764437D}"/>
                      </a:ext>
                    </a:extLst>
                  </p:cNvPr>
                  <p:cNvSpPr/>
                  <p:nvPr/>
                </p:nvSpPr>
                <p:spPr>
                  <a:xfrm>
                    <a:off x="-8387049" y="0"/>
                    <a:ext cx="9848850" cy="6858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TextBox 363">
                    <a:extLst>
                      <a:ext uri="{FF2B5EF4-FFF2-40B4-BE49-F238E27FC236}">
                        <a16:creationId xmlns="" xmlns:a16="http://schemas.microsoft.com/office/drawing/2014/main" id="{08787DCE-58B5-42FC-A1F9-6449A6B05BC9}"/>
                      </a:ext>
                    </a:extLst>
                  </p:cNvPr>
                  <p:cNvSpPr txBox="1"/>
                  <p:nvPr/>
                </p:nvSpPr>
                <p:spPr>
                  <a:xfrm>
                    <a:off x="-6176815" y="1074510"/>
                    <a:ext cx="6984000" cy="880990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lvl="0">
                      <a:spcAft>
                        <a:spcPts val="600"/>
                      </a:spcAft>
                    </a:pPr>
                    <a:r>
                      <a:rPr lang="en-GB" sz="2600" dirty="0" smtClean="0">
                        <a:latin typeface="Andalus" pitchFamily="18" charset="-78"/>
                        <a:cs typeface="Andalus" pitchFamily="18" charset="-78"/>
                      </a:rPr>
                      <a:t/>
                    </a:r>
                    <a:br>
                      <a:rPr lang="en-GB" sz="2600" dirty="0" smtClean="0">
                        <a:latin typeface="Andalus" pitchFamily="18" charset="-78"/>
                        <a:cs typeface="Andalus" pitchFamily="18" charset="-78"/>
                      </a:rPr>
                    </a:br>
                    <a:endParaRPr lang="en-US" sz="2600" dirty="0">
                      <a:solidFill>
                        <a:schemeClr val="bg1"/>
                      </a:solidFill>
                      <a:latin typeface="Andalus" pitchFamily="18" charset="-78"/>
                      <a:cs typeface="Andalus" pitchFamily="18" charset="-78"/>
                    </a:endParaRPr>
                  </a:p>
                </p:txBody>
              </p:sp>
            </p:grpSp>
            <p:sp>
              <p:nvSpPr>
                <p:cNvPr id="362" name="Rounded Rectangle 361"/>
                <p:cNvSpPr/>
                <p:nvPr/>
              </p:nvSpPr>
              <p:spPr>
                <a:xfrm>
                  <a:off x="-9829600" y="548680"/>
                  <a:ext cx="864000" cy="8640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 dirty="0" smtClean="0">
                      <a:solidFill>
                        <a:srgbClr val="FC9D99"/>
                      </a:solidFill>
                      <a:latin typeface="DAGGERSQUARE" pitchFamily="50" charset="0"/>
                    </a:rPr>
                    <a:t>F</a:t>
                  </a:r>
                  <a:endParaRPr lang="fr-FR" sz="5400" dirty="0"/>
                </a:p>
              </p:txBody>
            </p:sp>
          </p:grp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192000" y="-26181"/>
                <a:ext cx="11353800" cy="6818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</p:grpSp>
        <p:sp>
          <p:nvSpPr>
            <p:cNvPr id="75" name="Rectangle 74"/>
            <p:cNvSpPr/>
            <p:nvPr/>
          </p:nvSpPr>
          <p:spPr>
            <a:xfrm>
              <a:off x="14950440" y="289560"/>
              <a:ext cx="5212080" cy="128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STEPS OF HR PLANNING </a:t>
              </a:r>
              <a:endPara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0" y="-6858000"/>
            <a:ext cx="12481560" cy="6858000"/>
            <a:chOff x="1066800" y="-6858000"/>
            <a:chExt cx="11125200" cy="68580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0" name="Rectangle 8">
              <a:extLst>
                <a:ext uri="{FF2B5EF4-FFF2-40B4-BE49-F238E27FC236}">
                  <a16:creationId xmlns="" xmlns:a16="http://schemas.microsoft.com/office/drawing/2014/main" id="{10F7110D-033F-4AB8-9FBD-9DF1B764437D}"/>
                </a:ext>
              </a:extLst>
            </p:cNvPr>
            <p:cNvSpPr/>
            <p:nvPr/>
          </p:nvSpPr>
          <p:spPr>
            <a:xfrm>
              <a:off x="1066800" y="-6858000"/>
              <a:ext cx="11125200" cy="685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08787DCE-58B5-42FC-A1F9-6449A6B05BC9}"/>
                </a:ext>
              </a:extLst>
            </p:cNvPr>
            <p:cNvSpPr txBox="1"/>
            <p:nvPr/>
          </p:nvSpPr>
          <p:spPr>
            <a:xfrm>
              <a:off x="1718826" y="-6743700"/>
              <a:ext cx="9780396" cy="655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ndalus" pitchFamily="18" charset="-78"/>
                  <a:cs typeface="Andalus" pitchFamily="18" charset="-78"/>
                </a:rPr>
                <a:t>Consider an organization that is planning a large expansion into a new geographic region where it expects it will need to employ around 500 employees. The HR function for this organization would have a lot of planning to do. The HR team would need to:</a:t>
              </a:r>
              <a:endParaRPr lang="fr-FR" sz="2800" dirty="0" smtClean="0">
                <a:latin typeface="Andalus" pitchFamily="18" charset="-78"/>
                <a:cs typeface="Andalus" pitchFamily="18" charset="-78"/>
              </a:endParaRPr>
            </a:p>
            <a:p>
              <a:pPr>
                <a:buFont typeface="Wingdings" pitchFamily="2" charset="2"/>
                <a:buChar char="q"/>
              </a:pPr>
              <a:r>
                <a:rPr lang="en-US" sz="2800" dirty="0" smtClean="0">
                  <a:latin typeface="Andalus" pitchFamily="18" charset="-78"/>
                  <a:cs typeface="Andalus" pitchFamily="18" charset="-78"/>
                </a:rPr>
                <a:t> Understand the employment laws and regulations of this new jurisdiction and work with department heads to identify staffing needs for the new location. </a:t>
              </a:r>
            </a:p>
            <a:p>
              <a:pPr>
                <a:buFont typeface="Wingdings" pitchFamily="2" charset="2"/>
                <a:buChar char="q"/>
              </a:pPr>
              <a:r>
                <a:rPr lang="en-US" sz="2800" dirty="0" smtClean="0">
                  <a:latin typeface="Andalus" pitchFamily="18" charset="-78"/>
                  <a:cs typeface="Andalus" pitchFamily="18" charset="-78"/>
                </a:rPr>
                <a:t> Get to know the local labor market and determine the most effective means of attracting talent.</a:t>
              </a:r>
            </a:p>
            <a:p>
              <a:pPr>
                <a:buFont typeface="Wingdings" pitchFamily="2" charset="2"/>
                <a:buChar char="q"/>
              </a:pPr>
              <a:r>
                <a:rPr lang="en-US" sz="2800" dirty="0" smtClean="0">
                  <a:latin typeface="Andalus" pitchFamily="18" charset="-78"/>
                  <a:cs typeface="Andalus" pitchFamily="18" charset="-78"/>
                </a:rPr>
                <a:t> Plan for large-scale on boarding of new hires.</a:t>
              </a:r>
            </a:p>
            <a:p>
              <a:pPr>
                <a:buFont typeface="Wingdings" pitchFamily="2" charset="2"/>
                <a:buChar char="q"/>
              </a:pPr>
              <a:r>
                <a:rPr lang="en-US" sz="2800" dirty="0" smtClean="0">
                  <a:latin typeface="Andalus" pitchFamily="18" charset="-78"/>
                  <a:cs typeface="Andalus" pitchFamily="18" charset="-78"/>
                </a:rPr>
                <a:t> Next, imagine a company that has an older workforce, a large proportion of whom are nearing retirement age. This organization’s HR team should be thinking about the looming large-scale attrition of workers and planning to both replace those employees and retain as much of their institutional knowledge as possible before they’re gone.</a:t>
              </a:r>
              <a:endParaRPr lang="fr-FR" sz="2800" dirty="0" smtClean="0">
                <a:latin typeface="Andalus" pitchFamily="18" charset="-78"/>
                <a:cs typeface="Andalus" pitchFamily="18" charset="-78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6729040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0.54388 0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388 2.22222E-6 L 0.01003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0.54739 0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74 0 L 0.00118 0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0.55248 0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247 0 L 0.00742 -0.00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5543 0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429 -4.44444E-6 L 0.01041 -4.4444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5543 0 " pathEditMode="relative" rAng="0" ptsTypes="AA">
                                      <p:cBhvr>
                                        <p:cTn id="38" dur="125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43 0 L 0.01055 0.002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925 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688 0.00949 L -0.00573 0.0006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-0.03148 L -0.00638 0.999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1.00278 L -0.00807 2.382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C7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Placeholder 31">
            <a:extLst>
              <a:ext uri="{FF2B5EF4-FFF2-40B4-BE49-F238E27FC236}">
                <a16:creationId xmlns:a16="http://schemas.microsoft.com/office/drawing/2014/main" xmlns="" id="{6037332D-8714-C147-6E64-3654D8C578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555" b="2555"/>
          <a:stretch>
            <a:fillRect/>
          </a:stretch>
        </p:blipFill>
        <p:spPr>
          <a:xfrm>
            <a:off x="7289929" y="3224306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effectLst>
            <a:softEdge rad="31750"/>
          </a:effectLst>
        </p:spPr>
      </p:pic>
      <p:sp>
        <p:nvSpPr>
          <p:cNvPr id="42" name="Title 5">
            <a:extLst>
              <a:ext uri="{FF2B5EF4-FFF2-40B4-BE49-F238E27FC236}">
                <a16:creationId xmlns:a16="http://schemas.microsoft.com/office/drawing/2014/main" xmlns="" id="{4EFA9173-F892-5C7D-99AF-4C5FFB1532B4}"/>
              </a:ext>
            </a:extLst>
          </p:cNvPr>
          <p:cNvSpPr txBox="1">
            <a:spLocks/>
          </p:cNvSpPr>
          <p:nvPr/>
        </p:nvSpPr>
        <p:spPr>
          <a:xfrm>
            <a:off x="1187987" y="2172369"/>
            <a:ext cx="3556733" cy="76387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xmlns="" id="{52FD53DB-CD39-2575-F8BA-63488E81091E}"/>
              </a:ext>
            </a:extLst>
          </p:cNvPr>
          <p:cNvSpPr txBox="1">
            <a:spLocks/>
          </p:cNvSpPr>
          <p:nvPr/>
        </p:nvSpPr>
        <p:spPr>
          <a:xfrm>
            <a:off x="411480" y="3253120"/>
            <a:ext cx="6629400" cy="147128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HRP is required for an organisation to be effective.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HRP needs to be fully in integrated to the organisation plan.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Secret of success is the right type of people available in the </a:t>
            </a:r>
          </a:p>
          <a:p>
            <a:pPr marL="228600" marR="0" lvl="0" indent="-228600" algn="ctr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right number at time at right place.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4" name="Picture Placeholder 37" descr="People working in office">
            <a:extLst>
              <a:ext uri="{FF2B5EF4-FFF2-40B4-BE49-F238E27FC236}">
                <a16:creationId xmlns:a16="http://schemas.microsoft.com/office/drawing/2014/main" xmlns="" id="{4162880A-4A88-ED9F-357E-65638ED8B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7943127" y="5799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effectLst>
            <a:softEdge rad="63500"/>
          </a:effectLst>
        </p:spPr>
      </p:pic>
      <p:cxnSp>
        <p:nvCxnSpPr>
          <p:cNvPr id="47" name="Straight Connector 46"/>
          <p:cNvCxnSpPr/>
          <p:nvPr/>
        </p:nvCxnSpPr>
        <p:spPr>
          <a:xfrm>
            <a:off x="2153920" y="2834640"/>
            <a:ext cx="16865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117">
            <a:extLst>
              <a:ext uri="{FF2B5EF4-FFF2-40B4-BE49-F238E27FC236}">
                <a16:creationId xmlns:a16="http://schemas.microsoft.com/office/drawing/2014/main" xmlns="" id="{A21B85DB-181D-46E7-A9DF-F92B1DF032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221796" y="2461206"/>
            <a:ext cx="443592" cy="232296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Hexagon 50"/>
          <p:cNvSpPr/>
          <p:nvPr/>
        </p:nvSpPr>
        <p:spPr>
          <a:xfrm rot="16200000">
            <a:off x="6718467" y="4726344"/>
            <a:ext cx="1296000" cy="1260000"/>
          </a:xfrm>
          <a:prstGeom prst="hexagon">
            <a:avLst/>
          </a:prstGeom>
          <a:solidFill>
            <a:srgbClr val="FC4A7E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Hexagon 51"/>
          <p:cNvSpPr/>
          <p:nvPr/>
        </p:nvSpPr>
        <p:spPr>
          <a:xfrm rot="16200000">
            <a:off x="8084610" y="4820544"/>
            <a:ext cx="1864146" cy="1875099"/>
          </a:xfrm>
          <a:prstGeom prst="hexagon">
            <a:avLst/>
          </a:prstGeom>
          <a:noFill/>
          <a:ln w="38100">
            <a:solidFill>
              <a:srgbClr val="93D6C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ooter Placeholder 3">
            <a:extLst>
              <a:ext uri="{FF2B5EF4-FFF2-40B4-BE49-F238E27FC236}">
                <a16:creationId xmlns:a16="http://schemas.microsoft.com/office/drawing/2014/main" xmlns="" id="{B7838384-8691-DBBE-0A1A-DAFAC40B948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85173" y="5881788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FC4A7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RESOURCES PLANNING</a:t>
            </a:r>
            <a:endParaRPr lang="en-US" sz="1400" b="1" dirty="0">
              <a:solidFill>
                <a:srgbClr val="FC4A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64457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51" grpId="0" animBg="1"/>
      <p:bldP spid="52" grpId="0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V="1">
            <a:off x="-4683760" y="3286760"/>
            <a:ext cx="3886200" cy="17780"/>
          </a:xfrm>
          <a:prstGeom prst="line">
            <a:avLst/>
          </a:prstGeom>
          <a:ln>
            <a:headEnd type="none"/>
            <a:tailEnd type="oval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-7597140" y="1490980"/>
            <a:ext cx="7368540" cy="22860"/>
          </a:xfrm>
          <a:prstGeom prst="line">
            <a:avLst/>
          </a:prstGeom>
          <a:ln>
            <a:headEnd type="none"/>
            <a:tailEnd type="oval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078720" y="4490720"/>
            <a:ext cx="900000" cy="900000"/>
            <a:chOff x="10078720" y="4490720"/>
            <a:chExt cx="900000" cy="900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4467EB2-1294-494B-98A8-3600AB310163}"/>
                </a:ext>
              </a:extLst>
            </p:cNvPr>
            <p:cNvGrpSpPr/>
            <p:nvPr/>
          </p:nvGrpSpPr>
          <p:grpSpPr>
            <a:xfrm>
              <a:off x="10311816" y="4731545"/>
              <a:ext cx="432000" cy="432000"/>
              <a:chOff x="9364665" y="4417284"/>
              <a:chExt cx="797818" cy="857209"/>
            </a:xfrm>
            <a:solidFill>
              <a:schemeClr val="tx1"/>
            </a:solidFill>
          </p:grpSpPr>
          <p:sp>
            <p:nvSpPr>
              <p:cNvPr id="15" name="Block Arc 14">
                <a:extLst>
                  <a:ext uri="{FF2B5EF4-FFF2-40B4-BE49-F238E27FC236}">
                    <a16:creationId xmlns:a16="http://schemas.microsoft.com/office/drawing/2014/main" xmlns="" id="{6715C72F-C10D-43BC-9E10-2E8A96D6EDCD}"/>
                  </a:ext>
                </a:extLst>
              </p:cNvPr>
              <p:cNvSpPr/>
              <p:nvPr/>
            </p:nvSpPr>
            <p:spPr>
              <a:xfrm rot="7361511">
                <a:off x="9364665" y="4476675"/>
                <a:ext cx="797818" cy="797818"/>
              </a:xfrm>
              <a:prstGeom prst="blockArc">
                <a:avLst>
                  <a:gd name="adj1" fmla="val 10800000"/>
                  <a:gd name="adj2" fmla="val 7221614"/>
                  <a:gd name="adj3" fmla="val 595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: Rounded Corners 558">
                <a:extLst>
                  <a:ext uri="{FF2B5EF4-FFF2-40B4-BE49-F238E27FC236}">
                    <a16:creationId xmlns:a16="http://schemas.microsoft.com/office/drawing/2014/main" xmlns="" id="{791E2693-990B-4CDE-AF38-A6FCA153C522}"/>
                  </a:ext>
                </a:extLst>
              </p:cNvPr>
              <p:cNvSpPr/>
              <p:nvPr/>
            </p:nvSpPr>
            <p:spPr>
              <a:xfrm>
                <a:off x="9750139" y="4417284"/>
                <a:ext cx="53978" cy="21591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10078720" y="4490720"/>
              <a:ext cx="900000" cy="900000"/>
            </a:xfrm>
            <a:prstGeom prst="round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xmlns="" id="{AD2C8D04-263D-9589-1CFF-A5968D7C3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880" y="4309738"/>
            <a:ext cx="5055698" cy="1325563"/>
          </a:xfrm>
        </p:spPr>
        <p:txBody>
          <a:bodyPr anchor="ctr"/>
          <a:lstStyle/>
          <a:p>
            <a:pPr algn="ctr"/>
            <a:r>
              <a:rPr lang="en-US" sz="6000" b="1" dirty="0" smtClean="0"/>
              <a:t>THE END</a:t>
            </a:r>
            <a:endParaRPr lang="en-US" sz="60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9C2C56A-C4D4-4578-84E9-27FD62603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Placeholder 13" descr="People working in office">
            <a:extLst>
              <a:ext uri="{FF2B5EF4-FFF2-40B4-BE49-F238E27FC236}">
                <a16:creationId xmlns:a16="http://schemas.microsoft.com/office/drawing/2014/main" xmlns="" id="{496155F4-61B2-441D-9F16-788866450DA2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/>
      </p:pic>
      <p:pic>
        <p:nvPicPr>
          <p:cNvPr id="16" name="Picture Placeholder 15" descr="People in an office discussing work over a laptop&#10;">
            <a:extLst>
              <a:ext uri="{FF2B5EF4-FFF2-40B4-BE49-F238E27FC236}">
                <a16:creationId xmlns:a16="http://schemas.microsoft.com/office/drawing/2014/main" xmlns="" id="{BCD5762E-DD49-42B3-9CA8-46A4AD7193E2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/>
      </p:pic>
      <p:pic>
        <p:nvPicPr>
          <p:cNvPr id="18" name="Picture Placeholder 17" descr="Layout of website design sketches on white paper">
            <a:extLst>
              <a:ext uri="{FF2B5EF4-FFF2-40B4-BE49-F238E27FC236}">
                <a16:creationId xmlns:a16="http://schemas.microsoft.com/office/drawing/2014/main" xmlns="" id="{1051CD21-1408-4D13-BF0B-0D7013AD2D0C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/>
      </p:pic>
      <p:pic>
        <p:nvPicPr>
          <p:cNvPr id="28" name="Picture Placeholder 27" descr="Businesswoman reviewing sticky notes on a wall">
            <a:extLst>
              <a:ext uri="{FF2B5EF4-FFF2-40B4-BE49-F238E27FC236}">
                <a16:creationId xmlns:a16="http://schemas.microsoft.com/office/drawing/2014/main" xmlns="" id="{B746A775-E65C-70F6-9DB4-E51F7F2DAECE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2876792" y="296757"/>
            <a:ext cx="913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stellar" pitchFamily="18" charset="0"/>
              </a:rPr>
              <a:t>Success is the sum of small efforts - repeated day in and day out.</a:t>
            </a:r>
            <a:endParaRPr lang="fr-FR" sz="2400" dirty="0">
              <a:latin typeface="Castellar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293615" y="1314898"/>
            <a:ext cx="1850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stellar" pitchFamily="18" charset="0"/>
              </a:rPr>
              <a:t>Robert Collier</a:t>
            </a:r>
            <a:endParaRPr lang="en-US" sz="1400" dirty="0">
              <a:latin typeface="Castellar" pitchFamily="18" charset="0"/>
            </a:endParaRPr>
          </a:p>
        </p:txBody>
      </p:sp>
      <p:sp>
        <p:nvSpPr>
          <p:cNvPr id="23" name="Title 5">
            <a:extLst>
              <a:ext uri="{FF2B5EF4-FFF2-40B4-BE49-F238E27FC236}">
                <a16:creationId xmlns:a16="http://schemas.microsoft.com/office/drawing/2014/main" xmlns="" id="{613663CA-BA5A-41E7-1FBE-D38846DFEF75}"/>
              </a:ext>
            </a:extLst>
          </p:cNvPr>
          <p:cNvSpPr txBox="1">
            <a:spLocks/>
          </p:cNvSpPr>
          <p:nvPr/>
        </p:nvSpPr>
        <p:spPr>
          <a:xfrm>
            <a:off x="4216400" y="1856195"/>
            <a:ext cx="7630161" cy="1588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tellar" pitchFamily="18" charset="0"/>
                <a:ea typeface="+mj-ea"/>
                <a:cs typeface="Andalus" pitchFamily="18" charset="-78"/>
              </a:rPr>
              <a:t>“Business opportunities are like buses. There’s always another one coming.”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tellar" pitchFamily="18" charset="0"/>
              <a:ea typeface="+mj-ea"/>
              <a:cs typeface="Andalus" pitchFamily="18" charset="-78"/>
            </a:endParaRP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xmlns="" id="{02CEC6EF-006F-693B-5D79-47FD797CB22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087825" y="3119848"/>
            <a:ext cx="2194560" cy="297865"/>
          </a:xfrm>
          <a:prstGeom prst="rect">
            <a:avLst/>
          </a:prstGeom>
        </p:spPr>
        <p:txBody>
          <a:bodyPr anchor="ctr"/>
          <a:lstStyle/>
          <a:p>
            <a:pPr>
              <a:buNone/>
            </a:pPr>
            <a:r>
              <a:rPr lang="en-US" sz="1400" dirty="0">
                <a:latin typeface="Castellar" pitchFamily="18" charset="0"/>
              </a:rPr>
              <a:t>Richard </a:t>
            </a:r>
            <a:r>
              <a:rPr lang="en-US" sz="1400" dirty="0" smtClean="0">
                <a:latin typeface="Castellar" pitchFamily="18" charset="0"/>
              </a:rPr>
              <a:t>Branson</a:t>
            </a:r>
            <a:endParaRPr lang="en-US" sz="1400" dirty="0"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27941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80247 4.44444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85247 -0.0002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 animBg="1"/>
      <p:bldP spid="10" grpId="0"/>
      <p:bldP spid="11" grpId="0"/>
      <p:bldP spid="23" grpId="0"/>
      <p:bldP spid="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7" descr="Light reflection on water">
            <a:extLst>
              <a:ext uri="{FF2B5EF4-FFF2-40B4-BE49-F238E27FC236}">
                <a16:creationId xmlns="" xmlns:a16="http://schemas.microsoft.com/office/drawing/2014/main" id="{38B6D85B-92FB-EE63-76D0-30C6568EC3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40" b="240"/>
          <a:stretch>
            <a:fillRect/>
          </a:stretch>
        </p:blipFill>
        <p:spPr>
          <a:xfrm>
            <a:off x="8568944" y="5074920"/>
            <a:ext cx="3410712" cy="17830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70070FC-19D0-4354-9BC9-608A5DC449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2895600"/>
              <a:gd name="connsiteX1" fmla="*/ 12192000 w 12192000"/>
              <a:gd name="connsiteY1" fmla="*/ 0 h 2895600"/>
              <a:gd name="connsiteX2" fmla="*/ 12192000 w 12192000"/>
              <a:gd name="connsiteY2" fmla="*/ 2895600 h 2895600"/>
              <a:gd name="connsiteX3" fmla="*/ 0 w 12192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95600">
                <a:moveTo>
                  <a:pt x="0" y="0"/>
                </a:moveTo>
                <a:lnTo>
                  <a:pt x="12192000" y="0"/>
                </a:lnTo>
                <a:lnTo>
                  <a:pt x="12192000" y="2895600"/>
                </a:lnTo>
                <a:lnTo>
                  <a:pt x="0" y="2895600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9C2C56A-C4D4-4578-84E9-27FD62603E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BFCD1AA-E1CA-41D6-8605-56AFEBE4EEE3}"/>
              </a:ext>
            </a:extLst>
          </p:cNvPr>
          <p:cNvSpPr/>
          <p:nvPr/>
        </p:nvSpPr>
        <p:spPr>
          <a:xfrm>
            <a:off x="-12674328" y="583362"/>
            <a:ext cx="726167" cy="37675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5">
            <a:extLst>
              <a:ext uri="{FF2B5EF4-FFF2-40B4-BE49-F238E27FC236}">
                <a16:creationId xmlns="" xmlns:a16="http://schemas.microsoft.com/office/drawing/2014/main" id="{6BFCD1AA-E1CA-41D6-8605-56AFEBE4EEE3}"/>
              </a:ext>
            </a:extLst>
          </p:cNvPr>
          <p:cNvSpPr/>
          <p:nvPr/>
        </p:nvSpPr>
        <p:spPr>
          <a:xfrm>
            <a:off x="-12674328" y="1269162"/>
            <a:ext cx="726167" cy="37675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5">
            <a:extLst>
              <a:ext uri="{FF2B5EF4-FFF2-40B4-BE49-F238E27FC236}">
                <a16:creationId xmlns="" xmlns:a16="http://schemas.microsoft.com/office/drawing/2014/main" id="{6BFCD1AA-E1CA-41D6-8605-56AFEBE4EEE3}"/>
              </a:ext>
            </a:extLst>
          </p:cNvPr>
          <p:cNvSpPr/>
          <p:nvPr/>
        </p:nvSpPr>
        <p:spPr>
          <a:xfrm>
            <a:off x="-12689568" y="1939722"/>
            <a:ext cx="726167" cy="37675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5">
            <a:extLst>
              <a:ext uri="{FF2B5EF4-FFF2-40B4-BE49-F238E27FC236}">
                <a16:creationId xmlns="" xmlns:a16="http://schemas.microsoft.com/office/drawing/2014/main" id="{6BFCD1AA-E1CA-41D6-8605-56AFEBE4EEE3}"/>
              </a:ext>
            </a:extLst>
          </p:cNvPr>
          <p:cNvSpPr/>
          <p:nvPr/>
        </p:nvSpPr>
        <p:spPr>
          <a:xfrm>
            <a:off x="-12689568" y="2595042"/>
            <a:ext cx="726167" cy="37675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5">
            <a:extLst>
              <a:ext uri="{FF2B5EF4-FFF2-40B4-BE49-F238E27FC236}">
                <a16:creationId xmlns="" xmlns:a16="http://schemas.microsoft.com/office/drawing/2014/main" id="{6BFCD1AA-E1CA-41D6-8605-56AFEBE4EEE3}"/>
              </a:ext>
            </a:extLst>
          </p:cNvPr>
          <p:cNvSpPr/>
          <p:nvPr/>
        </p:nvSpPr>
        <p:spPr>
          <a:xfrm>
            <a:off x="-12689568" y="3265602"/>
            <a:ext cx="726167" cy="37675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5">
            <a:extLst>
              <a:ext uri="{FF2B5EF4-FFF2-40B4-BE49-F238E27FC236}">
                <a16:creationId xmlns="" xmlns:a16="http://schemas.microsoft.com/office/drawing/2014/main" id="{6BFCD1AA-E1CA-41D6-8605-56AFEBE4EEE3}"/>
              </a:ext>
            </a:extLst>
          </p:cNvPr>
          <p:cNvSpPr/>
          <p:nvPr/>
        </p:nvSpPr>
        <p:spPr>
          <a:xfrm>
            <a:off x="-12689568" y="3951402"/>
            <a:ext cx="726167" cy="37675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5">
            <a:extLst>
              <a:ext uri="{FF2B5EF4-FFF2-40B4-BE49-F238E27FC236}">
                <a16:creationId xmlns="" xmlns:a16="http://schemas.microsoft.com/office/drawing/2014/main" id="{6BFCD1AA-E1CA-41D6-8605-56AFEBE4EEE3}"/>
              </a:ext>
            </a:extLst>
          </p:cNvPr>
          <p:cNvSpPr/>
          <p:nvPr/>
        </p:nvSpPr>
        <p:spPr>
          <a:xfrm>
            <a:off x="-12659088" y="4621962"/>
            <a:ext cx="726167" cy="37675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5">
            <a:extLst>
              <a:ext uri="{FF2B5EF4-FFF2-40B4-BE49-F238E27FC236}">
                <a16:creationId xmlns="" xmlns:a16="http://schemas.microsoft.com/office/drawing/2014/main" id="{6BFCD1AA-E1CA-41D6-8605-56AFEBE4EEE3}"/>
              </a:ext>
            </a:extLst>
          </p:cNvPr>
          <p:cNvSpPr/>
          <p:nvPr/>
        </p:nvSpPr>
        <p:spPr>
          <a:xfrm>
            <a:off x="-12659088" y="5292522"/>
            <a:ext cx="726167" cy="37675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5">
            <a:extLst>
              <a:ext uri="{FF2B5EF4-FFF2-40B4-BE49-F238E27FC236}">
                <a16:creationId xmlns="" xmlns:a16="http://schemas.microsoft.com/office/drawing/2014/main" id="{6BFCD1AA-E1CA-41D6-8605-56AFEBE4EEE3}"/>
              </a:ext>
            </a:extLst>
          </p:cNvPr>
          <p:cNvSpPr/>
          <p:nvPr/>
        </p:nvSpPr>
        <p:spPr>
          <a:xfrm>
            <a:off x="-12659088" y="5978322"/>
            <a:ext cx="726167" cy="37675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2">
            <a:extLst>
              <a:ext uri="{FF2B5EF4-FFF2-40B4-BE49-F238E27FC236}">
                <a16:creationId xmlns="" xmlns:a16="http://schemas.microsoft.com/office/drawing/2014/main" id="{EC1F0631-990B-017C-AD3F-BB24153274FE}"/>
              </a:ext>
            </a:extLst>
          </p:cNvPr>
          <p:cNvSpPr txBox="1">
            <a:spLocks/>
          </p:cNvSpPr>
          <p:nvPr/>
        </p:nvSpPr>
        <p:spPr>
          <a:xfrm>
            <a:off x="0" y="1559560"/>
            <a:ext cx="12198096" cy="17099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 smtClean="0">
                <a:solidFill>
                  <a:srgbClr val="84AF9B"/>
                </a:solidFill>
                <a:latin typeface="Bodoni MT Condensed" panose="02070606080606020203" pitchFamily="18" charset="77"/>
                <a:ea typeface="+mj-ea"/>
                <a:cs typeface="+mj-cs"/>
              </a:rPr>
              <a:t>REFERENCES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84AF9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="" xmlns:a16="http://schemas.microsoft.com/office/drawing/2014/main" id="{EC1F0631-990B-017C-AD3F-BB24153274FE}"/>
              </a:ext>
            </a:extLst>
          </p:cNvPr>
          <p:cNvSpPr txBox="1">
            <a:spLocks/>
          </p:cNvSpPr>
          <p:nvPr/>
        </p:nvSpPr>
        <p:spPr>
          <a:xfrm>
            <a:off x="-7620" y="4358640"/>
            <a:ext cx="12198096" cy="17099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 smtClean="0">
                <a:solidFill>
                  <a:srgbClr val="84AF9B"/>
                </a:solidFill>
                <a:latin typeface="Bodoni MT Condensed" panose="02070606080606020203" pitchFamily="18" charset="77"/>
                <a:ea typeface="+mj-ea"/>
                <a:cs typeface="+mj-cs"/>
              </a:rPr>
              <a:t>REFERENCES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84AF9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F0B17D85-16DB-4D91-5D38-795163E5A670}"/>
              </a:ext>
            </a:extLst>
          </p:cNvPr>
          <p:cNvSpPr txBox="1">
            <a:spLocks/>
          </p:cNvSpPr>
          <p:nvPr/>
        </p:nvSpPr>
        <p:spPr>
          <a:xfrm>
            <a:off x="0" y="2446020"/>
            <a:ext cx="12204000" cy="28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31750"/>
          </a:effectLst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</a:pPr>
            <a:r>
              <a:rPr lang="en-GB" sz="2800" dirty="0" smtClean="0"/>
              <a:t>‪Management of VA : Improved Human Resource Planning Needed to Achieve </a:t>
            </a:r>
            <a:r>
              <a:rPr lang="en-GB" sz="2800" dirty="0" err="1" smtClean="0"/>
              <a:t>Str</a:t>
            </a:r>
            <a:r>
              <a:rPr lang="en-GB" sz="2800" dirty="0" smtClean="0"/>
              <a:t>: Report to the Secretary of Veteran </a:t>
            </a:r>
            <a:r>
              <a:rPr lang="en-GB" sz="2800" dirty="0" err="1" smtClean="0"/>
              <a:t>Affairsategic</a:t>
            </a:r>
            <a:r>
              <a:rPr lang="en-GB" sz="2800" dirty="0" smtClean="0"/>
              <a:t> Goals‬‏. </a:t>
            </a:r>
            <a:r>
              <a:rPr lang="fr-FR" sz="2800" dirty="0" smtClean="0"/>
              <a:t>USA</a:t>
            </a:r>
            <a:r>
              <a:rPr lang="ar-DZ" sz="2800" dirty="0" smtClean="0"/>
              <a:t> : ‪</a:t>
            </a:r>
            <a:r>
              <a:rPr lang="en-GB" sz="2800" dirty="0" smtClean="0"/>
              <a:t>The Office‬‏, 1993.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</a:pPr>
            <a:r>
              <a:rPr lang="en-GB" sz="2800" dirty="0" smtClean="0"/>
              <a:t>‪Human Resource Issues in International Tourism‬‏. </a:t>
            </a:r>
            <a:r>
              <a:rPr lang="fr-FR" sz="2800" dirty="0" smtClean="0"/>
              <a:t>UK</a:t>
            </a:r>
            <a:r>
              <a:rPr lang="ar-DZ" sz="2800" dirty="0" smtClean="0"/>
              <a:t> : ‪</a:t>
            </a:r>
            <a:r>
              <a:rPr lang="en-GB" sz="2800" dirty="0" smtClean="0"/>
              <a:t>Elsevier Science‬‏, 2016.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</a:pPr>
            <a:r>
              <a:rPr lang="en-GB" sz="2800" dirty="0" smtClean="0"/>
              <a:t>‪</a:t>
            </a:r>
            <a:r>
              <a:rPr lang="en-GB" sz="2800" dirty="0" err="1" smtClean="0"/>
              <a:t>Biles</a:t>
            </a:r>
            <a:r>
              <a:rPr lang="en-GB" sz="2800" dirty="0" smtClean="0"/>
              <a:t>‬‏, ‪George E.‬‏., ‪Holmberg‬‏, ‪</a:t>
            </a:r>
            <a:r>
              <a:rPr lang="en-GB" sz="2800" dirty="0" err="1" smtClean="0"/>
              <a:t>Stevan</a:t>
            </a:r>
            <a:r>
              <a:rPr lang="en-GB" sz="2800" dirty="0" smtClean="0"/>
              <a:t> R.‬‏. ‪Strategic Human Resources Planning‬‏. </a:t>
            </a:r>
            <a:r>
              <a:rPr lang="fr-FR" sz="2800" dirty="0" smtClean="0"/>
              <a:t>USA</a:t>
            </a:r>
            <a:r>
              <a:rPr lang="ar-DZ" sz="2800" dirty="0" smtClean="0"/>
              <a:t>: ‪</a:t>
            </a:r>
            <a:r>
              <a:rPr lang="en-GB" sz="2800" dirty="0" smtClean="0"/>
              <a:t>T. Horton‬‏, 1980.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</a:pPr>
            <a:r>
              <a:rPr lang="en-GB" sz="2800" dirty="0" smtClean="0">
                <a:hlinkClick r:id="rId5"/>
              </a:rPr>
              <a:t>https://www.aihr.com/blog/human-resource-planning-process/</a:t>
            </a:r>
            <a:endParaRPr lang="en-GB" sz="2800" dirty="0" smtClean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en-GB" sz="2800" dirty="0" smtClean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3408A721-3F05-2984-FC02-8CE14FFF8F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884166" y="0"/>
            <a:ext cx="7354" cy="230632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xmlns="" id="{B7838384-8691-DBBE-0A1A-DAFAC40B948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2293" y="6176428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b="1" dirty="0" smtClean="0">
                <a:solidFill>
                  <a:srgbClr val="FC4A7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RESOURCES PLANNING</a:t>
            </a:r>
            <a:endParaRPr lang="en-US" sz="1400" b="1" dirty="0">
              <a:solidFill>
                <a:srgbClr val="FC4A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5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4736</TotalTime>
  <Words>739</Words>
  <Application>Microsoft Office PowerPoint</Application>
  <PresentationFormat>Personnalisé</PresentationFormat>
  <Paragraphs>89</Paragraphs>
  <Slides>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Office Theme</vt:lpstr>
      <vt:lpstr>Human resources slide 1</vt:lpstr>
      <vt:lpstr>Diapositive 2</vt:lpstr>
      <vt:lpstr>Diapositive 3</vt:lpstr>
      <vt:lpstr>Diapositive 4</vt:lpstr>
      <vt:lpstr>THE END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DELL</cp:lastModifiedBy>
  <cp:revision>73</cp:revision>
  <dcterms:created xsi:type="dcterms:W3CDTF">2017-11-09T17:58:25Z</dcterms:created>
  <dcterms:modified xsi:type="dcterms:W3CDTF">2023-11-27T21:06:17Z</dcterms:modified>
</cp:coreProperties>
</file>