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9"/>
  </p:notesMasterIdLst>
  <p:sldIdLst>
    <p:sldId id="256" r:id="rId2"/>
    <p:sldId id="265" r:id="rId3"/>
    <p:sldId id="257" r:id="rId4"/>
    <p:sldId id="271" r:id="rId5"/>
    <p:sldId id="258" r:id="rId6"/>
    <p:sldId id="270" r:id="rId7"/>
    <p:sldId id="259" r:id="rId8"/>
    <p:sldId id="260" r:id="rId9"/>
    <p:sldId id="269" r:id="rId10"/>
    <p:sldId id="261" r:id="rId11"/>
    <p:sldId id="268" r:id="rId12"/>
    <p:sldId id="262" r:id="rId13"/>
    <p:sldId id="263" r:id="rId14"/>
    <p:sldId id="272" r:id="rId15"/>
    <p:sldId id="264" r:id="rId16"/>
    <p:sldId id="273" r:id="rId17"/>
    <p:sldId id="266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5" autoAdjust="0"/>
    <p:restoredTop sz="94545" autoAdjust="0"/>
  </p:normalViewPr>
  <p:slideViewPr>
    <p:cSldViewPr>
      <p:cViewPr>
        <p:scale>
          <a:sx n="60" d="100"/>
          <a:sy n="60" d="100"/>
        </p:scale>
        <p:origin x="-1456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554F4-8392-4566-A4D5-23FBF4AE11AE}" type="datetimeFigureOut">
              <a:rPr lang="fr-FR" smtClean="0"/>
              <a:pPr/>
              <a:t>30/11/2023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2A7DB-8C78-468A-B38B-A1E06E35018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68304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8776509-4708-4C4E-B7B9-61F88AFEF37C}" type="datetimeFigureOut">
              <a:rPr lang="fr-FR" smtClean="0"/>
              <a:pPr/>
              <a:t>30/11/2023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FD00155-067F-4BB0-8D8F-692332209F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76509-4708-4C4E-B7B9-61F88AFEF37C}" type="datetimeFigureOut">
              <a:rPr lang="fr-FR" smtClean="0"/>
              <a:pPr/>
              <a:t>30/11/2023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0155-067F-4BB0-8D8F-692332209F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76509-4708-4C4E-B7B9-61F88AFEF37C}" type="datetimeFigureOut">
              <a:rPr lang="fr-FR" smtClean="0"/>
              <a:pPr/>
              <a:t>30/11/2023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0155-067F-4BB0-8D8F-692332209F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8776509-4708-4C4E-B7B9-61F88AFEF37C}" type="datetimeFigureOut">
              <a:rPr lang="fr-FR" smtClean="0"/>
              <a:pPr/>
              <a:t>30/11/2023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FD00155-067F-4BB0-8D8F-692332209F4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8776509-4708-4C4E-B7B9-61F88AFEF37C}" type="datetimeFigureOut">
              <a:rPr lang="fr-FR" smtClean="0"/>
              <a:pPr/>
              <a:t>30/11/2023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FD00155-067F-4BB0-8D8F-692332209F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76509-4708-4C4E-B7B9-61F88AFEF37C}" type="datetimeFigureOut">
              <a:rPr lang="fr-FR" smtClean="0"/>
              <a:pPr/>
              <a:t>30/11/2023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0155-067F-4BB0-8D8F-692332209F4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76509-4708-4C4E-B7B9-61F88AFEF37C}" type="datetimeFigureOut">
              <a:rPr lang="fr-FR" smtClean="0"/>
              <a:pPr/>
              <a:t>30/11/2023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0155-067F-4BB0-8D8F-692332209F4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776509-4708-4C4E-B7B9-61F88AFEF37C}" type="datetimeFigureOut">
              <a:rPr lang="fr-FR" smtClean="0"/>
              <a:pPr/>
              <a:t>30/11/2023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FD00155-067F-4BB0-8D8F-692332209F4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76509-4708-4C4E-B7B9-61F88AFEF37C}" type="datetimeFigureOut">
              <a:rPr lang="fr-FR" smtClean="0"/>
              <a:pPr/>
              <a:t>30/11/2023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0155-067F-4BB0-8D8F-692332209F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1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8776509-4708-4C4E-B7B9-61F88AFEF37C}" type="datetimeFigureOut">
              <a:rPr lang="fr-FR" smtClean="0"/>
              <a:pPr/>
              <a:t>30/11/2023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FD00155-067F-4BB0-8D8F-692332209F4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9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776509-4708-4C4E-B7B9-61F88AFEF37C}" type="datetimeFigureOut">
              <a:rPr lang="fr-FR" smtClean="0"/>
              <a:pPr/>
              <a:t>30/11/2023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FD00155-067F-4BB0-8D8F-692332209F4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8776509-4708-4C4E-B7B9-61F88AFEF37C}" type="datetimeFigureOut">
              <a:rPr lang="fr-FR" smtClean="0"/>
              <a:pPr/>
              <a:t>30/11/2023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7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FD00155-067F-4BB0-8D8F-692332209F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kssgradtransitions.weebly.com/2-core-competencies-assignment.html" TargetMode="External"/><Relationship Id="rId2" Type="http://schemas.openxmlformats.org/officeDocument/2006/relationships/hyperlink" Target="https://www.competencies.co/competencies/competency-profile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sjp.cerist.dz/en/article/38945" TargetMode="External"/><Relationship Id="rId4" Type="http://schemas.openxmlformats.org/officeDocument/2006/relationships/hyperlink" Target="http://consultseven.com/case/pdf/Competency_Profiling.pdf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79712" y="3284984"/>
            <a:ext cx="6172200" cy="653458"/>
          </a:xfrm>
        </p:spPr>
        <p:txBody>
          <a:bodyPr>
            <a:noAutofit/>
          </a:bodyPr>
          <a:lstStyle/>
          <a:p>
            <a:pPr algn="ctr"/>
            <a:r>
              <a:rPr lang="fr-FR" sz="5400" dirty="0" smtClean="0">
                <a:solidFill>
                  <a:schemeClr val="tx1"/>
                </a:solidFill>
              </a:rPr>
              <a:t>Competencies profils</a:t>
            </a:r>
            <a:endParaRPr lang="fr-FR" sz="5400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7664" y="548680"/>
            <a:ext cx="6984776" cy="1731640"/>
          </a:xfrm>
        </p:spPr>
        <p:txBody>
          <a:bodyPr>
            <a:normAutofit/>
          </a:bodyPr>
          <a:lstStyle/>
          <a:p>
            <a:pPr algn="ctr"/>
            <a:r>
              <a:rPr lang="fr-FR" sz="2400" b="0" dirty="0" smtClean="0">
                <a:solidFill>
                  <a:schemeClr val="tx1"/>
                </a:solidFill>
              </a:rPr>
              <a:t>Peaples democratic republic of algeria ministry of higher education and scientific research</a:t>
            </a:r>
          </a:p>
          <a:p>
            <a:pPr algn="ctr"/>
            <a:r>
              <a:rPr lang="fr-FR" sz="2400" b="0" dirty="0" smtClean="0">
                <a:solidFill>
                  <a:schemeClr val="tx1"/>
                </a:solidFill>
              </a:rPr>
              <a:t>Mohamed kheider university</a:t>
            </a:r>
            <a:r>
              <a:rPr lang="fr-FR" sz="2400" b="0" dirty="0">
                <a:solidFill>
                  <a:schemeClr val="tx1"/>
                </a:solidFill>
              </a:rPr>
              <a:t> </a:t>
            </a:r>
            <a:r>
              <a:rPr lang="fr-FR" sz="2400" b="0" dirty="0" smtClean="0">
                <a:solidFill>
                  <a:schemeClr val="tx1"/>
                </a:solidFill>
              </a:rPr>
              <a:t>- biskra</a:t>
            </a:r>
            <a:endParaRPr lang="fr-FR" sz="2400" b="0" dirty="0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123728" y="5201617"/>
            <a:ext cx="41764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Prepared by:</a:t>
            </a:r>
          </a:p>
          <a:p>
            <a:r>
              <a:rPr lang="fr-FR" sz="2800" dirty="0" smtClean="0"/>
              <a:t>Dris Haroun Etayeb</a:t>
            </a:r>
          </a:p>
          <a:p>
            <a:r>
              <a:rPr lang="fr-FR" sz="2800" dirty="0" smtClean="0"/>
              <a:t>Barkati Djouhaina</a:t>
            </a:r>
            <a:endParaRPr lang="fr-FR" sz="28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582" y="4248194"/>
            <a:ext cx="2468880" cy="164592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5255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3373017" y="2022412"/>
            <a:ext cx="2533484" cy="245172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6256569" y="473091"/>
            <a:ext cx="1915831" cy="139634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3661340" y="5076837"/>
            <a:ext cx="1866242" cy="139634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3676795" y="146369"/>
            <a:ext cx="1850787" cy="139634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/>
          </a:p>
        </p:txBody>
      </p:sp>
      <p:sp>
        <p:nvSpPr>
          <p:cNvPr id="9" name="Ellipse 8"/>
          <p:cNvSpPr/>
          <p:nvPr/>
        </p:nvSpPr>
        <p:spPr>
          <a:xfrm>
            <a:off x="6606638" y="2560718"/>
            <a:ext cx="2138807" cy="139634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6067110" y="4474132"/>
            <a:ext cx="2124162" cy="139634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827584" y="2539111"/>
            <a:ext cx="1800200" cy="139634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827584" y="4474132"/>
            <a:ext cx="1800200" cy="139634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827584" y="535903"/>
            <a:ext cx="1800200" cy="139634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droite 15"/>
          <p:cNvSpPr/>
          <p:nvPr/>
        </p:nvSpPr>
        <p:spPr>
          <a:xfrm rot="19492044">
            <a:off x="5577906" y="1780096"/>
            <a:ext cx="978408" cy="484632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droite 16"/>
          <p:cNvSpPr/>
          <p:nvPr/>
        </p:nvSpPr>
        <p:spPr>
          <a:xfrm>
            <a:off x="5906501" y="2994969"/>
            <a:ext cx="700137" cy="484632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droite 17"/>
          <p:cNvSpPr/>
          <p:nvPr/>
        </p:nvSpPr>
        <p:spPr>
          <a:xfrm rot="1707932">
            <a:off x="5724814" y="4089182"/>
            <a:ext cx="793405" cy="584937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 droite 18"/>
          <p:cNvSpPr/>
          <p:nvPr/>
        </p:nvSpPr>
        <p:spPr>
          <a:xfrm rot="5400000">
            <a:off x="4399464" y="4531322"/>
            <a:ext cx="387056" cy="593473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 droite 19"/>
          <p:cNvSpPr/>
          <p:nvPr/>
        </p:nvSpPr>
        <p:spPr>
          <a:xfrm rot="8513176">
            <a:off x="2637673" y="4143078"/>
            <a:ext cx="978408" cy="484632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droite 20"/>
          <p:cNvSpPr/>
          <p:nvPr/>
        </p:nvSpPr>
        <p:spPr>
          <a:xfrm rot="10800000">
            <a:off x="2627784" y="2994968"/>
            <a:ext cx="665224" cy="484633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lèche droite 21"/>
          <p:cNvSpPr/>
          <p:nvPr/>
        </p:nvSpPr>
        <p:spPr>
          <a:xfrm rot="13347290">
            <a:off x="2663085" y="1809401"/>
            <a:ext cx="978408" cy="484632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lèche droite 23"/>
          <p:cNvSpPr/>
          <p:nvPr/>
        </p:nvSpPr>
        <p:spPr>
          <a:xfrm rot="16200000">
            <a:off x="4436578" y="1479099"/>
            <a:ext cx="435708" cy="470595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3152288" y="2550098"/>
            <a:ext cx="29148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bg1"/>
                </a:solidFill>
              </a:rPr>
              <a:t>Job</a:t>
            </a:r>
          </a:p>
          <a:p>
            <a:pPr algn="ctr"/>
            <a:r>
              <a:rPr lang="fr-FR" sz="3200" b="1" dirty="0" smtClean="0">
                <a:solidFill>
                  <a:schemeClr val="bg1"/>
                </a:solidFill>
              </a:rPr>
              <a:t>description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875954" y="251759"/>
            <a:ext cx="1434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HR planing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906501" y="709600"/>
            <a:ext cx="25578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Recruitment 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and 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selection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771737" y="737642"/>
            <a:ext cx="19665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Change</a:t>
            </a:r>
          </a:p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management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608451" y="2800540"/>
            <a:ext cx="22992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Succession</a:t>
            </a:r>
          </a:p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planning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98884" y="4795504"/>
            <a:ext cx="2518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Job</a:t>
            </a:r>
          </a:p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evaluation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3470778" y="5412659"/>
            <a:ext cx="23379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Performance</a:t>
            </a:r>
          </a:p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managment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6061784" y="4828058"/>
            <a:ext cx="230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Training and</a:t>
            </a:r>
          </a:p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development</a:t>
            </a:r>
            <a:endParaRPr lang="fr-FR" sz="2000" b="1" dirty="0">
              <a:solidFill>
                <a:schemeClr val="bg1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6609659" y="2862094"/>
            <a:ext cx="21357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Compensation</a:t>
            </a:r>
          </a:p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And benefits</a:t>
            </a:r>
            <a:endParaRPr lang="fr-F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788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0890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151" y="332656"/>
            <a:ext cx="8011616" cy="1143000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tx1"/>
                </a:solidFill>
              </a:rPr>
              <a:t>METHODS OF COMPETENCY ANALYSIS</a:t>
            </a:r>
            <a:endParaRPr lang="fr-FR" sz="3600" b="1" dirty="0">
              <a:solidFill>
                <a:schemeClr val="tx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275856" y="1772815"/>
            <a:ext cx="5328592" cy="194421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275856" y="4336698"/>
            <a:ext cx="5328592" cy="1929020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0" y="2340459"/>
            <a:ext cx="3275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accent1"/>
                </a:solidFill>
              </a:rPr>
              <a:t>OBSERVATION</a:t>
            </a:r>
            <a:endParaRPr lang="fr-FR" sz="2800" b="1" dirty="0">
              <a:solidFill>
                <a:schemeClr val="accent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 rot="10800000" flipH="1" flipV="1">
            <a:off x="89755" y="4747210"/>
            <a:ext cx="309634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7030A0"/>
                </a:solidFill>
              </a:rPr>
              <a:t>QUESTIONNAIRE</a:t>
            </a:r>
          </a:p>
          <a:p>
            <a:r>
              <a:rPr lang="fr-FR" sz="2400" b="1" dirty="0" smtClean="0">
                <a:solidFill>
                  <a:srgbClr val="7030A0"/>
                </a:solidFill>
              </a:rPr>
              <a:t>LISTS</a:t>
            </a:r>
          </a:p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491880" y="2144757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DIRECT MONITORING OF EMPLOYEES IN THE COURSE OF THEIR WORK</a:t>
            </a:r>
            <a:endParaRPr lang="fr-FR" sz="2400" b="1" dirty="0"/>
          </a:p>
        </p:txBody>
      </p:sp>
      <p:sp>
        <p:nvSpPr>
          <p:cNvPr id="18" name="ZoneTexte 17"/>
          <p:cNvSpPr txBox="1"/>
          <p:nvPr/>
        </p:nvSpPr>
        <p:spPr>
          <a:xfrm>
            <a:off x="3491880" y="4701043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DEVELOP A SET OF QUESTIONS ONE EMLOYEE PERFORMANCE</a:t>
            </a:r>
            <a:endParaRPr lang="fr-FR" sz="2400" b="1" dirty="0"/>
          </a:p>
        </p:txBody>
      </p:sp>
    </p:spTree>
    <p:extLst>
      <p:ext uri="{BB962C8B-B14F-4D97-AF65-F5344CB8AC3E}">
        <p14:creationId xmlns="" xmlns:p14="http://schemas.microsoft.com/office/powerpoint/2010/main" val="215590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843807" y="1037926"/>
            <a:ext cx="5904657" cy="2016223"/>
          </a:xfrm>
          <a:prstGeom prst="roundRect">
            <a:avLst/>
          </a:prstGeom>
          <a:solidFill>
            <a:schemeClr val="accent2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400" b="1" dirty="0" smtClean="0">
                <a:solidFill>
                  <a:schemeClr val="tx1"/>
                </a:solidFill>
              </a:rPr>
              <a:t>BE FACE TO FACE BY ASKING A SAMPLE OF INDIVIDUALS ADOUT THEIR WORK EXPERIENCE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843807" y="3933056"/>
            <a:ext cx="5904657" cy="223224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sp>
        <p:nvSpPr>
          <p:cNvPr id="9" name="ZoneTexte 8"/>
          <p:cNvSpPr txBox="1"/>
          <p:nvPr/>
        </p:nvSpPr>
        <p:spPr>
          <a:xfrm flipH="1">
            <a:off x="251520" y="2046038"/>
            <a:ext cx="2843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INTERVIEW</a:t>
            </a:r>
            <a:endParaRPr lang="fr-F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25760" y="4449015"/>
            <a:ext cx="3095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3"/>
                </a:solidFill>
              </a:rPr>
              <a:t>PROFESSIONAL</a:t>
            </a:r>
          </a:p>
          <a:p>
            <a:r>
              <a:rPr lang="fr-FR" sz="2400" b="1" dirty="0" smtClean="0">
                <a:solidFill>
                  <a:schemeClr val="accent3"/>
                </a:solidFill>
              </a:rPr>
              <a:t>COMPEYENCY CARD</a:t>
            </a:r>
            <a:endParaRPr lang="fr-FR" sz="2400" b="1" dirty="0">
              <a:solidFill>
                <a:schemeClr val="accent3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843808" y="3933056"/>
            <a:ext cx="5904656" cy="2232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2850299" y="4264349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THE SUM OF PRACTICAL KNOWLEDGE AND PROFESSIONAL WILLS PROVIDED AT THE INDIVIDUAL LEVEL</a:t>
            </a:r>
            <a:endParaRPr lang="fr-FR" sz="2400" b="1" dirty="0"/>
          </a:p>
        </p:txBody>
      </p:sp>
    </p:spTree>
    <p:extLst>
      <p:ext uri="{BB962C8B-B14F-4D97-AF65-F5344CB8AC3E}">
        <p14:creationId xmlns="" xmlns:p14="http://schemas.microsoft.com/office/powerpoint/2010/main" val="81027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7213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0100" y="314770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/>
              <a:t>STEPS TO ANALYZE JOBS</a:t>
            </a:r>
            <a:endParaRPr lang="fr-FR" sz="4000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250100" y="1146362"/>
            <a:ext cx="806631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sz="2800" b="1" dirty="0" smtClean="0"/>
              <a:t>Selection of functions to analyze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800" b="1" dirty="0" smtClean="0"/>
              <a:t>Determine the objctive of the job analysis process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800" b="1" dirty="0" smtClean="0"/>
              <a:t>Collect information about the functions to be analyzed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800" b="1" dirty="0" smtClean="0"/>
              <a:t>Explain the process to employees and gather their participation in obtaining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800" b="1" dirty="0" smtClean="0"/>
              <a:t>Analysis of the collected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800" b="1" dirty="0" smtClean="0"/>
              <a:t>Job description and incumbent specifications</a:t>
            </a:r>
          </a:p>
        </p:txBody>
      </p:sp>
    </p:spTree>
    <p:extLst>
      <p:ext uri="{BB962C8B-B14F-4D97-AF65-F5344CB8AC3E}">
        <p14:creationId xmlns="" xmlns:p14="http://schemas.microsoft.com/office/powerpoint/2010/main" val="128393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14282" y="214290"/>
            <a:ext cx="8501122" cy="914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b="1" dirty="0" smtClean="0"/>
              <a:t>List of references</a:t>
            </a:r>
            <a:endParaRPr lang="fr-FR" sz="4000" b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1428736"/>
            <a:ext cx="835824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33475" algn="l"/>
              </a:tabLst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2"/>
              </a:rPr>
              <a:t>https://www.competencies.co/competencies/competency-profiles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33475" algn="l"/>
              </a:tabLst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	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33475" algn="l"/>
              </a:tabLst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3"/>
              </a:rPr>
              <a:t>http://kssgradtransitions.weebly.com/2-core-competencies-assignment.html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33475" algn="l"/>
              </a:tabLst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	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33475" algn="l"/>
              </a:tabLst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4"/>
              </a:rPr>
              <a:t>http://consultseven.com/case/pdf/Competency_Profiling.pdf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rgbClr val="1155CC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33475" algn="l"/>
              </a:tabLst>
            </a:pP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33475" algn="l"/>
              </a:tabLst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  <a:hlinkClick r:id="rId5"/>
              </a:rPr>
              <a:t>https://www.asjp.cerist.dz/en/article/38945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8352928" cy="63367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7173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45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457200" y="620688"/>
            <a:ext cx="7467600" cy="796950"/>
          </a:xfrm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tx1"/>
                </a:solidFill>
              </a:rPr>
              <a:t>Definition of copetence: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b="1" dirty="0" smtClean="0"/>
              <a:t>The ability of perform a particular job function is called a competency however a competency is not simply a job- related task it also includes the integrated application of knowledge skills attitudes and judgments required to perform key functions of the job at an expected level</a:t>
            </a:r>
            <a:endParaRPr lang="fr-FR" sz="2800" b="1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3131840" y="1556792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3083868" y="1984248"/>
            <a:ext cx="95944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85782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9175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4000" b="1" dirty="0" smtClean="0">
                <a:solidFill>
                  <a:schemeClr val="tx1"/>
                </a:solidFill>
              </a:rPr>
              <a:t>What is a competency profile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A competency profile is the collection of relevant competencies at specific proficiencies which define the requirements for a job in concrete measurable terms</a:t>
            </a:r>
          </a:p>
          <a:p>
            <a:pPr marL="0" indent="0">
              <a:buNone/>
            </a:pPr>
            <a:r>
              <a:rPr lang="fr-FR" dirty="0" smtClean="0"/>
              <a:t>Traditionally competency profiles are created through a competency profiling process this multi- step process can entail the use of surveys interviews card sort activities and focus groups to determine the relevant competencies for an organization and individual jobs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9910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014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5323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ZoneTexte 85"/>
          <p:cNvSpPr txBox="1"/>
          <p:nvPr/>
        </p:nvSpPr>
        <p:spPr>
          <a:xfrm>
            <a:off x="640002" y="66602"/>
            <a:ext cx="78340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Core competencies </a:t>
            </a:r>
            <a:endParaRPr lang="fr-FR" sz="4000" dirty="0"/>
          </a:p>
        </p:txBody>
      </p:sp>
      <p:sp>
        <p:nvSpPr>
          <p:cNvPr id="89" name="Triangle isocèle 88"/>
          <p:cNvSpPr/>
          <p:nvPr/>
        </p:nvSpPr>
        <p:spPr>
          <a:xfrm>
            <a:off x="369240" y="980596"/>
            <a:ext cx="1060704" cy="12143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 smtClean="0">
                <a:solidFill>
                  <a:schemeClr val="tx1"/>
                </a:solidFill>
              </a:rPr>
              <a:t>C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96" name="Triangle isocèle 95"/>
          <p:cNvSpPr/>
          <p:nvPr/>
        </p:nvSpPr>
        <p:spPr>
          <a:xfrm>
            <a:off x="369240" y="2492896"/>
            <a:ext cx="1060704" cy="12143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>
                <a:solidFill>
                  <a:schemeClr val="tx1"/>
                </a:solidFill>
              </a:rPr>
              <a:t>C</a:t>
            </a:r>
            <a:endParaRPr lang="fr-FR" sz="4400" b="1" dirty="0">
              <a:solidFill>
                <a:schemeClr val="tx1"/>
              </a:solidFill>
            </a:endParaRPr>
          </a:p>
        </p:txBody>
      </p:sp>
      <p:sp>
        <p:nvSpPr>
          <p:cNvPr id="97" name="Triangle isocèle 96"/>
          <p:cNvSpPr/>
          <p:nvPr/>
        </p:nvSpPr>
        <p:spPr>
          <a:xfrm>
            <a:off x="369240" y="4005064"/>
            <a:ext cx="1060704" cy="1214352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 smtClean="0">
                <a:solidFill>
                  <a:schemeClr val="tx1"/>
                </a:solidFill>
              </a:rPr>
              <a:t>T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98" name="Triangle isocèle 97"/>
          <p:cNvSpPr/>
          <p:nvPr/>
        </p:nvSpPr>
        <p:spPr>
          <a:xfrm>
            <a:off x="369240" y="5424391"/>
            <a:ext cx="1060704" cy="1214352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 smtClean="0">
                <a:solidFill>
                  <a:schemeClr val="tx1"/>
                </a:solidFill>
              </a:rPr>
              <a:t>T</a:t>
            </a:r>
            <a:endParaRPr lang="fr-FR" sz="4000" b="1" dirty="0">
              <a:solidFill>
                <a:schemeClr val="tx1"/>
              </a:solidFill>
            </a:endParaRPr>
          </a:p>
        </p:txBody>
      </p:sp>
      <p:cxnSp>
        <p:nvCxnSpPr>
          <p:cNvPr id="95" name="Connecteur droit 94"/>
          <p:cNvCxnSpPr/>
          <p:nvPr/>
        </p:nvCxnSpPr>
        <p:spPr>
          <a:xfrm>
            <a:off x="899592" y="980596"/>
            <a:ext cx="784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2" name="Connecteur droit 2051"/>
          <p:cNvCxnSpPr>
            <a:stCxn id="89" idx="3"/>
          </p:cNvCxnSpPr>
          <p:nvPr/>
        </p:nvCxnSpPr>
        <p:spPr>
          <a:xfrm>
            <a:off x="899592" y="2194948"/>
            <a:ext cx="784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4" name="Connecteur droit 2053"/>
          <p:cNvCxnSpPr>
            <a:stCxn id="96" idx="0"/>
          </p:cNvCxnSpPr>
          <p:nvPr/>
        </p:nvCxnSpPr>
        <p:spPr>
          <a:xfrm>
            <a:off x="899592" y="2492896"/>
            <a:ext cx="784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8" name="Connecteur droit 2057"/>
          <p:cNvCxnSpPr>
            <a:stCxn id="96" idx="3"/>
          </p:cNvCxnSpPr>
          <p:nvPr/>
        </p:nvCxnSpPr>
        <p:spPr>
          <a:xfrm>
            <a:off x="899592" y="3707248"/>
            <a:ext cx="784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0" name="Connecteur droit 2059"/>
          <p:cNvCxnSpPr>
            <a:stCxn id="97" idx="0"/>
          </p:cNvCxnSpPr>
          <p:nvPr/>
        </p:nvCxnSpPr>
        <p:spPr>
          <a:xfrm>
            <a:off x="899592" y="4005064"/>
            <a:ext cx="784887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62" name="Connecteur droit 2061"/>
          <p:cNvCxnSpPr>
            <a:stCxn id="97" idx="3"/>
          </p:cNvCxnSpPr>
          <p:nvPr/>
        </p:nvCxnSpPr>
        <p:spPr>
          <a:xfrm>
            <a:off x="899592" y="5219416"/>
            <a:ext cx="784887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64" name="Connecteur droit 2063"/>
          <p:cNvCxnSpPr>
            <a:stCxn id="98" idx="0"/>
          </p:cNvCxnSpPr>
          <p:nvPr/>
        </p:nvCxnSpPr>
        <p:spPr>
          <a:xfrm>
            <a:off x="899592" y="5424391"/>
            <a:ext cx="784887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66" name="Connecteur droit 2065"/>
          <p:cNvCxnSpPr>
            <a:stCxn id="98" idx="3"/>
          </p:cNvCxnSpPr>
          <p:nvPr/>
        </p:nvCxnSpPr>
        <p:spPr>
          <a:xfrm>
            <a:off x="899592" y="6638743"/>
            <a:ext cx="824440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67" name="ZoneTexte 2066"/>
          <p:cNvSpPr txBox="1"/>
          <p:nvPr/>
        </p:nvSpPr>
        <p:spPr>
          <a:xfrm>
            <a:off x="1429944" y="981478"/>
            <a:ext cx="77374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1"/>
                </a:solidFill>
              </a:rPr>
              <a:t>Communicating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r-FR" sz="2400" b="1" dirty="0" smtClean="0"/>
              <a:t>Connecting and engoging with others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r-FR" sz="2400" b="1" dirty="0" smtClean="0"/>
              <a:t>acquiring and presenting infoamaton</a:t>
            </a:r>
            <a:endParaRPr lang="fr-FR" sz="2400" b="1" dirty="0"/>
          </a:p>
        </p:txBody>
      </p:sp>
      <p:sp>
        <p:nvSpPr>
          <p:cNvPr id="2069" name="ZoneTexte 2068"/>
          <p:cNvSpPr txBox="1"/>
          <p:nvPr/>
        </p:nvSpPr>
        <p:spPr>
          <a:xfrm>
            <a:off x="1301988" y="2492896"/>
            <a:ext cx="74464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1"/>
                </a:solidFill>
              </a:rPr>
              <a:t>Collaborating</a:t>
            </a:r>
          </a:p>
          <a:p>
            <a:r>
              <a:rPr lang="fr-FR" sz="2400" b="1" dirty="0" smtClean="0"/>
              <a:t>Working collectively /supporting group interactions /defermining common purposes</a:t>
            </a:r>
            <a:endParaRPr lang="fr-FR" sz="2400" b="1" dirty="0"/>
          </a:p>
        </p:txBody>
      </p:sp>
      <p:sp>
        <p:nvSpPr>
          <p:cNvPr id="2071" name="ZoneTexte 2070"/>
          <p:cNvSpPr txBox="1"/>
          <p:nvPr/>
        </p:nvSpPr>
        <p:spPr>
          <a:xfrm>
            <a:off x="1429944" y="4005064"/>
            <a:ext cx="7318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</a:rPr>
              <a:t>Creative thinking</a:t>
            </a:r>
          </a:p>
          <a:p>
            <a:r>
              <a:rPr lang="fr-FR" sz="2400" b="1" dirty="0" smtClean="0"/>
              <a:t>Creating and innovating / generating and incubating / evaluating and developind</a:t>
            </a:r>
            <a:endParaRPr lang="fr-FR" sz="2400" b="1" dirty="0"/>
          </a:p>
        </p:txBody>
      </p:sp>
      <p:sp>
        <p:nvSpPr>
          <p:cNvPr id="2072" name="ZoneTexte 2071"/>
          <p:cNvSpPr txBox="1"/>
          <p:nvPr/>
        </p:nvSpPr>
        <p:spPr>
          <a:xfrm>
            <a:off x="1429944" y="5424391"/>
            <a:ext cx="7318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</a:rPr>
              <a:t>Critical and reflective thinking</a:t>
            </a:r>
          </a:p>
          <a:p>
            <a:r>
              <a:rPr lang="fr-FR" sz="2400" b="1" dirty="0" smtClean="0"/>
              <a:t>Analyzing and critiquing / questioning and investigating / designing and developing</a:t>
            </a:r>
            <a:endParaRPr lang="fr-FR" sz="2400" b="1" dirty="0"/>
          </a:p>
        </p:txBody>
      </p:sp>
      <p:sp>
        <p:nvSpPr>
          <p:cNvPr id="124" name="Triangle isocèle 123"/>
          <p:cNvSpPr/>
          <p:nvPr/>
        </p:nvSpPr>
        <p:spPr>
          <a:xfrm>
            <a:off x="5407417" y="88688"/>
            <a:ext cx="530352" cy="70788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c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125" name="Triangle isocèle 124"/>
          <p:cNvSpPr/>
          <p:nvPr/>
        </p:nvSpPr>
        <p:spPr>
          <a:xfrm>
            <a:off x="6037132" y="66602"/>
            <a:ext cx="530352" cy="707886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26" name="Triangle isocèle 125"/>
          <p:cNvSpPr/>
          <p:nvPr/>
        </p:nvSpPr>
        <p:spPr>
          <a:xfrm>
            <a:off x="6624440" y="88688"/>
            <a:ext cx="530352" cy="707886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P</a:t>
            </a:r>
            <a:endParaRPr lang="fr-F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671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isocèle 3"/>
          <p:cNvSpPr/>
          <p:nvPr/>
        </p:nvSpPr>
        <p:spPr>
          <a:xfrm>
            <a:off x="395536" y="1535181"/>
            <a:ext cx="1060704" cy="1214352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5" name="Triangle isocèle 4"/>
          <p:cNvSpPr/>
          <p:nvPr/>
        </p:nvSpPr>
        <p:spPr>
          <a:xfrm>
            <a:off x="395536" y="3119880"/>
            <a:ext cx="1060704" cy="1461247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6" name="Triangle isocèle 5"/>
          <p:cNvSpPr/>
          <p:nvPr/>
        </p:nvSpPr>
        <p:spPr>
          <a:xfrm>
            <a:off x="395536" y="4930978"/>
            <a:ext cx="1060704" cy="1594365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 smtClean="0">
                <a:solidFill>
                  <a:schemeClr val="tx1"/>
                </a:solidFill>
              </a:rPr>
              <a:t>P</a:t>
            </a:r>
            <a:endParaRPr lang="fr-FR" sz="4000" b="1" dirty="0">
              <a:solidFill>
                <a:schemeClr val="tx1"/>
              </a:solidFill>
            </a:endParaRPr>
          </a:p>
        </p:txBody>
      </p:sp>
      <p:cxnSp>
        <p:nvCxnSpPr>
          <p:cNvPr id="12" name="Connecteur droit 11"/>
          <p:cNvCxnSpPr>
            <a:stCxn id="4" idx="0"/>
          </p:cNvCxnSpPr>
          <p:nvPr/>
        </p:nvCxnSpPr>
        <p:spPr>
          <a:xfrm>
            <a:off x="925888" y="1535181"/>
            <a:ext cx="821811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>
            <a:stCxn id="4" idx="3"/>
          </p:cNvCxnSpPr>
          <p:nvPr/>
        </p:nvCxnSpPr>
        <p:spPr>
          <a:xfrm>
            <a:off x="925888" y="2749533"/>
            <a:ext cx="796659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>
            <a:stCxn id="5" idx="0"/>
          </p:cNvCxnSpPr>
          <p:nvPr/>
        </p:nvCxnSpPr>
        <p:spPr>
          <a:xfrm>
            <a:off x="925888" y="3119880"/>
            <a:ext cx="7966592" cy="1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stCxn id="5" idx="3"/>
          </p:cNvCxnSpPr>
          <p:nvPr/>
        </p:nvCxnSpPr>
        <p:spPr>
          <a:xfrm>
            <a:off x="925888" y="4581127"/>
            <a:ext cx="796659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6" idx="0"/>
          </p:cNvCxnSpPr>
          <p:nvPr/>
        </p:nvCxnSpPr>
        <p:spPr>
          <a:xfrm>
            <a:off x="925888" y="4930978"/>
            <a:ext cx="7966592" cy="1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stCxn id="6" idx="3"/>
          </p:cNvCxnSpPr>
          <p:nvPr/>
        </p:nvCxnSpPr>
        <p:spPr>
          <a:xfrm>
            <a:off x="925888" y="6525343"/>
            <a:ext cx="796659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1413833" y="1535181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B050"/>
                </a:solidFill>
              </a:rPr>
              <a:t>Prsonal awareness and responsibility</a:t>
            </a:r>
          </a:p>
          <a:p>
            <a:r>
              <a:rPr lang="fr-FR" sz="2400" b="1" dirty="0" smtClean="0"/>
              <a:t>Self – advocating</a:t>
            </a:r>
            <a:r>
              <a:rPr lang="fr-FR" sz="2400" b="1" dirty="0"/>
              <a:t> </a:t>
            </a:r>
            <a:r>
              <a:rPr lang="fr-FR" sz="2400" b="1" dirty="0" smtClean="0"/>
              <a:t>/ self- regulating / well- being</a:t>
            </a:r>
            <a:endParaRPr lang="fr-FR" sz="2400" b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1456240" y="3119881"/>
            <a:ext cx="743624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B050"/>
                </a:solidFill>
              </a:rPr>
              <a:t>Positive personal and cultural identity</a:t>
            </a:r>
          </a:p>
          <a:p>
            <a:r>
              <a:rPr lang="fr-FR" sz="2400" b="1" dirty="0" smtClean="0"/>
              <a:t>Understading relationships and cultural contexts / recognizing personal values and choices</a:t>
            </a:r>
          </a:p>
          <a:p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1456240" y="5127995"/>
            <a:ext cx="7436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B050"/>
                </a:solidFill>
              </a:rPr>
              <a:t>Social awareness and responsibility</a:t>
            </a:r>
          </a:p>
          <a:p>
            <a:r>
              <a:rPr lang="fr-FR" sz="2400" b="1" dirty="0" smtClean="0"/>
              <a:t>Building relationships / resolving problems / valuing diversity</a:t>
            </a:r>
            <a:endParaRPr lang="fr-FR" sz="2400" b="1" dirty="0"/>
          </a:p>
        </p:txBody>
      </p:sp>
    </p:spTree>
    <p:extLst>
      <p:ext uri="{BB962C8B-B14F-4D97-AF65-F5344CB8AC3E}">
        <p14:creationId xmlns="" xmlns:p14="http://schemas.microsoft.com/office/powerpoint/2010/main" val="201803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5878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485</TotalTime>
  <Words>375</Words>
  <Application>Microsoft Office PowerPoint</Application>
  <PresentationFormat>Affichage à l'écran (4:3)</PresentationFormat>
  <Paragraphs>81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Oriel</vt:lpstr>
      <vt:lpstr>Competencies profils</vt:lpstr>
      <vt:lpstr>Diapositive 2</vt:lpstr>
      <vt:lpstr>Definition of copetence:</vt:lpstr>
      <vt:lpstr>Diapositive 4</vt:lpstr>
      <vt:lpstr>What is a competency profile</vt:lpstr>
      <vt:lpstr>Diapositive 6</vt:lpstr>
      <vt:lpstr>Diapositive 7</vt:lpstr>
      <vt:lpstr>Diapositive 8</vt:lpstr>
      <vt:lpstr>Diapositive 9</vt:lpstr>
      <vt:lpstr>Diapositive 10</vt:lpstr>
      <vt:lpstr>Diapositive 11</vt:lpstr>
      <vt:lpstr>METHODS OF COMPETENCY ANALYSIS</vt:lpstr>
      <vt:lpstr>Diapositive 13</vt:lpstr>
      <vt:lpstr>Diapositive 14</vt:lpstr>
      <vt:lpstr>Diapositive 15</vt:lpstr>
      <vt:lpstr>Diapositive 16</vt:lpstr>
      <vt:lpstr>Diapositive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</dc:creator>
  <cp:lastModifiedBy>DELL</cp:lastModifiedBy>
  <cp:revision>39</cp:revision>
  <dcterms:created xsi:type="dcterms:W3CDTF">2023-10-20T07:46:19Z</dcterms:created>
  <dcterms:modified xsi:type="dcterms:W3CDTF">2023-11-30T08:01:26Z</dcterms:modified>
</cp:coreProperties>
</file>