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74" r:id="rId3"/>
    <p:sldId id="257" r:id="rId4"/>
    <p:sldId id="272"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7" r:id="rId19"/>
    <p:sldId id="278" r:id="rId20"/>
    <p:sldId id="282" r:id="rId21"/>
    <p:sldId id="283" r:id="rId22"/>
    <p:sldId id="279" r:id="rId23"/>
    <p:sldId id="280" r:id="rId24"/>
    <p:sldId id="275" r:id="rId25"/>
    <p:sldId id="276" r:id="rId26"/>
    <p:sldId id="281" r:id="rId27"/>
    <p:sldId id="285" r:id="rId28"/>
    <p:sldId id="284"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1F4"/>
    <a:srgbClr val="FCDCF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658" autoAdjust="0"/>
    <p:restoredTop sz="94660"/>
  </p:normalViewPr>
  <p:slideViewPr>
    <p:cSldViewPr>
      <p:cViewPr varScale="1">
        <p:scale>
          <a:sx n="58" d="100"/>
          <a:sy n="58" d="100"/>
        </p:scale>
        <p:origin x="-1380" y="-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2904BE-05B4-47F7-AC72-F6ACF311F5F6}" type="doc">
      <dgm:prSet loTypeId="urn:microsoft.com/office/officeart/2005/8/layout/process4" loCatId="process" qsTypeId="urn:microsoft.com/office/officeart/2005/8/quickstyle/simple3" qsCatId="simple" csTypeId="urn:microsoft.com/office/officeart/2005/8/colors/accent2_3" csCatId="accent2" phldr="1"/>
      <dgm:spPr/>
      <dgm:t>
        <a:bodyPr/>
        <a:lstStyle/>
        <a:p>
          <a:endParaRPr lang="fr-FR"/>
        </a:p>
      </dgm:t>
    </dgm:pt>
    <dgm:pt modelId="{5C07EBD6-D788-4F50-8F06-5CB9D17CDB1F}">
      <dgm:prSet phldrT="[Texte]" custT="1"/>
      <dgm:spPr/>
      <dgm:t>
        <a:bodyPr/>
        <a:lstStyle/>
        <a:p>
          <a:r>
            <a:rPr lang="fr-FR" sz="2000" b="1" smtClean="0"/>
            <a:t>Set Goals</a:t>
          </a:r>
          <a:endParaRPr lang="fr-FR" sz="2000" b="1" dirty="0"/>
        </a:p>
      </dgm:t>
    </dgm:pt>
    <dgm:pt modelId="{869794D0-1DB8-4E82-999F-79ABA3FB7E11}" type="parTrans" cxnId="{D4573BAE-9561-44EB-BC38-F305D655116D}">
      <dgm:prSet/>
      <dgm:spPr/>
      <dgm:t>
        <a:bodyPr/>
        <a:lstStyle/>
        <a:p>
          <a:endParaRPr lang="fr-FR"/>
        </a:p>
      </dgm:t>
    </dgm:pt>
    <dgm:pt modelId="{2F8108CB-46AD-4581-A43F-5DAF8B4DA15B}" type="sibTrans" cxnId="{D4573BAE-9561-44EB-BC38-F305D655116D}">
      <dgm:prSet/>
      <dgm:spPr/>
      <dgm:t>
        <a:bodyPr/>
        <a:lstStyle/>
        <a:p>
          <a:endParaRPr lang="fr-FR"/>
        </a:p>
      </dgm:t>
    </dgm:pt>
    <dgm:pt modelId="{B0D738F3-A700-4D3E-AAE0-245EADEA201A}">
      <dgm:prSet phldrT="[Texte]" custT="1"/>
      <dgm:spPr/>
      <dgm:t>
        <a:bodyPr/>
        <a:lstStyle/>
        <a:p>
          <a:r>
            <a:rPr lang="fr-FR" sz="2000" b="1" smtClean="0"/>
            <a:t>Choose assessment methods</a:t>
          </a:r>
          <a:endParaRPr lang="fr-FR" sz="2000" b="1" dirty="0"/>
        </a:p>
      </dgm:t>
    </dgm:pt>
    <dgm:pt modelId="{7F38335F-1B4F-468B-82A0-75F25C302CBA}" type="parTrans" cxnId="{02B4176A-924E-4FB5-ACB6-BCD4C7689D0B}">
      <dgm:prSet/>
      <dgm:spPr/>
      <dgm:t>
        <a:bodyPr/>
        <a:lstStyle/>
        <a:p>
          <a:endParaRPr lang="fr-FR"/>
        </a:p>
      </dgm:t>
    </dgm:pt>
    <dgm:pt modelId="{9600D623-AB62-499F-98ED-6421E0CD3299}" type="sibTrans" cxnId="{02B4176A-924E-4FB5-ACB6-BCD4C7689D0B}">
      <dgm:prSet/>
      <dgm:spPr/>
      <dgm:t>
        <a:bodyPr/>
        <a:lstStyle/>
        <a:p>
          <a:endParaRPr lang="fr-FR"/>
        </a:p>
      </dgm:t>
    </dgm:pt>
    <dgm:pt modelId="{71C3BA21-38EF-4D35-B5F6-58D4FC46D6D6}">
      <dgm:prSet phldrT="[Texte]" custT="1"/>
      <dgm:spPr/>
      <dgm:t>
        <a:bodyPr/>
        <a:lstStyle/>
        <a:p>
          <a:r>
            <a:rPr lang="fr-FR" sz="2000" b="1" smtClean="0"/>
            <a:t>Define criteria</a:t>
          </a:r>
          <a:endParaRPr lang="fr-FR" sz="2000" b="1" dirty="0"/>
        </a:p>
      </dgm:t>
    </dgm:pt>
    <dgm:pt modelId="{B0CB3639-3B2B-4000-8C6D-302C9C0CD93A}" type="parTrans" cxnId="{425802AC-75A9-4BAA-B2ED-DF34C66C177F}">
      <dgm:prSet/>
      <dgm:spPr/>
      <dgm:t>
        <a:bodyPr/>
        <a:lstStyle/>
        <a:p>
          <a:endParaRPr lang="fr-FR"/>
        </a:p>
      </dgm:t>
    </dgm:pt>
    <dgm:pt modelId="{AEE45293-AF0A-4C2A-B20C-E169FFFD4ED9}" type="sibTrans" cxnId="{425802AC-75A9-4BAA-B2ED-DF34C66C177F}">
      <dgm:prSet/>
      <dgm:spPr/>
      <dgm:t>
        <a:bodyPr/>
        <a:lstStyle/>
        <a:p>
          <a:endParaRPr lang="fr-FR"/>
        </a:p>
      </dgm:t>
    </dgm:pt>
    <dgm:pt modelId="{93BB7D36-2298-42C2-ACE7-F6FB42B95134}">
      <dgm:prSet custT="1"/>
      <dgm:spPr/>
      <dgm:t>
        <a:bodyPr/>
        <a:lstStyle/>
        <a:p>
          <a:r>
            <a:rPr lang="fr-FR" sz="2000" b="1" smtClean="0"/>
            <a:t>Assess performance</a:t>
          </a:r>
          <a:endParaRPr lang="fr-FR" sz="2000" b="1" dirty="0"/>
        </a:p>
      </dgm:t>
    </dgm:pt>
    <dgm:pt modelId="{8F8A448B-670E-4960-BA2B-4CEB092F2D01}" type="parTrans" cxnId="{E22DEF26-1236-4B9E-B04C-24D224AADA9A}">
      <dgm:prSet/>
      <dgm:spPr/>
      <dgm:t>
        <a:bodyPr/>
        <a:lstStyle/>
        <a:p>
          <a:endParaRPr lang="fr-FR"/>
        </a:p>
      </dgm:t>
    </dgm:pt>
    <dgm:pt modelId="{81490039-F8DD-4975-B958-F0B89EED2BFA}" type="sibTrans" cxnId="{E22DEF26-1236-4B9E-B04C-24D224AADA9A}">
      <dgm:prSet/>
      <dgm:spPr/>
      <dgm:t>
        <a:bodyPr/>
        <a:lstStyle/>
        <a:p>
          <a:endParaRPr lang="fr-FR"/>
        </a:p>
      </dgm:t>
    </dgm:pt>
    <dgm:pt modelId="{51AC1B52-60B7-4D50-BCF3-8B2AD23B530F}">
      <dgm:prSet custT="1"/>
      <dgm:spPr/>
      <dgm:t>
        <a:bodyPr/>
        <a:lstStyle/>
        <a:p>
          <a:r>
            <a:rPr lang="fr-FR" sz="2000" b="1" smtClean="0"/>
            <a:t>Document results</a:t>
          </a:r>
          <a:endParaRPr lang="fr-FR" sz="2000" b="1" dirty="0"/>
        </a:p>
      </dgm:t>
    </dgm:pt>
    <dgm:pt modelId="{A63A9F53-0E21-4280-BA63-E18F2B4A11E4}" type="parTrans" cxnId="{7A80D4D0-8A94-4F51-BFCF-5627AADD3720}">
      <dgm:prSet/>
      <dgm:spPr/>
      <dgm:t>
        <a:bodyPr/>
        <a:lstStyle/>
        <a:p>
          <a:endParaRPr lang="fr-FR"/>
        </a:p>
      </dgm:t>
    </dgm:pt>
    <dgm:pt modelId="{81089216-CC93-43B4-90BB-353A2310EEEC}" type="sibTrans" cxnId="{7A80D4D0-8A94-4F51-BFCF-5627AADD3720}">
      <dgm:prSet/>
      <dgm:spPr/>
      <dgm:t>
        <a:bodyPr/>
        <a:lstStyle/>
        <a:p>
          <a:endParaRPr lang="fr-FR"/>
        </a:p>
      </dgm:t>
    </dgm:pt>
    <dgm:pt modelId="{B874BB1F-2F73-4D4B-8AE4-8359F4771817}">
      <dgm:prSet custT="1"/>
      <dgm:spPr/>
      <dgm:t>
        <a:bodyPr/>
        <a:lstStyle/>
        <a:p>
          <a:r>
            <a:rPr lang="fr-FR" sz="2000" b="1" smtClean="0"/>
            <a:t>Prepare Assessment reports</a:t>
          </a:r>
          <a:endParaRPr lang="fr-FR" sz="2000" b="1" dirty="0" smtClean="0"/>
        </a:p>
      </dgm:t>
    </dgm:pt>
    <dgm:pt modelId="{4F0C608F-9117-4F61-ABBD-177ECB8A9A7D}" type="parTrans" cxnId="{D8A0E3EE-AA77-4E97-B1E5-A8CEF9D248BC}">
      <dgm:prSet/>
      <dgm:spPr/>
      <dgm:t>
        <a:bodyPr/>
        <a:lstStyle/>
        <a:p>
          <a:endParaRPr lang="fr-FR"/>
        </a:p>
      </dgm:t>
    </dgm:pt>
    <dgm:pt modelId="{B5505F67-652E-42C4-8499-87169FDECEB6}" type="sibTrans" cxnId="{D8A0E3EE-AA77-4E97-B1E5-A8CEF9D248BC}">
      <dgm:prSet/>
      <dgm:spPr/>
      <dgm:t>
        <a:bodyPr/>
        <a:lstStyle/>
        <a:p>
          <a:endParaRPr lang="fr-FR"/>
        </a:p>
      </dgm:t>
    </dgm:pt>
    <dgm:pt modelId="{7E4BBBEC-30FA-48D3-8423-37FD294FF35F}">
      <dgm:prSet custT="1"/>
      <dgm:spPr/>
      <dgm:t>
        <a:bodyPr/>
        <a:lstStyle/>
        <a:p>
          <a:r>
            <a:rPr lang="fr-FR" sz="2000" b="1" smtClean="0"/>
            <a:t>Guidance and Development </a:t>
          </a:r>
          <a:endParaRPr lang="fr-FR" sz="2000" b="1" dirty="0" smtClean="0"/>
        </a:p>
      </dgm:t>
    </dgm:pt>
    <dgm:pt modelId="{7EB82D03-CD0F-420E-A218-6F644705D6A4}" type="parTrans" cxnId="{9EA03805-F28A-459E-BB84-E1D9EA2EEE8C}">
      <dgm:prSet/>
      <dgm:spPr/>
      <dgm:t>
        <a:bodyPr/>
        <a:lstStyle/>
        <a:p>
          <a:endParaRPr lang="fr-FR"/>
        </a:p>
      </dgm:t>
    </dgm:pt>
    <dgm:pt modelId="{45FE64C1-51A8-4FA9-882C-ED35EE29F91E}" type="sibTrans" cxnId="{9EA03805-F28A-459E-BB84-E1D9EA2EEE8C}">
      <dgm:prSet/>
      <dgm:spPr/>
      <dgm:t>
        <a:bodyPr/>
        <a:lstStyle/>
        <a:p>
          <a:endParaRPr lang="fr-FR"/>
        </a:p>
      </dgm:t>
    </dgm:pt>
    <dgm:pt modelId="{8AF8584D-6524-4B90-B0C2-9EE28AE7763C}">
      <dgm:prSet custT="1"/>
      <dgm:spPr/>
      <dgm:t>
        <a:bodyPr/>
        <a:lstStyle/>
        <a:p>
          <a:r>
            <a:rPr lang="fr-FR" sz="2000" b="1" dirty="0" err="1" smtClean="0"/>
            <a:t>Ongoing</a:t>
          </a:r>
          <a:r>
            <a:rPr lang="fr-FR" sz="2000" b="1" dirty="0" smtClean="0"/>
            <a:t> Monitoring  and </a:t>
          </a:r>
          <a:r>
            <a:rPr lang="fr-FR" sz="2000" b="1" dirty="0" err="1" smtClean="0"/>
            <a:t>Evaluaion</a:t>
          </a:r>
          <a:endParaRPr lang="fr-FR" sz="2000" b="1" dirty="0"/>
        </a:p>
      </dgm:t>
    </dgm:pt>
    <dgm:pt modelId="{5C886E29-0CCF-4315-A371-D02C32233C67}" type="parTrans" cxnId="{C6C26845-7199-4DD5-B8BF-BE5C14E012E3}">
      <dgm:prSet/>
      <dgm:spPr/>
      <dgm:t>
        <a:bodyPr/>
        <a:lstStyle/>
        <a:p>
          <a:endParaRPr lang="fr-FR"/>
        </a:p>
      </dgm:t>
    </dgm:pt>
    <dgm:pt modelId="{39B0CEA6-FFDF-4D84-941F-C75C2BFBDA98}" type="sibTrans" cxnId="{C6C26845-7199-4DD5-B8BF-BE5C14E012E3}">
      <dgm:prSet/>
      <dgm:spPr/>
      <dgm:t>
        <a:bodyPr/>
        <a:lstStyle/>
        <a:p>
          <a:endParaRPr lang="fr-FR"/>
        </a:p>
      </dgm:t>
    </dgm:pt>
    <dgm:pt modelId="{52119B53-DD58-42E8-8EA9-D0FCF3B63D9C}" type="pres">
      <dgm:prSet presAssocID="{9B2904BE-05B4-47F7-AC72-F6ACF311F5F6}" presName="Name0" presStyleCnt="0">
        <dgm:presLayoutVars>
          <dgm:dir/>
          <dgm:animLvl val="lvl"/>
          <dgm:resizeHandles val="exact"/>
        </dgm:presLayoutVars>
      </dgm:prSet>
      <dgm:spPr/>
      <dgm:t>
        <a:bodyPr/>
        <a:lstStyle/>
        <a:p>
          <a:endParaRPr lang="fr-FR"/>
        </a:p>
      </dgm:t>
    </dgm:pt>
    <dgm:pt modelId="{8E951534-5734-49CB-A8D3-66C4A1099B9B}" type="pres">
      <dgm:prSet presAssocID="{8AF8584D-6524-4B90-B0C2-9EE28AE7763C}" presName="boxAndChildren" presStyleCnt="0"/>
      <dgm:spPr/>
    </dgm:pt>
    <dgm:pt modelId="{0BA4EE08-0EA1-4FA1-9689-2BA0E77CCE35}" type="pres">
      <dgm:prSet presAssocID="{8AF8584D-6524-4B90-B0C2-9EE28AE7763C}" presName="parentTextBox" presStyleLbl="node1" presStyleIdx="0" presStyleCnt="8"/>
      <dgm:spPr/>
      <dgm:t>
        <a:bodyPr/>
        <a:lstStyle/>
        <a:p>
          <a:endParaRPr lang="fr-FR"/>
        </a:p>
      </dgm:t>
    </dgm:pt>
    <dgm:pt modelId="{1DF16255-BE66-4CDA-A3F7-FD3DA185BDE5}" type="pres">
      <dgm:prSet presAssocID="{45FE64C1-51A8-4FA9-882C-ED35EE29F91E}" presName="sp" presStyleCnt="0"/>
      <dgm:spPr/>
    </dgm:pt>
    <dgm:pt modelId="{AC86655C-9098-4835-A8B6-BDF125C91DD5}" type="pres">
      <dgm:prSet presAssocID="{7E4BBBEC-30FA-48D3-8423-37FD294FF35F}" presName="arrowAndChildren" presStyleCnt="0"/>
      <dgm:spPr/>
    </dgm:pt>
    <dgm:pt modelId="{1835E23D-B97B-4740-B652-41BCAFE2BE95}" type="pres">
      <dgm:prSet presAssocID="{7E4BBBEC-30FA-48D3-8423-37FD294FF35F}" presName="parentTextArrow" presStyleLbl="node1" presStyleIdx="1" presStyleCnt="8"/>
      <dgm:spPr/>
      <dgm:t>
        <a:bodyPr/>
        <a:lstStyle/>
        <a:p>
          <a:endParaRPr lang="fr-FR"/>
        </a:p>
      </dgm:t>
    </dgm:pt>
    <dgm:pt modelId="{581D36B9-4E32-460F-A269-914F5B0E362B}" type="pres">
      <dgm:prSet presAssocID="{B5505F67-652E-42C4-8499-87169FDECEB6}" presName="sp" presStyleCnt="0"/>
      <dgm:spPr/>
    </dgm:pt>
    <dgm:pt modelId="{3E2304F7-8B56-4185-A14F-2FA78B0A755C}" type="pres">
      <dgm:prSet presAssocID="{B874BB1F-2F73-4D4B-8AE4-8359F4771817}" presName="arrowAndChildren" presStyleCnt="0"/>
      <dgm:spPr/>
    </dgm:pt>
    <dgm:pt modelId="{31B07326-80B7-46F2-93DE-1D4A47630AE8}" type="pres">
      <dgm:prSet presAssocID="{B874BB1F-2F73-4D4B-8AE4-8359F4771817}" presName="parentTextArrow" presStyleLbl="node1" presStyleIdx="2" presStyleCnt="8"/>
      <dgm:spPr/>
      <dgm:t>
        <a:bodyPr/>
        <a:lstStyle/>
        <a:p>
          <a:endParaRPr lang="fr-FR"/>
        </a:p>
      </dgm:t>
    </dgm:pt>
    <dgm:pt modelId="{F1259F79-02B1-4504-A231-D36E8CD93597}" type="pres">
      <dgm:prSet presAssocID="{81089216-CC93-43B4-90BB-353A2310EEEC}" presName="sp" presStyleCnt="0"/>
      <dgm:spPr/>
    </dgm:pt>
    <dgm:pt modelId="{201DB991-9D90-4348-A9B0-FAF9836BDD8C}" type="pres">
      <dgm:prSet presAssocID="{51AC1B52-60B7-4D50-BCF3-8B2AD23B530F}" presName="arrowAndChildren" presStyleCnt="0"/>
      <dgm:spPr/>
    </dgm:pt>
    <dgm:pt modelId="{85126C05-2AB9-4182-B451-50EA8FBD0854}" type="pres">
      <dgm:prSet presAssocID="{51AC1B52-60B7-4D50-BCF3-8B2AD23B530F}" presName="parentTextArrow" presStyleLbl="node1" presStyleIdx="3" presStyleCnt="8"/>
      <dgm:spPr/>
      <dgm:t>
        <a:bodyPr/>
        <a:lstStyle/>
        <a:p>
          <a:endParaRPr lang="fr-FR"/>
        </a:p>
      </dgm:t>
    </dgm:pt>
    <dgm:pt modelId="{C714B30C-B55E-4522-9FA6-624C684F2432}" type="pres">
      <dgm:prSet presAssocID="{81490039-F8DD-4975-B958-F0B89EED2BFA}" presName="sp" presStyleCnt="0"/>
      <dgm:spPr/>
    </dgm:pt>
    <dgm:pt modelId="{A9D03A29-6F43-41AE-AEE3-034152459B49}" type="pres">
      <dgm:prSet presAssocID="{93BB7D36-2298-42C2-ACE7-F6FB42B95134}" presName="arrowAndChildren" presStyleCnt="0"/>
      <dgm:spPr/>
    </dgm:pt>
    <dgm:pt modelId="{3659FC37-E6F9-47EE-850A-97AC71453FAA}" type="pres">
      <dgm:prSet presAssocID="{93BB7D36-2298-42C2-ACE7-F6FB42B95134}" presName="parentTextArrow" presStyleLbl="node1" presStyleIdx="4" presStyleCnt="8"/>
      <dgm:spPr/>
      <dgm:t>
        <a:bodyPr/>
        <a:lstStyle/>
        <a:p>
          <a:endParaRPr lang="fr-FR"/>
        </a:p>
      </dgm:t>
    </dgm:pt>
    <dgm:pt modelId="{8CAE3B5B-B435-4A62-828A-4F05848D6974}" type="pres">
      <dgm:prSet presAssocID="{AEE45293-AF0A-4C2A-B20C-E169FFFD4ED9}" presName="sp" presStyleCnt="0"/>
      <dgm:spPr/>
    </dgm:pt>
    <dgm:pt modelId="{0B7224AC-6D7F-449C-B49B-5281B3CBD6AD}" type="pres">
      <dgm:prSet presAssocID="{71C3BA21-38EF-4D35-B5F6-58D4FC46D6D6}" presName="arrowAndChildren" presStyleCnt="0"/>
      <dgm:spPr/>
    </dgm:pt>
    <dgm:pt modelId="{84BE0608-9906-4C98-8143-5F86339A2061}" type="pres">
      <dgm:prSet presAssocID="{71C3BA21-38EF-4D35-B5F6-58D4FC46D6D6}" presName="parentTextArrow" presStyleLbl="node1" presStyleIdx="5" presStyleCnt="8"/>
      <dgm:spPr/>
      <dgm:t>
        <a:bodyPr/>
        <a:lstStyle/>
        <a:p>
          <a:endParaRPr lang="fr-FR"/>
        </a:p>
      </dgm:t>
    </dgm:pt>
    <dgm:pt modelId="{CC64605E-4B98-4288-B4EB-5A4019DDF50A}" type="pres">
      <dgm:prSet presAssocID="{9600D623-AB62-499F-98ED-6421E0CD3299}" presName="sp" presStyleCnt="0"/>
      <dgm:spPr/>
    </dgm:pt>
    <dgm:pt modelId="{DD7ACC80-B04E-4F1F-8AE3-A02F7CDF371E}" type="pres">
      <dgm:prSet presAssocID="{B0D738F3-A700-4D3E-AAE0-245EADEA201A}" presName="arrowAndChildren" presStyleCnt="0"/>
      <dgm:spPr/>
    </dgm:pt>
    <dgm:pt modelId="{126D1B63-5063-4475-8060-952891BBA200}" type="pres">
      <dgm:prSet presAssocID="{B0D738F3-A700-4D3E-AAE0-245EADEA201A}" presName="parentTextArrow" presStyleLbl="node1" presStyleIdx="6" presStyleCnt="8"/>
      <dgm:spPr/>
      <dgm:t>
        <a:bodyPr/>
        <a:lstStyle/>
        <a:p>
          <a:endParaRPr lang="fr-FR"/>
        </a:p>
      </dgm:t>
    </dgm:pt>
    <dgm:pt modelId="{B83E6ECE-DC17-439F-A146-1F36D7FA4399}" type="pres">
      <dgm:prSet presAssocID="{2F8108CB-46AD-4581-A43F-5DAF8B4DA15B}" presName="sp" presStyleCnt="0"/>
      <dgm:spPr/>
    </dgm:pt>
    <dgm:pt modelId="{2BF84C38-A1F4-48AD-80F2-7E8EA149C7BE}" type="pres">
      <dgm:prSet presAssocID="{5C07EBD6-D788-4F50-8F06-5CB9D17CDB1F}" presName="arrowAndChildren" presStyleCnt="0"/>
      <dgm:spPr/>
    </dgm:pt>
    <dgm:pt modelId="{39C867D6-3AB5-4959-8142-4C0D9E9C7B26}" type="pres">
      <dgm:prSet presAssocID="{5C07EBD6-D788-4F50-8F06-5CB9D17CDB1F}" presName="parentTextArrow" presStyleLbl="node1" presStyleIdx="7" presStyleCnt="8" custLinFactNeighborY="-277"/>
      <dgm:spPr/>
      <dgm:t>
        <a:bodyPr/>
        <a:lstStyle/>
        <a:p>
          <a:endParaRPr lang="fr-FR"/>
        </a:p>
      </dgm:t>
    </dgm:pt>
  </dgm:ptLst>
  <dgm:cxnLst>
    <dgm:cxn modelId="{FAD4B183-5C6E-4401-A4F4-CC843B56D47B}" type="presOf" srcId="{B874BB1F-2F73-4D4B-8AE4-8359F4771817}" destId="{31B07326-80B7-46F2-93DE-1D4A47630AE8}" srcOrd="0" destOrd="0" presId="urn:microsoft.com/office/officeart/2005/8/layout/process4"/>
    <dgm:cxn modelId="{02B4176A-924E-4FB5-ACB6-BCD4C7689D0B}" srcId="{9B2904BE-05B4-47F7-AC72-F6ACF311F5F6}" destId="{B0D738F3-A700-4D3E-AAE0-245EADEA201A}" srcOrd="1" destOrd="0" parTransId="{7F38335F-1B4F-468B-82A0-75F25C302CBA}" sibTransId="{9600D623-AB62-499F-98ED-6421E0CD3299}"/>
    <dgm:cxn modelId="{425802AC-75A9-4BAA-B2ED-DF34C66C177F}" srcId="{9B2904BE-05B4-47F7-AC72-F6ACF311F5F6}" destId="{71C3BA21-38EF-4D35-B5F6-58D4FC46D6D6}" srcOrd="2" destOrd="0" parTransId="{B0CB3639-3B2B-4000-8C6D-302C9C0CD93A}" sibTransId="{AEE45293-AF0A-4C2A-B20C-E169FFFD4ED9}"/>
    <dgm:cxn modelId="{3973E994-3E85-4E7E-93BB-EB5CDF0E7980}" type="presOf" srcId="{B0D738F3-A700-4D3E-AAE0-245EADEA201A}" destId="{126D1B63-5063-4475-8060-952891BBA200}" srcOrd="0" destOrd="0" presId="urn:microsoft.com/office/officeart/2005/8/layout/process4"/>
    <dgm:cxn modelId="{E22DEF26-1236-4B9E-B04C-24D224AADA9A}" srcId="{9B2904BE-05B4-47F7-AC72-F6ACF311F5F6}" destId="{93BB7D36-2298-42C2-ACE7-F6FB42B95134}" srcOrd="3" destOrd="0" parTransId="{8F8A448B-670E-4960-BA2B-4CEB092F2D01}" sibTransId="{81490039-F8DD-4975-B958-F0B89EED2BFA}"/>
    <dgm:cxn modelId="{58781BE4-103D-4E24-A988-227429738E6D}" type="presOf" srcId="{93BB7D36-2298-42C2-ACE7-F6FB42B95134}" destId="{3659FC37-E6F9-47EE-850A-97AC71453FAA}" srcOrd="0" destOrd="0" presId="urn:microsoft.com/office/officeart/2005/8/layout/process4"/>
    <dgm:cxn modelId="{E7A921A0-3BCD-4183-B78B-57BFC3AF693A}" type="presOf" srcId="{71C3BA21-38EF-4D35-B5F6-58D4FC46D6D6}" destId="{84BE0608-9906-4C98-8143-5F86339A2061}" srcOrd="0" destOrd="0" presId="urn:microsoft.com/office/officeart/2005/8/layout/process4"/>
    <dgm:cxn modelId="{70E64617-7EF8-4A7B-A49D-2BFA205C9C85}" type="presOf" srcId="{5C07EBD6-D788-4F50-8F06-5CB9D17CDB1F}" destId="{39C867D6-3AB5-4959-8142-4C0D9E9C7B26}" srcOrd="0" destOrd="0" presId="urn:microsoft.com/office/officeart/2005/8/layout/process4"/>
    <dgm:cxn modelId="{39F0F699-C13C-4E82-B5BD-29446839ECAA}" type="presOf" srcId="{9B2904BE-05B4-47F7-AC72-F6ACF311F5F6}" destId="{52119B53-DD58-42E8-8EA9-D0FCF3B63D9C}" srcOrd="0" destOrd="0" presId="urn:microsoft.com/office/officeart/2005/8/layout/process4"/>
    <dgm:cxn modelId="{C6C26845-7199-4DD5-B8BF-BE5C14E012E3}" srcId="{9B2904BE-05B4-47F7-AC72-F6ACF311F5F6}" destId="{8AF8584D-6524-4B90-B0C2-9EE28AE7763C}" srcOrd="7" destOrd="0" parTransId="{5C886E29-0CCF-4315-A371-D02C32233C67}" sibTransId="{39B0CEA6-FFDF-4D84-941F-C75C2BFBDA98}"/>
    <dgm:cxn modelId="{D4573BAE-9561-44EB-BC38-F305D655116D}" srcId="{9B2904BE-05B4-47F7-AC72-F6ACF311F5F6}" destId="{5C07EBD6-D788-4F50-8F06-5CB9D17CDB1F}" srcOrd="0" destOrd="0" parTransId="{869794D0-1DB8-4E82-999F-79ABA3FB7E11}" sibTransId="{2F8108CB-46AD-4581-A43F-5DAF8B4DA15B}"/>
    <dgm:cxn modelId="{7A80D4D0-8A94-4F51-BFCF-5627AADD3720}" srcId="{9B2904BE-05B4-47F7-AC72-F6ACF311F5F6}" destId="{51AC1B52-60B7-4D50-BCF3-8B2AD23B530F}" srcOrd="4" destOrd="0" parTransId="{A63A9F53-0E21-4280-BA63-E18F2B4A11E4}" sibTransId="{81089216-CC93-43B4-90BB-353A2310EEEC}"/>
    <dgm:cxn modelId="{9EA03805-F28A-459E-BB84-E1D9EA2EEE8C}" srcId="{9B2904BE-05B4-47F7-AC72-F6ACF311F5F6}" destId="{7E4BBBEC-30FA-48D3-8423-37FD294FF35F}" srcOrd="6" destOrd="0" parTransId="{7EB82D03-CD0F-420E-A218-6F644705D6A4}" sibTransId="{45FE64C1-51A8-4FA9-882C-ED35EE29F91E}"/>
    <dgm:cxn modelId="{D8A0E3EE-AA77-4E97-B1E5-A8CEF9D248BC}" srcId="{9B2904BE-05B4-47F7-AC72-F6ACF311F5F6}" destId="{B874BB1F-2F73-4D4B-8AE4-8359F4771817}" srcOrd="5" destOrd="0" parTransId="{4F0C608F-9117-4F61-ABBD-177ECB8A9A7D}" sibTransId="{B5505F67-652E-42C4-8499-87169FDECEB6}"/>
    <dgm:cxn modelId="{3BCC3C69-83B5-4705-912D-A6F6C74105A5}" type="presOf" srcId="{7E4BBBEC-30FA-48D3-8423-37FD294FF35F}" destId="{1835E23D-B97B-4740-B652-41BCAFE2BE95}" srcOrd="0" destOrd="0" presId="urn:microsoft.com/office/officeart/2005/8/layout/process4"/>
    <dgm:cxn modelId="{BE6B50AC-2A79-4B17-A3A8-0F32940D6F7A}" type="presOf" srcId="{8AF8584D-6524-4B90-B0C2-9EE28AE7763C}" destId="{0BA4EE08-0EA1-4FA1-9689-2BA0E77CCE35}" srcOrd="0" destOrd="0" presId="urn:microsoft.com/office/officeart/2005/8/layout/process4"/>
    <dgm:cxn modelId="{8671054C-F4F7-4D04-92D0-1B7C6DB35718}" type="presOf" srcId="{51AC1B52-60B7-4D50-BCF3-8B2AD23B530F}" destId="{85126C05-2AB9-4182-B451-50EA8FBD0854}" srcOrd="0" destOrd="0" presId="urn:microsoft.com/office/officeart/2005/8/layout/process4"/>
    <dgm:cxn modelId="{FF9A7F2C-0EEA-48D8-975B-7E223B5A0657}" type="presParOf" srcId="{52119B53-DD58-42E8-8EA9-D0FCF3B63D9C}" destId="{8E951534-5734-49CB-A8D3-66C4A1099B9B}" srcOrd="0" destOrd="0" presId="urn:microsoft.com/office/officeart/2005/8/layout/process4"/>
    <dgm:cxn modelId="{95689506-EBFE-491D-BC1E-FAFC97D64921}" type="presParOf" srcId="{8E951534-5734-49CB-A8D3-66C4A1099B9B}" destId="{0BA4EE08-0EA1-4FA1-9689-2BA0E77CCE35}" srcOrd="0" destOrd="0" presId="urn:microsoft.com/office/officeart/2005/8/layout/process4"/>
    <dgm:cxn modelId="{2716C611-C230-4489-BE0D-3D212403E684}" type="presParOf" srcId="{52119B53-DD58-42E8-8EA9-D0FCF3B63D9C}" destId="{1DF16255-BE66-4CDA-A3F7-FD3DA185BDE5}" srcOrd="1" destOrd="0" presId="urn:microsoft.com/office/officeart/2005/8/layout/process4"/>
    <dgm:cxn modelId="{1673D511-64EF-4F3C-9852-4DF3669C1884}" type="presParOf" srcId="{52119B53-DD58-42E8-8EA9-D0FCF3B63D9C}" destId="{AC86655C-9098-4835-A8B6-BDF125C91DD5}" srcOrd="2" destOrd="0" presId="urn:microsoft.com/office/officeart/2005/8/layout/process4"/>
    <dgm:cxn modelId="{6757146C-4F64-4FF1-A2D8-7593DD8D4A5E}" type="presParOf" srcId="{AC86655C-9098-4835-A8B6-BDF125C91DD5}" destId="{1835E23D-B97B-4740-B652-41BCAFE2BE95}" srcOrd="0" destOrd="0" presId="urn:microsoft.com/office/officeart/2005/8/layout/process4"/>
    <dgm:cxn modelId="{1BAD05C1-E4B1-40A5-B8E9-033CAE6DC193}" type="presParOf" srcId="{52119B53-DD58-42E8-8EA9-D0FCF3B63D9C}" destId="{581D36B9-4E32-460F-A269-914F5B0E362B}" srcOrd="3" destOrd="0" presId="urn:microsoft.com/office/officeart/2005/8/layout/process4"/>
    <dgm:cxn modelId="{79419B5F-583F-48D6-A1FA-8FDBD551C53F}" type="presParOf" srcId="{52119B53-DD58-42E8-8EA9-D0FCF3B63D9C}" destId="{3E2304F7-8B56-4185-A14F-2FA78B0A755C}" srcOrd="4" destOrd="0" presId="urn:microsoft.com/office/officeart/2005/8/layout/process4"/>
    <dgm:cxn modelId="{5E719D5C-8BBB-4A0E-934A-AD9C96EB64DF}" type="presParOf" srcId="{3E2304F7-8B56-4185-A14F-2FA78B0A755C}" destId="{31B07326-80B7-46F2-93DE-1D4A47630AE8}" srcOrd="0" destOrd="0" presId="urn:microsoft.com/office/officeart/2005/8/layout/process4"/>
    <dgm:cxn modelId="{FDF7EE68-7194-440A-846E-F4D51ADC3AD2}" type="presParOf" srcId="{52119B53-DD58-42E8-8EA9-D0FCF3B63D9C}" destId="{F1259F79-02B1-4504-A231-D36E8CD93597}" srcOrd="5" destOrd="0" presId="urn:microsoft.com/office/officeart/2005/8/layout/process4"/>
    <dgm:cxn modelId="{E28027E8-A5C2-45C6-8AA1-CF29300B3920}" type="presParOf" srcId="{52119B53-DD58-42E8-8EA9-D0FCF3B63D9C}" destId="{201DB991-9D90-4348-A9B0-FAF9836BDD8C}" srcOrd="6" destOrd="0" presId="urn:microsoft.com/office/officeart/2005/8/layout/process4"/>
    <dgm:cxn modelId="{203493DD-778B-4335-AE2E-7C55AEA41FF0}" type="presParOf" srcId="{201DB991-9D90-4348-A9B0-FAF9836BDD8C}" destId="{85126C05-2AB9-4182-B451-50EA8FBD0854}" srcOrd="0" destOrd="0" presId="urn:microsoft.com/office/officeart/2005/8/layout/process4"/>
    <dgm:cxn modelId="{2DDC7544-A76A-4D6A-9925-AFE580493ABC}" type="presParOf" srcId="{52119B53-DD58-42E8-8EA9-D0FCF3B63D9C}" destId="{C714B30C-B55E-4522-9FA6-624C684F2432}" srcOrd="7" destOrd="0" presId="urn:microsoft.com/office/officeart/2005/8/layout/process4"/>
    <dgm:cxn modelId="{D19D6D30-C334-4A40-9787-5AF9B304A586}" type="presParOf" srcId="{52119B53-DD58-42E8-8EA9-D0FCF3B63D9C}" destId="{A9D03A29-6F43-41AE-AEE3-034152459B49}" srcOrd="8" destOrd="0" presId="urn:microsoft.com/office/officeart/2005/8/layout/process4"/>
    <dgm:cxn modelId="{B9D6BA63-5345-4E6C-A819-1B2ADA50DD59}" type="presParOf" srcId="{A9D03A29-6F43-41AE-AEE3-034152459B49}" destId="{3659FC37-E6F9-47EE-850A-97AC71453FAA}" srcOrd="0" destOrd="0" presId="urn:microsoft.com/office/officeart/2005/8/layout/process4"/>
    <dgm:cxn modelId="{35F9783C-21BC-4E6D-88EE-F5A95746CCBC}" type="presParOf" srcId="{52119B53-DD58-42E8-8EA9-D0FCF3B63D9C}" destId="{8CAE3B5B-B435-4A62-828A-4F05848D6974}" srcOrd="9" destOrd="0" presId="urn:microsoft.com/office/officeart/2005/8/layout/process4"/>
    <dgm:cxn modelId="{4709AEAB-405B-4E6F-98F6-3E3A4760E035}" type="presParOf" srcId="{52119B53-DD58-42E8-8EA9-D0FCF3B63D9C}" destId="{0B7224AC-6D7F-449C-B49B-5281B3CBD6AD}" srcOrd="10" destOrd="0" presId="urn:microsoft.com/office/officeart/2005/8/layout/process4"/>
    <dgm:cxn modelId="{5123C0A6-A14A-46FE-B6DD-9C21CE3A9920}" type="presParOf" srcId="{0B7224AC-6D7F-449C-B49B-5281B3CBD6AD}" destId="{84BE0608-9906-4C98-8143-5F86339A2061}" srcOrd="0" destOrd="0" presId="urn:microsoft.com/office/officeart/2005/8/layout/process4"/>
    <dgm:cxn modelId="{4913ED4E-639C-4846-9D55-E21C82EF17E0}" type="presParOf" srcId="{52119B53-DD58-42E8-8EA9-D0FCF3B63D9C}" destId="{CC64605E-4B98-4288-B4EB-5A4019DDF50A}" srcOrd="11" destOrd="0" presId="urn:microsoft.com/office/officeart/2005/8/layout/process4"/>
    <dgm:cxn modelId="{A44DAFCE-1802-449D-9779-C2811284384D}" type="presParOf" srcId="{52119B53-DD58-42E8-8EA9-D0FCF3B63D9C}" destId="{DD7ACC80-B04E-4F1F-8AE3-A02F7CDF371E}" srcOrd="12" destOrd="0" presId="urn:microsoft.com/office/officeart/2005/8/layout/process4"/>
    <dgm:cxn modelId="{8D955524-5D68-45A4-823C-F42B52D5DAB6}" type="presParOf" srcId="{DD7ACC80-B04E-4F1F-8AE3-A02F7CDF371E}" destId="{126D1B63-5063-4475-8060-952891BBA200}" srcOrd="0" destOrd="0" presId="urn:microsoft.com/office/officeart/2005/8/layout/process4"/>
    <dgm:cxn modelId="{85DCF90B-3BAB-4709-B3E8-F4B526277B17}" type="presParOf" srcId="{52119B53-DD58-42E8-8EA9-D0FCF3B63D9C}" destId="{B83E6ECE-DC17-439F-A146-1F36D7FA4399}" srcOrd="13" destOrd="0" presId="urn:microsoft.com/office/officeart/2005/8/layout/process4"/>
    <dgm:cxn modelId="{A3B57AE7-2DEB-4AF6-9A17-8D47D24810A3}" type="presParOf" srcId="{52119B53-DD58-42E8-8EA9-D0FCF3B63D9C}" destId="{2BF84C38-A1F4-48AD-80F2-7E8EA149C7BE}" srcOrd="14" destOrd="0" presId="urn:microsoft.com/office/officeart/2005/8/layout/process4"/>
    <dgm:cxn modelId="{1207A067-BE60-4625-98F8-6A6C73B0FAB4}" type="presParOf" srcId="{2BF84C38-A1F4-48AD-80F2-7E8EA149C7BE}" destId="{39C867D6-3AB5-4959-8142-4C0D9E9C7B26}" srcOrd="0" destOrd="0" presId="urn:microsoft.com/office/officeart/2005/8/layout/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CD9FE8D-C72B-4989-B996-1405B2DFEAF9}" type="datetimeFigureOut">
              <a:rPr lang="fr-FR" smtClean="0"/>
              <a:pPr/>
              <a:t>23/11/2023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D142BB-A6FC-4DE2-B593-0CC9E2CCB6D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D9FE8D-C72B-4989-B996-1405B2DFEAF9}" type="datetimeFigureOut">
              <a:rPr lang="fr-FR" smtClean="0"/>
              <a:pPr/>
              <a:t>23/11/2023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D142BB-A6FC-4DE2-B593-0CC9E2CCB6D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D9FE8D-C72B-4989-B996-1405B2DFEAF9}" type="datetimeFigureOut">
              <a:rPr lang="fr-FR" smtClean="0"/>
              <a:pPr/>
              <a:t>23/11/2023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D142BB-A6FC-4DE2-B593-0CC9E2CCB6D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D9FE8D-C72B-4989-B996-1405B2DFEAF9}" type="datetimeFigureOut">
              <a:rPr lang="fr-FR" smtClean="0"/>
              <a:pPr/>
              <a:t>23/11/2023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D142BB-A6FC-4DE2-B593-0CC9E2CCB6D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CD9FE8D-C72B-4989-B996-1405B2DFEAF9}" type="datetimeFigureOut">
              <a:rPr lang="fr-FR" smtClean="0"/>
              <a:pPr/>
              <a:t>23/11/2023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D142BB-A6FC-4DE2-B593-0CC9E2CCB6D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CD9FE8D-C72B-4989-B996-1405B2DFEAF9}" type="datetimeFigureOut">
              <a:rPr lang="fr-FR" smtClean="0"/>
              <a:pPr/>
              <a:t>23/11/2023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D142BB-A6FC-4DE2-B593-0CC9E2CCB6D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CD9FE8D-C72B-4989-B996-1405B2DFEAF9}" type="datetimeFigureOut">
              <a:rPr lang="fr-FR" smtClean="0"/>
              <a:pPr/>
              <a:t>23/11/2023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4D142BB-A6FC-4DE2-B593-0CC9E2CCB6D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CD9FE8D-C72B-4989-B996-1405B2DFEAF9}" type="datetimeFigureOut">
              <a:rPr lang="fr-FR" smtClean="0"/>
              <a:pPr/>
              <a:t>23/11/2023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4D142BB-A6FC-4DE2-B593-0CC9E2CCB6D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CD9FE8D-C72B-4989-B996-1405B2DFEAF9}" type="datetimeFigureOut">
              <a:rPr lang="fr-FR" smtClean="0"/>
              <a:pPr/>
              <a:t>23/11/2023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4D142BB-A6FC-4DE2-B593-0CC9E2CCB6D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CD9FE8D-C72B-4989-B996-1405B2DFEAF9}" type="datetimeFigureOut">
              <a:rPr lang="fr-FR" smtClean="0"/>
              <a:pPr/>
              <a:t>23/11/2023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D142BB-A6FC-4DE2-B593-0CC9E2CCB6D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CD9FE8D-C72B-4989-B996-1405B2DFEAF9}" type="datetimeFigureOut">
              <a:rPr lang="fr-FR" smtClean="0"/>
              <a:pPr/>
              <a:t>23/11/2023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D142BB-A6FC-4DE2-B593-0CC9E2CCB6D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9FE8D-C72B-4989-B996-1405B2DFEAF9}" type="datetimeFigureOut">
              <a:rPr lang="fr-FR" smtClean="0"/>
              <a:pPr/>
              <a:t>23/11/2023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142BB-A6FC-4DE2-B593-0CC9E2CCB6D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034" y="785794"/>
            <a:ext cx="7786742" cy="500066"/>
          </a:xfrm>
        </p:spPr>
        <p:txBody>
          <a:bodyPr>
            <a:normAutofit/>
          </a:bodyPr>
          <a:lstStyle/>
          <a:p>
            <a:r>
              <a:rPr lang="fr-FR" sz="1400" b="1" dirty="0" err="1" smtClean="0">
                <a:solidFill>
                  <a:schemeClr val="bg2">
                    <a:lumMod val="10000"/>
                  </a:schemeClr>
                </a:solidFill>
                <a:latin typeface="Arial" pitchFamily="34" charset="0"/>
                <a:cs typeface="Arial" pitchFamily="34" charset="0"/>
              </a:rPr>
              <a:t>University</a:t>
            </a:r>
            <a:r>
              <a:rPr lang="fr-FR" sz="1400" b="1" dirty="0" smtClean="0">
                <a:solidFill>
                  <a:schemeClr val="bg2">
                    <a:lumMod val="10000"/>
                  </a:schemeClr>
                </a:solidFill>
                <a:latin typeface="Arial" pitchFamily="34" charset="0"/>
                <a:cs typeface="Arial" pitchFamily="34" charset="0"/>
              </a:rPr>
              <a:t> Mohammed </a:t>
            </a:r>
            <a:r>
              <a:rPr lang="fr-FR" sz="1400" b="1" dirty="0" err="1" smtClean="0">
                <a:solidFill>
                  <a:schemeClr val="bg2">
                    <a:lumMod val="10000"/>
                  </a:schemeClr>
                </a:solidFill>
                <a:latin typeface="Arial" pitchFamily="34" charset="0"/>
                <a:cs typeface="Arial" pitchFamily="34" charset="0"/>
              </a:rPr>
              <a:t>khieder</a:t>
            </a:r>
            <a:r>
              <a:rPr lang="fr-FR" sz="1400" b="1" dirty="0" smtClean="0">
                <a:solidFill>
                  <a:schemeClr val="bg2">
                    <a:lumMod val="10000"/>
                  </a:schemeClr>
                </a:solidFill>
                <a:latin typeface="Arial" pitchFamily="34" charset="0"/>
                <a:cs typeface="Arial" pitchFamily="34" charset="0"/>
              </a:rPr>
              <a:t>-Biskra-</a:t>
            </a:r>
            <a:endParaRPr lang="fr-FR" sz="1400" dirty="0">
              <a:latin typeface="Arial" pitchFamily="34" charset="0"/>
              <a:cs typeface="Arial" pitchFamily="34" charset="0"/>
            </a:endParaRPr>
          </a:p>
        </p:txBody>
      </p:sp>
      <p:pic>
        <p:nvPicPr>
          <p:cNvPr id="4" name="Picture 3" descr="D:\literature\téléchargement.jpg"/>
          <p:cNvPicPr>
            <a:picLocks noChangeAspect="1" noChangeArrowheads="1"/>
          </p:cNvPicPr>
          <p:nvPr/>
        </p:nvPicPr>
        <p:blipFill>
          <a:blip r:embed="rId2"/>
          <a:srcRect/>
          <a:stretch>
            <a:fillRect/>
          </a:stretch>
        </p:blipFill>
        <p:spPr bwMode="auto">
          <a:xfrm>
            <a:off x="4071934" y="214290"/>
            <a:ext cx="642918" cy="642918"/>
          </a:xfrm>
          <a:prstGeom prst="rect">
            <a:avLst/>
          </a:prstGeom>
          <a:noFill/>
        </p:spPr>
      </p:pic>
      <p:pic>
        <p:nvPicPr>
          <p:cNvPr id="1027" name="Picture 3" descr="D:\كفاءات\competences-fotolia.jpg"/>
          <p:cNvPicPr>
            <a:picLocks noChangeAspect="1" noChangeArrowheads="1"/>
          </p:cNvPicPr>
          <p:nvPr/>
        </p:nvPicPr>
        <p:blipFill>
          <a:blip r:embed="rId3"/>
          <a:srcRect/>
          <a:stretch>
            <a:fillRect/>
          </a:stretch>
        </p:blipFill>
        <p:spPr bwMode="auto">
          <a:xfrm>
            <a:off x="571472" y="2714620"/>
            <a:ext cx="8143932" cy="2926724"/>
          </a:xfrm>
          <a:prstGeom prst="rect">
            <a:avLst/>
          </a:prstGeom>
          <a:noFill/>
        </p:spPr>
      </p:pic>
      <p:sp>
        <p:nvSpPr>
          <p:cNvPr id="10" name="Rectangle 9"/>
          <p:cNvSpPr/>
          <p:nvPr/>
        </p:nvSpPr>
        <p:spPr>
          <a:xfrm>
            <a:off x="1428728" y="2000240"/>
            <a:ext cx="6429420"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ASSESSMENT OF</a:t>
            </a:r>
            <a:endParaRPr lang="fr-F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357158" y="5643578"/>
            <a:ext cx="4286280" cy="923330"/>
          </a:xfrm>
          <a:prstGeom prst="rect">
            <a:avLst/>
          </a:prstGeom>
        </p:spPr>
        <p:txBody>
          <a:bodyPr wrap="square">
            <a:spAutoFit/>
          </a:bodyPr>
          <a:lstStyle/>
          <a:p>
            <a:r>
              <a:rPr lang="fr-FR" b="1" dirty="0" err="1" smtClean="0">
                <a:solidFill>
                  <a:srgbClr val="002060"/>
                </a:solidFill>
                <a:latin typeface="Agency FB" pitchFamily="34" charset="0"/>
              </a:rPr>
              <a:t>submitted</a:t>
            </a:r>
            <a:r>
              <a:rPr lang="fr-FR" b="1" dirty="0" smtClean="0">
                <a:solidFill>
                  <a:srgbClr val="002060"/>
                </a:solidFill>
                <a:latin typeface="Agency FB" pitchFamily="34" charset="0"/>
              </a:rPr>
              <a:t> by :</a:t>
            </a:r>
          </a:p>
          <a:p>
            <a:r>
              <a:rPr lang="fr-FR" b="1" dirty="0" err="1" smtClean="0">
                <a:solidFill>
                  <a:srgbClr val="002060"/>
                </a:solidFill>
                <a:latin typeface="Agency FB" pitchFamily="34" charset="0"/>
              </a:rPr>
              <a:t>Barkat</a:t>
            </a:r>
            <a:r>
              <a:rPr lang="fr-FR" b="1" dirty="0" smtClean="0">
                <a:solidFill>
                  <a:srgbClr val="002060"/>
                </a:solidFill>
                <a:latin typeface="Agency FB" pitchFamily="34" charset="0"/>
              </a:rPr>
              <a:t> nada</a:t>
            </a:r>
          </a:p>
          <a:p>
            <a:r>
              <a:rPr lang="fr-FR" b="1" dirty="0" err="1" smtClean="0">
                <a:solidFill>
                  <a:srgbClr val="002060"/>
                </a:solidFill>
                <a:latin typeface="Agency FB" pitchFamily="34" charset="0"/>
              </a:rPr>
              <a:t>Barkat</a:t>
            </a:r>
            <a:r>
              <a:rPr lang="fr-FR" b="1" dirty="0" smtClean="0">
                <a:solidFill>
                  <a:srgbClr val="002060"/>
                </a:solidFill>
                <a:latin typeface="Agency FB" pitchFamily="34" charset="0"/>
              </a:rPr>
              <a:t> </a:t>
            </a:r>
            <a:r>
              <a:rPr lang="fr-FR" b="1" dirty="0" err="1" smtClean="0">
                <a:solidFill>
                  <a:srgbClr val="002060"/>
                </a:solidFill>
                <a:latin typeface="Agency FB" pitchFamily="34" charset="0"/>
              </a:rPr>
              <a:t>fatima</a:t>
            </a:r>
            <a:endParaRPr lang="fr-FR" b="1" dirty="0">
              <a:solidFill>
                <a:srgbClr val="002060"/>
              </a:solidFill>
              <a:latin typeface="Agency FB" pitchFamily="34" charset="0"/>
            </a:endParaRPr>
          </a:p>
        </p:txBody>
      </p:sp>
      <p:sp>
        <p:nvSpPr>
          <p:cNvPr id="7" name="Rectangle 6"/>
          <p:cNvSpPr/>
          <p:nvPr/>
        </p:nvSpPr>
        <p:spPr>
          <a:xfrm>
            <a:off x="7358050" y="5786454"/>
            <a:ext cx="1785950" cy="646331"/>
          </a:xfrm>
          <a:prstGeom prst="rect">
            <a:avLst/>
          </a:prstGeom>
        </p:spPr>
        <p:txBody>
          <a:bodyPr wrap="square">
            <a:spAutoFit/>
          </a:bodyPr>
          <a:lstStyle/>
          <a:p>
            <a:r>
              <a:rPr lang="fr-FR" b="1" dirty="0" err="1" smtClean="0">
                <a:solidFill>
                  <a:srgbClr val="002060"/>
                </a:solidFill>
                <a:latin typeface="Agency FB" pitchFamily="34" charset="0"/>
              </a:rPr>
              <a:t>supervised</a:t>
            </a:r>
            <a:r>
              <a:rPr lang="fr-FR" b="1" dirty="0" smtClean="0">
                <a:solidFill>
                  <a:srgbClr val="002060"/>
                </a:solidFill>
                <a:latin typeface="Agency FB" pitchFamily="34" charset="0"/>
              </a:rPr>
              <a:t> by:</a:t>
            </a:r>
          </a:p>
          <a:p>
            <a:r>
              <a:rPr lang="fr-FR" b="1" dirty="0" err="1" smtClean="0">
                <a:solidFill>
                  <a:srgbClr val="002060"/>
                </a:solidFill>
                <a:latin typeface="Agency FB" pitchFamily="34" charset="0"/>
              </a:rPr>
              <a:t>Souleh</a:t>
            </a:r>
            <a:r>
              <a:rPr lang="fr-FR" b="1" dirty="0" smtClean="0">
                <a:solidFill>
                  <a:srgbClr val="002060"/>
                </a:solidFill>
                <a:latin typeface="Agency FB" pitchFamily="34" charset="0"/>
              </a:rPr>
              <a:t> </a:t>
            </a:r>
            <a:r>
              <a:rPr lang="fr-FR" b="1" dirty="0" err="1" smtClean="0">
                <a:solidFill>
                  <a:srgbClr val="002060"/>
                </a:solidFill>
                <a:latin typeface="Agency FB" pitchFamily="34" charset="0"/>
              </a:rPr>
              <a:t>Samah</a:t>
            </a:r>
            <a:endParaRPr lang="fr-FR" b="1" dirty="0">
              <a:solidFill>
                <a:srgbClr val="002060"/>
              </a:solidFill>
              <a:latin typeface="Agency FB" pitchFamily="34" charset="0"/>
            </a:endParaRPr>
          </a:p>
        </p:txBody>
      </p:sp>
      <p:sp>
        <p:nvSpPr>
          <p:cNvPr id="8" name="Rectangle 7"/>
          <p:cNvSpPr/>
          <p:nvPr/>
        </p:nvSpPr>
        <p:spPr>
          <a:xfrm>
            <a:off x="1928794" y="1214422"/>
            <a:ext cx="5429288" cy="307777"/>
          </a:xfrm>
          <a:prstGeom prst="rect">
            <a:avLst/>
          </a:prstGeom>
        </p:spPr>
        <p:txBody>
          <a:bodyPr wrap="square">
            <a:spAutoFit/>
          </a:bodyPr>
          <a:lstStyle/>
          <a:p>
            <a:pPr algn="ctr"/>
            <a:r>
              <a:rPr lang="en-US" sz="1400" b="1" dirty="0" smtClean="0">
                <a:latin typeface="Arial" pitchFamily="34" charset="0"/>
                <a:cs typeface="Arial" pitchFamily="34" charset="0"/>
              </a:rPr>
              <a:t>Faculty </a:t>
            </a:r>
            <a:r>
              <a:rPr lang="en-US" sz="1400" b="1" smtClean="0">
                <a:latin typeface="Arial" pitchFamily="34" charset="0"/>
                <a:cs typeface="Arial" pitchFamily="34" charset="0"/>
              </a:rPr>
              <a:t>of Economic Commercial </a:t>
            </a:r>
            <a:r>
              <a:rPr lang="en-US" sz="1400" b="1" dirty="0" smtClean="0">
                <a:latin typeface="Arial" pitchFamily="34" charset="0"/>
                <a:cs typeface="Arial" pitchFamily="34" charset="0"/>
              </a:rPr>
              <a:t>and Management Sciences</a:t>
            </a:r>
            <a:endParaRPr lang="fr-FR"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elthir\Downloads\Creativity-bro.png"/>
          <p:cNvPicPr>
            <a:picLocks noChangeAspect="1" noChangeArrowheads="1"/>
          </p:cNvPicPr>
          <p:nvPr/>
        </p:nvPicPr>
        <p:blipFill>
          <a:blip r:embed="rId2" cstate="print"/>
          <a:srcRect/>
          <a:stretch>
            <a:fillRect/>
          </a:stretch>
        </p:blipFill>
        <p:spPr bwMode="auto">
          <a:xfrm>
            <a:off x="5500694" y="2500306"/>
            <a:ext cx="3643306" cy="3643306"/>
          </a:xfrm>
          <a:prstGeom prst="rect">
            <a:avLst/>
          </a:prstGeom>
          <a:noFill/>
        </p:spPr>
      </p:pic>
      <p:sp>
        <p:nvSpPr>
          <p:cNvPr id="5" name="Rectangle 4"/>
          <p:cNvSpPr/>
          <p:nvPr/>
        </p:nvSpPr>
        <p:spPr>
          <a:xfrm>
            <a:off x="3071802" y="928670"/>
            <a:ext cx="3246851" cy="461665"/>
          </a:xfrm>
          <a:prstGeom prst="rect">
            <a:avLst/>
          </a:prstGeom>
        </p:spPr>
        <p:txBody>
          <a:bodyPr wrap="none">
            <a:spAutoFit/>
          </a:bodyPr>
          <a:lstStyle/>
          <a:p>
            <a:pPr algn="ctr"/>
            <a:r>
              <a:rPr lang="en-US" sz="2400" b="1"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Cooper Black" pitchFamily="18" charset="0"/>
              </a:rPr>
              <a:t> 4. Talent  approach</a:t>
            </a:r>
            <a:endParaRPr lang="fr-FR" sz="2400" dirty="0">
              <a:solidFill>
                <a:srgbClr val="FF0000"/>
              </a:solidFill>
              <a:latin typeface="Cooper Black" pitchFamily="18" charset="0"/>
            </a:endParaRPr>
          </a:p>
        </p:txBody>
      </p:sp>
      <p:sp>
        <p:nvSpPr>
          <p:cNvPr id="6" name="Rectangle 5"/>
          <p:cNvSpPr/>
          <p:nvPr/>
        </p:nvSpPr>
        <p:spPr>
          <a:xfrm>
            <a:off x="285720" y="2428868"/>
            <a:ext cx="5429288" cy="1857388"/>
          </a:xfrm>
          <a:prstGeom prst="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solidFill>
                  <a:schemeClr val="tx1"/>
                </a:solidFill>
              </a:rPr>
              <a:t>Personal features .. Enables the individual to break the operating limits they are appear by positive </a:t>
            </a:r>
            <a:r>
              <a:rPr lang="en-US" sz="2000" b="1" dirty="0" err="1" smtClean="0">
                <a:solidFill>
                  <a:schemeClr val="tx1"/>
                </a:solidFill>
              </a:rPr>
              <a:t>diffence</a:t>
            </a:r>
            <a:r>
              <a:rPr lang="en-US" sz="2000" b="1" dirty="0" smtClean="0">
                <a:solidFill>
                  <a:schemeClr val="tx1"/>
                </a:solidFill>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14620"/>
            <a:ext cx="9144000" cy="584775"/>
          </a:xfrm>
          <a:prstGeom prst="rect">
            <a:avLst/>
          </a:prstGeom>
        </p:spPr>
        <p:txBody>
          <a:bodyPr wrap="square">
            <a:spAutoFit/>
          </a:bodyPr>
          <a:lstStyle/>
          <a:p>
            <a:pPr algn="ctr"/>
            <a:r>
              <a:rPr lang="fr-FR" sz="3200" b="1" dirty="0" smtClean="0">
                <a:ln w="17780" cmpd="sng">
                  <a:solidFill>
                    <a:schemeClr val="accent1">
                      <a:tint val="3000"/>
                    </a:schemeClr>
                  </a:solidFill>
                  <a:prstDash val="solid"/>
                  <a:miter lim="800000"/>
                </a:ln>
                <a:solidFill>
                  <a:srgbClr val="C00000"/>
                </a:solidFill>
                <a:latin typeface="Copperplate Gothic Bold" pitchFamily="34" charset="0"/>
              </a:rPr>
              <a:t>Tools of competency assessment  </a:t>
            </a:r>
            <a:endParaRPr lang="fr-FR" sz="3200" b="1" dirty="0">
              <a:solidFill>
                <a:srgbClr val="C00000"/>
              </a:solidFill>
              <a:latin typeface="Copperplate Gothic Bold"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avec flèche vers la gauche 2"/>
          <p:cNvSpPr/>
          <p:nvPr/>
        </p:nvSpPr>
        <p:spPr>
          <a:xfrm>
            <a:off x="3000364" y="2928934"/>
            <a:ext cx="5572164" cy="2357454"/>
          </a:xfrm>
          <a:prstGeom prst="leftArrowCallout">
            <a:avLst>
              <a:gd name="adj1" fmla="val 25001"/>
              <a:gd name="adj2" fmla="val 25000"/>
              <a:gd name="adj3" fmla="val 25000"/>
              <a:gd name="adj4" fmla="val 74739"/>
            </a:avLst>
          </a:prstGeom>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smtClean="0"/>
              <a:t>Employs evaluate their one competencies based on  the defined proficiency levels.</a:t>
            </a:r>
            <a:endParaRPr lang="fr-FR" sz="2000" b="1" dirty="0"/>
          </a:p>
        </p:txBody>
      </p:sp>
      <p:pic>
        <p:nvPicPr>
          <p:cNvPr id="2050" name="Picture 2" descr="C:\Users\elthir\Downloads\Organizing projects-bro.png"/>
          <p:cNvPicPr>
            <a:picLocks noChangeAspect="1" noChangeArrowheads="1"/>
          </p:cNvPicPr>
          <p:nvPr/>
        </p:nvPicPr>
        <p:blipFill>
          <a:blip r:embed="rId2" cstate="print"/>
          <a:srcRect/>
          <a:stretch>
            <a:fillRect/>
          </a:stretch>
        </p:blipFill>
        <p:spPr bwMode="auto">
          <a:xfrm>
            <a:off x="-357222" y="2071678"/>
            <a:ext cx="3714752" cy="3714752"/>
          </a:xfrm>
          <a:prstGeom prst="rect">
            <a:avLst/>
          </a:prstGeom>
          <a:noFill/>
        </p:spPr>
      </p:pic>
      <p:sp>
        <p:nvSpPr>
          <p:cNvPr id="6" name="Rectangle 5"/>
          <p:cNvSpPr/>
          <p:nvPr/>
        </p:nvSpPr>
        <p:spPr>
          <a:xfrm>
            <a:off x="3071802" y="1071546"/>
            <a:ext cx="3071834" cy="461665"/>
          </a:xfrm>
          <a:prstGeom prst="rect">
            <a:avLst/>
          </a:prstGeom>
        </p:spPr>
        <p:txBody>
          <a:bodyPr wrap="square">
            <a:spAutoFit/>
          </a:bodyPr>
          <a:lstStyle/>
          <a:p>
            <a:pPr algn="ctr"/>
            <a:r>
              <a:rPr lang="en-US" sz="2400" b="1" dirty="0" smtClean="0">
                <a:ln w="17780" cmpd="sng">
                  <a:solidFill>
                    <a:schemeClr val="accent1">
                      <a:tint val="3000"/>
                    </a:schemeClr>
                  </a:solidFill>
                  <a:prstDash val="solid"/>
                  <a:miter lim="800000"/>
                </a:ln>
                <a:solidFill>
                  <a:schemeClr val="accent2">
                    <a:lumMod val="75000"/>
                  </a:schemeClr>
                </a:solidFill>
                <a:effectLst>
                  <a:outerShdw blurRad="55000" dist="50800" dir="5400000" algn="tl">
                    <a:srgbClr val="000000">
                      <a:alpha val="33000"/>
                    </a:srgbClr>
                  </a:outerShdw>
                </a:effectLst>
                <a:latin typeface="Cooper Black" pitchFamily="18" charset="0"/>
              </a:rPr>
              <a:t>1. Self assessment</a:t>
            </a:r>
            <a:endParaRPr lang="fr-F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D:\كفاءات\assessment-center_definition.png"/>
          <p:cNvPicPr>
            <a:picLocks noChangeAspect="1" noChangeArrowheads="1"/>
          </p:cNvPicPr>
          <p:nvPr/>
        </p:nvPicPr>
        <p:blipFill>
          <a:blip r:embed="rId2"/>
          <a:srcRect l="7031" t="14895" r="66406" b="19025"/>
          <a:stretch>
            <a:fillRect/>
          </a:stretch>
        </p:blipFill>
        <p:spPr bwMode="auto">
          <a:xfrm>
            <a:off x="428596" y="2786058"/>
            <a:ext cx="2643206" cy="2487723"/>
          </a:xfrm>
          <a:prstGeom prst="rect">
            <a:avLst/>
          </a:prstGeom>
          <a:noFill/>
        </p:spPr>
      </p:pic>
      <p:sp>
        <p:nvSpPr>
          <p:cNvPr id="5" name="Rectangle 4"/>
          <p:cNvSpPr/>
          <p:nvPr/>
        </p:nvSpPr>
        <p:spPr>
          <a:xfrm>
            <a:off x="3071802" y="1000108"/>
            <a:ext cx="3717556" cy="461665"/>
          </a:xfrm>
          <a:prstGeom prst="rect">
            <a:avLst/>
          </a:prstGeom>
        </p:spPr>
        <p:txBody>
          <a:bodyPr wrap="none">
            <a:spAutoFit/>
          </a:bodyPr>
          <a:lstStyle/>
          <a:p>
            <a:r>
              <a:rPr lang="en-US" sz="2400" b="1" dirty="0" smtClean="0">
                <a:ln w="17780" cmpd="sng">
                  <a:solidFill>
                    <a:schemeClr val="accent1">
                      <a:tint val="3000"/>
                    </a:schemeClr>
                  </a:solidFill>
                  <a:prstDash val="solid"/>
                  <a:miter lim="800000"/>
                </a:ln>
                <a:solidFill>
                  <a:schemeClr val="accent1"/>
                </a:solidFill>
                <a:effectLst>
                  <a:outerShdw blurRad="55000" dist="50800" dir="5400000" algn="tl">
                    <a:srgbClr val="000000">
                      <a:alpha val="33000"/>
                    </a:srgbClr>
                  </a:outerShdw>
                </a:effectLst>
              </a:rPr>
              <a:t> </a:t>
            </a:r>
            <a:r>
              <a:rPr lang="en-US" sz="2400" b="1" dirty="0" smtClean="0">
                <a:ln w="17780" cmpd="sng">
                  <a:solidFill>
                    <a:schemeClr val="accent1">
                      <a:tint val="3000"/>
                    </a:schemeClr>
                  </a:solidFill>
                  <a:prstDash val="solid"/>
                  <a:miter lim="800000"/>
                </a:ln>
                <a:solidFill>
                  <a:schemeClr val="accent2">
                    <a:lumMod val="75000"/>
                  </a:schemeClr>
                </a:solidFill>
                <a:effectLst>
                  <a:outerShdw blurRad="55000" dist="50800" dir="5400000" algn="tl">
                    <a:srgbClr val="000000">
                      <a:alpha val="33000"/>
                    </a:srgbClr>
                  </a:outerShdw>
                </a:effectLst>
                <a:latin typeface="Cooper Black" pitchFamily="18" charset="0"/>
              </a:rPr>
              <a:t>2.</a:t>
            </a:r>
            <a:r>
              <a:rPr lang="en-US" sz="2400" b="1" dirty="0" smtClean="0">
                <a:ln w="17780" cmpd="sng">
                  <a:solidFill>
                    <a:schemeClr val="accent1">
                      <a:tint val="3000"/>
                    </a:schemeClr>
                  </a:solidFill>
                  <a:prstDash val="solid"/>
                  <a:miter lim="800000"/>
                </a:ln>
                <a:solidFill>
                  <a:schemeClr val="accent1"/>
                </a:solidFill>
                <a:effectLst>
                  <a:outerShdw blurRad="55000" dist="50800" dir="5400000" algn="tl">
                    <a:srgbClr val="000000">
                      <a:alpha val="33000"/>
                    </a:srgbClr>
                  </a:outerShdw>
                </a:effectLst>
              </a:rPr>
              <a:t> </a:t>
            </a:r>
            <a:r>
              <a:rPr lang="en-US" sz="2400" b="1" dirty="0" smtClean="0">
                <a:ln w="17780" cmpd="sng">
                  <a:solidFill>
                    <a:schemeClr val="accent1">
                      <a:tint val="3000"/>
                    </a:schemeClr>
                  </a:solidFill>
                  <a:prstDash val="solid"/>
                  <a:miter lim="800000"/>
                </a:ln>
                <a:solidFill>
                  <a:schemeClr val="accent2">
                    <a:lumMod val="75000"/>
                  </a:schemeClr>
                </a:solidFill>
                <a:effectLst>
                  <a:outerShdw blurRad="55000" dist="50800" dir="5400000" algn="tl">
                    <a:srgbClr val="000000">
                      <a:alpha val="33000"/>
                    </a:srgbClr>
                  </a:outerShdw>
                </a:effectLst>
                <a:latin typeface="Cooper Black" pitchFamily="18" charset="0"/>
              </a:rPr>
              <a:t>Assessment centers </a:t>
            </a:r>
            <a:endParaRPr lang="fr-FR" sz="2400" dirty="0"/>
          </a:p>
        </p:txBody>
      </p:sp>
      <p:sp>
        <p:nvSpPr>
          <p:cNvPr id="7" name="Rectangle avec flèche vers la gauche 6"/>
          <p:cNvSpPr/>
          <p:nvPr/>
        </p:nvSpPr>
        <p:spPr>
          <a:xfrm>
            <a:off x="3286116" y="2857496"/>
            <a:ext cx="5572164" cy="2357454"/>
          </a:xfrm>
          <a:prstGeom prst="leftArrowCallout">
            <a:avLst>
              <a:gd name="adj1" fmla="val 25001"/>
              <a:gd name="adj2" fmla="val 25000"/>
              <a:gd name="adj3" fmla="val 25000"/>
              <a:gd name="adj4" fmla="val 74739"/>
            </a:avLst>
          </a:prstGeom>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smtClean="0"/>
              <a:t>They consist of simulations, exercises and role-plays. That simulate real work scenarios allowing employees to demonstrate their competencies at work.</a:t>
            </a:r>
            <a:endParaRPr lang="fr-FR"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lthir\Downloads\Content team-rafiki.png"/>
          <p:cNvPicPr>
            <a:picLocks noChangeAspect="1" noChangeArrowheads="1"/>
          </p:cNvPicPr>
          <p:nvPr/>
        </p:nvPicPr>
        <p:blipFill>
          <a:blip r:embed="rId2" cstate="print"/>
          <a:srcRect/>
          <a:stretch>
            <a:fillRect/>
          </a:stretch>
        </p:blipFill>
        <p:spPr bwMode="auto">
          <a:xfrm>
            <a:off x="0" y="2214554"/>
            <a:ext cx="3286124" cy="3286124"/>
          </a:xfrm>
          <a:prstGeom prst="rect">
            <a:avLst/>
          </a:prstGeom>
          <a:noFill/>
        </p:spPr>
      </p:pic>
      <p:sp>
        <p:nvSpPr>
          <p:cNvPr id="5" name="Rectangle avec flèche vers la gauche 4"/>
          <p:cNvSpPr/>
          <p:nvPr/>
        </p:nvSpPr>
        <p:spPr>
          <a:xfrm>
            <a:off x="3000364" y="2928934"/>
            <a:ext cx="5572164" cy="2357454"/>
          </a:xfrm>
          <a:prstGeom prst="leftArrowCallout">
            <a:avLst>
              <a:gd name="adj1" fmla="val 25001"/>
              <a:gd name="adj2" fmla="val 25000"/>
              <a:gd name="adj3" fmla="val 25000"/>
              <a:gd name="adj4" fmla="val 74739"/>
            </a:avLst>
          </a:prstGeom>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smtClean="0"/>
              <a:t>Indicates that the administration periodically evaluates the competencies of team members by providing them with advice on development, guiding and supervising them.</a:t>
            </a:r>
            <a:endParaRPr lang="fr-FR" sz="2000" b="1" dirty="0"/>
          </a:p>
        </p:txBody>
      </p:sp>
      <p:sp>
        <p:nvSpPr>
          <p:cNvPr id="7" name="Rectangle 6"/>
          <p:cNvSpPr/>
          <p:nvPr/>
        </p:nvSpPr>
        <p:spPr>
          <a:xfrm>
            <a:off x="2714612" y="1000108"/>
            <a:ext cx="3973395" cy="461665"/>
          </a:xfrm>
          <a:prstGeom prst="rect">
            <a:avLst/>
          </a:prstGeom>
        </p:spPr>
        <p:txBody>
          <a:bodyPr wrap="none">
            <a:spAutoFit/>
          </a:bodyPr>
          <a:lstStyle/>
          <a:p>
            <a:pPr algn="ctr"/>
            <a:r>
              <a:rPr lang="en-US" sz="2400" b="1" dirty="0" smtClean="0">
                <a:ln w="17780" cmpd="sng">
                  <a:solidFill>
                    <a:schemeClr val="accent1">
                      <a:tint val="3000"/>
                    </a:schemeClr>
                  </a:solidFill>
                  <a:prstDash val="solid"/>
                  <a:miter lim="800000"/>
                </a:ln>
                <a:solidFill>
                  <a:schemeClr val="accent2">
                    <a:lumMod val="75000"/>
                  </a:schemeClr>
                </a:solidFill>
                <a:effectLst>
                  <a:outerShdw blurRad="55000" dist="50800" dir="5400000" algn="tl">
                    <a:srgbClr val="000000">
                      <a:alpha val="33000"/>
                    </a:srgbClr>
                  </a:outerShdw>
                </a:effectLst>
                <a:latin typeface="Cooper Black" pitchFamily="18" charset="0"/>
              </a:rPr>
              <a:t> 3. Field accompaniment</a:t>
            </a:r>
            <a:endParaRPr lang="fr-FR"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lthir\Downloads\Connecting teams-cuate.png"/>
          <p:cNvPicPr>
            <a:picLocks noChangeAspect="1" noChangeArrowheads="1"/>
          </p:cNvPicPr>
          <p:nvPr/>
        </p:nvPicPr>
        <p:blipFill>
          <a:blip r:embed="rId2" cstate="print"/>
          <a:srcRect/>
          <a:stretch>
            <a:fillRect/>
          </a:stretch>
        </p:blipFill>
        <p:spPr bwMode="auto">
          <a:xfrm>
            <a:off x="-285784" y="2214554"/>
            <a:ext cx="3714776" cy="3714776"/>
          </a:xfrm>
          <a:prstGeom prst="rect">
            <a:avLst/>
          </a:prstGeom>
          <a:noFill/>
        </p:spPr>
      </p:pic>
      <p:sp>
        <p:nvSpPr>
          <p:cNvPr id="5" name="Rectangle 4"/>
          <p:cNvSpPr/>
          <p:nvPr/>
        </p:nvSpPr>
        <p:spPr>
          <a:xfrm>
            <a:off x="3000364" y="1071546"/>
            <a:ext cx="4039824" cy="461665"/>
          </a:xfrm>
          <a:prstGeom prst="rect">
            <a:avLst/>
          </a:prstGeom>
        </p:spPr>
        <p:txBody>
          <a:bodyPr wrap="none">
            <a:spAutoFit/>
          </a:bodyPr>
          <a:lstStyle/>
          <a:p>
            <a:r>
              <a:rPr lang="en-US" sz="2400" b="1" dirty="0" smtClean="0">
                <a:ln w="17780" cmpd="sng">
                  <a:solidFill>
                    <a:schemeClr val="accent1">
                      <a:tint val="3000"/>
                    </a:schemeClr>
                  </a:solidFill>
                  <a:prstDash val="solid"/>
                  <a:miter lim="800000"/>
                </a:ln>
                <a:solidFill>
                  <a:schemeClr val="accent2">
                    <a:lumMod val="75000"/>
                  </a:schemeClr>
                </a:solidFill>
                <a:effectLst>
                  <a:outerShdw blurRad="55000" dist="50800" dir="5400000" algn="tl">
                    <a:srgbClr val="000000">
                      <a:alpha val="33000"/>
                    </a:srgbClr>
                  </a:outerShdw>
                </a:effectLst>
                <a:latin typeface="Cooper Black" pitchFamily="18" charset="0"/>
              </a:rPr>
              <a:t> 4. competency reference</a:t>
            </a:r>
            <a:endParaRPr lang="fr-FR" sz="2400" dirty="0"/>
          </a:p>
        </p:txBody>
      </p:sp>
      <p:sp>
        <p:nvSpPr>
          <p:cNvPr id="6" name="Rectangle avec flèche vers la gauche 5"/>
          <p:cNvSpPr/>
          <p:nvPr/>
        </p:nvSpPr>
        <p:spPr>
          <a:xfrm>
            <a:off x="2928926" y="2928934"/>
            <a:ext cx="5572164" cy="2357454"/>
          </a:xfrm>
          <a:prstGeom prst="leftArrowCallout">
            <a:avLst>
              <a:gd name="adj1" fmla="val 25001"/>
              <a:gd name="adj2" fmla="val 25000"/>
              <a:gd name="adj3" fmla="val 25000"/>
              <a:gd name="adj4" fmla="val 74739"/>
            </a:avLst>
          </a:prstGeom>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smtClean="0"/>
              <a:t>Indicates that provides detailed descriptions and criteria for competencies required in a particular filed , profession or job role.</a:t>
            </a:r>
            <a:endParaRPr lang="fr-FR"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lthir\Downloads\Team-cuate.png"/>
          <p:cNvPicPr>
            <a:picLocks noChangeAspect="1" noChangeArrowheads="1"/>
          </p:cNvPicPr>
          <p:nvPr/>
        </p:nvPicPr>
        <p:blipFill>
          <a:blip r:embed="rId2" cstate="print"/>
          <a:srcRect/>
          <a:stretch>
            <a:fillRect/>
          </a:stretch>
        </p:blipFill>
        <p:spPr bwMode="auto">
          <a:xfrm>
            <a:off x="0" y="2357430"/>
            <a:ext cx="3143272" cy="3143272"/>
          </a:xfrm>
          <a:prstGeom prst="rect">
            <a:avLst/>
          </a:prstGeom>
          <a:noFill/>
        </p:spPr>
      </p:pic>
      <p:sp>
        <p:nvSpPr>
          <p:cNvPr id="5" name="Rectangle 4"/>
          <p:cNvSpPr/>
          <p:nvPr/>
        </p:nvSpPr>
        <p:spPr>
          <a:xfrm>
            <a:off x="2500298" y="857232"/>
            <a:ext cx="4569200" cy="461665"/>
          </a:xfrm>
          <a:prstGeom prst="rect">
            <a:avLst/>
          </a:prstGeom>
        </p:spPr>
        <p:txBody>
          <a:bodyPr wrap="none">
            <a:spAutoFit/>
          </a:bodyPr>
          <a:lstStyle/>
          <a:p>
            <a:r>
              <a:rPr lang="en-US" sz="2400" b="1" dirty="0" smtClean="0">
                <a:ln w="17780" cmpd="sng">
                  <a:solidFill>
                    <a:schemeClr val="accent1">
                      <a:tint val="3000"/>
                    </a:schemeClr>
                  </a:solidFill>
                  <a:prstDash val="solid"/>
                  <a:miter lim="800000"/>
                </a:ln>
                <a:solidFill>
                  <a:schemeClr val="accent2"/>
                </a:solidFill>
                <a:effectLst>
                  <a:outerShdw blurRad="55000" dist="50800" dir="5400000" algn="tl">
                    <a:srgbClr val="000000">
                      <a:alpha val="33000"/>
                    </a:srgbClr>
                  </a:outerShdw>
                </a:effectLst>
                <a:latin typeface="Cooper Black" pitchFamily="18" charset="0"/>
              </a:rPr>
              <a:t>5.Annual activity interview</a:t>
            </a:r>
            <a:endParaRPr lang="fr-FR" sz="2400" dirty="0">
              <a:solidFill>
                <a:schemeClr val="accent2"/>
              </a:solidFill>
              <a:latin typeface="Cooper Black" pitchFamily="18" charset="0"/>
            </a:endParaRPr>
          </a:p>
        </p:txBody>
      </p:sp>
      <p:sp>
        <p:nvSpPr>
          <p:cNvPr id="6" name="Rectangle avec flèche vers la gauche 5"/>
          <p:cNvSpPr/>
          <p:nvPr/>
        </p:nvSpPr>
        <p:spPr>
          <a:xfrm>
            <a:off x="2928926" y="2357430"/>
            <a:ext cx="5929354" cy="3143272"/>
          </a:xfrm>
          <a:prstGeom prst="leftArrowCallout">
            <a:avLst>
              <a:gd name="adj1" fmla="val 25001"/>
              <a:gd name="adj2" fmla="val 25000"/>
              <a:gd name="adj3" fmla="val 25000"/>
              <a:gd name="adj4" fmla="val 75010"/>
            </a:avLst>
          </a:prstGeom>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smtClean="0"/>
              <a:t>It’s Between two specific people, one of them is conducting the evaluation process (the president Direct) and the other subjected to the evaluation process, with the aim of exchanging opinions on the weak points in the subordinate’s performance, developing solutions , and developing his performance in the future.</a:t>
            </a:r>
            <a:endParaRPr lang="fr-FR"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360-degree feedback: How to avoid pan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148" name="Picture 4" descr="D:\كفاءات\people-in-360-degree-510.gif"/>
          <p:cNvPicPr>
            <a:picLocks noChangeAspect="1" noChangeArrowheads="1"/>
          </p:cNvPicPr>
          <p:nvPr/>
        </p:nvPicPr>
        <p:blipFill>
          <a:blip r:embed="rId2"/>
          <a:srcRect/>
          <a:stretch>
            <a:fillRect/>
          </a:stretch>
        </p:blipFill>
        <p:spPr bwMode="auto">
          <a:xfrm>
            <a:off x="214282" y="2928934"/>
            <a:ext cx="2839082" cy="2000264"/>
          </a:xfrm>
          <a:prstGeom prst="rect">
            <a:avLst/>
          </a:prstGeom>
          <a:noFill/>
        </p:spPr>
      </p:pic>
      <p:sp>
        <p:nvSpPr>
          <p:cNvPr id="6" name="Rectangle 5"/>
          <p:cNvSpPr/>
          <p:nvPr/>
        </p:nvSpPr>
        <p:spPr>
          <a:xfrm>
            <a:off x="2143108" y="1142984"/>
            <a:ext cx="5072098" cy="461665"/>
          </a:xfrm>
          <a:prstGeom prst="rect">
            <a:avLst/>
          </a:prstGeom>
        </p:spPr>
        <p:txBody>
          <a:bodyPr wrap="square">
            <a:spAutoFit/>
          </a:bodyPr>
          <a:lstStyle/>
          <a:p>
            <a:pPr algn="ctr"/>
            <a:r>
              <a:rPr lang="en-US" sz="2400" b="1" dirty="0" smtClean="0">
                <a:ln w="17780" cmpd="sng">
                  <a:solidFill>
                    <a:schemeClr val="accent1">
                      <a:tint val="3000"/>
                    </a:schemeClr>
                  </a:solidFill>
                  <a:prstDash val="solid"/>
                  <a:miter lim="800000"/>
                </a:ln>
                <a:solidFill>
                  <a:schemeClr val="accent2"/>
                </a:solidFill>
                <a:effectLst>
                  <a:outerShdw blurRad="55000" dist="50800" dir="5400000" algn="tl">
                    <a:srgbClr val="000000">
                      <a:alpha val="33000"/>
                    </a:srgbClr>
                  </a:outerShdw>
                </a:effectLst>
                <a:latin typeface="Cooper Black" pitchFamily="18" charset="0"/>
              </a:rPr>
              <a:t> 6. 360</a:t>
            </a:r>
            <a:r>
              <a:rPr lang="fr-FR" sz="2400" b="1" dirty="0" smtClean="0">
                <a:ln w="17780" cmpd="sng">
                  <a:solidFill>
                    <a:schemeClr val="accent1">
                      <a:tint val="3000"/>
                    </a:schemeClr>
                  </a:solidFill>
                  <a:prstDash val="solid"/>
                  <a:miter lim="800000"/>
                </a:ln>
                <a:solidFill>
                  <a:schemeClr val="accent2"/>
                </a:solidFill>
                <a:effectLst>
                  <a:outerShdw blurRad="55000" dist="50800" dir="5400000" algn="tl">
                    <a:srgbClr val="000000">
                      <a:alpha val="33000"/>
                    </a:srgbClr>
                  </a:outerShdw>
                </a:effectLst>
                <a:latin typeface="Cooper Black" pitchFamily="18" charset="0"/>
              </a:rPr>
              <a:t> </a:t>
            </a:r>
            <a:r>
              <a:rPr lang="en-US" sz="2400" b="1" dirty="0" smtClean="0">
                <a:ln w="17780" cmpd="sng">
                  <a:solidFill>
                    <a:schemeClr val="accent1">
                      <a:tint val="3000"/>
                    </a:schemeClr>
                  </a:solidFill>
                  <a:prstDash val="solid"/>
                  <a:miter lim="800000"/>
                </a:ln>
                <a:solidFill>
                  <a:schemeClr val="accent2"/>
                </a:solidFill>
                <a:effectLst>
                  <a:outerShdw blurRad="55000" dist="50800" dir="5400000" algn="tl">
                    <a:srgbClr val="000000">
                      <a:alpha val="33000"/>
                    </a:srgbClr>
                  </a:outerShdw>
                </a:effectLst>
                <a:latin typeface="Cooper Black" pitchFamily="18" charset="0"/>
              </a:rPr>
              <a:t>Degree feedback</a:t>
            </a:r>
            <a:endParaRPr lang="fr-FR" sz="2400" dirty="0">
              <a:solidFill>
                <a:schemeClr val="accent2"/>
              </a:solidFill>
              <a:latin typeface="Cooper Black" pitchFamily="18" charset="0"/>
            </a:endParaRPr>
          </a:p>
        </p:txBody>
      </p:sp>
      <p:sp>
        <p:nvSpPr>
          <p:cNvPr id="7" name="Rectangle avec flèche vers la gauche 6"/>
          <p:cNvSpPr/>
          <p:nvPr/>
        </p:nvSpPr>
        <p:spPr>
          <a:xfrm>
            <a:off x="3000364" y="2928934"/>
            <a:ext cx="5572164" cy="2357454"/>
          </a:xfrm>
          <a:prstGeom prst="leftArrowCallout">
            <a:avLst>
              <a:gd name="adj1" fmla="val 25001"/>
              <a:gd name="adj2" fmla="val 25000"/>
              <a:gd name="adj3" fmla="val 25000"/>
              <a:gd name="adj4" fmla="val 74739"/>
            </a:avLst>
          </a:prstGeom>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smtClean="0"/>
              <a:t>Involves gathering feedback from multiple sources, including managers ,peers,subordinate,and even external stakeholders providing a holistic view of an employee’s competencies.</a:t>
            </a:r>
            <a:endParaRPr lang="fr-FR"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57496"/>
            <a:ext cx="8715404" cy="1077218"/>
          </a:xfrm>
          <a:prstGeom prst="rect">
            <a:avLst/>
          </a:prstGeom>
        </p:spPr>
        <p:txBody>
          <a:bodyPr wrap="square">
            <a:spAutoFit/>
          </a:bodyPr>
          <a:lstStyle/>
          <a:p>
            <a:pPr algn="ctr"/>
            <a:r>
              <a:rPr lang="fr-FR" sz="3200" b="1" dirty="0" smtClean="0">
                <a:solidFill>
                  <a:srgbClr val="C00000"/>
                </a:solidFill>
                <a:latin typeface="Copperplate Gothic Bold" pitchFamily="34" charset="0"/>
              </a:rPr>
              <a:t>Conditions of competencies assessment</a:t>
            </a:r>
            <a:endParaRPr lang="fr-FR" sz="3200" b="1" dirty="0">
              <a:solidFill>
                <a:srgbClr val="C00000"/>
              </a:solidFill>
              <a:latin typeface="Copperplate Gothic Bold"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57166"/>
            <a:ext cx="6572296" cy="64294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buFont typeface="+mj-lt"/>
              <a:buAutoNum type="arabicPeriod"/>
            </a:pPr>
            <a:r>
              <a:rPr lang="en-US" sz="2000" b="1" dirty="0" smtClean="0"/>
              <a:t>Determine the areas and objectives of the evaluation</a:t>
            </a:r>
            <a:endParaRPr lang="fr-FR" dirty="0"/>
          </a:p>
        </p:txBody>
      </p:sp>
      <p:sp>
        <p:nvSpPr>
          <p:cNvPr id="3" name="Rectangle 2"/>
          <p:cNvSpPr/>
          <p:nvPr/>
        </p:nvSpPr>
        <p:spPr>
          <a:xfrm>
            <a:off x="357158" y="1214422"/>
            <a:ext cx="6572296" cy="64294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buFont typeface="+mj-lt"/>
              <a:buAutoNum type="arabicPeriod" startAt="2"/>
            </a:pPr>
            <a:r>
              <a:rPr lang="en-US" sz="2000" b="1" dirty="0" smtClean="0"/>
              <a:t>Provide areas for protests and comments</a:t>
            </a:r>
            <a:endParaRPr lang="fr-FR" sz="2000" b="1" dirty="0"/>
          </a:p>
        </p:txBody>
      </p:sp>
      <p:sp>
        <p:nvSpPr>
          <p:cNvPr id="4" name="Rectangle 3"/>
          <p:cNvSpPr/>
          <p:nvPr/>
        </p:nvSpPr>
        <p:spPr>
          <a:xfrm>
            <a:off x="357158" y="2071678"/>
            <a:ext cx="6572296" cy="64294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buFont typeface="+mj-lt"/>
              <a:buAutoNum type="arabicPeriod" startAt="3"/>
            </a:pPr>
            <a:r>
              <a:rPr lang="en-US" sz="2000" b="1" dirty="0" smtClean="0"/>
              <a:t>Adopting a specific approach to evaluating individuals (related to the field of evaluation).</a:t>
            </a:r>
            <a:endParaRPr lang="fr-FR" sz="2000" b="1" dirty="0"/>
          </a:p>
        </p:txBody>
      </p:sp>
      <p:sp>
        <p:nvSpPr>
          <p:cNvPr id="5" name="Rectangle 4"/>
          <p:cNvSpPr/>
          <p:nvPr/>
        </p:nvSpPr>
        <p:spPr>
          <a:xfrm>
            <a:off x="357158" y="2857496"/>
            <a:ext cx="6572296" cy="64294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buFont typeface="+mj-lt"/>
              <a:buAutoNum type="arabicPeriod" startAt="4"/>
            </a:pPr>
            <a:r>
              <a:rPr lang="en-US" sz="2000" b="1" dirty="0" smtClean="0"/>
              <a:t>Determine the evaluation result accurately</a:t>
            </a:r>
          </a:p>
        </p:txBody>
      </p:sp>
      <p:sp>
        <p:nvSpPr>
          <p:cNvPr id="6" name="Rectangle 5"/>
          <p:cNvSpPr/>
          <p:nvPr/>
        </p:nvSpPr>
        <p:spPr>
          <a:xfrm>
            <a:off x="357158" y="3714752"/>
            <a:ext cx="6572296" cy="64294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buFont typeface="+mj-lt"/>
              <a:buAutoNum type="arabicPeriod" startAt="5"/>
            </a:pPr>
            <a:r>
              <a:rPr lang="fr-FR" sz="2000" b="1" dirty="0" err="1" smtClean="0"/>
              <a:t>Formulating</a:t>
            </a:r>
            <a:r>
              <a:rPr lang="fr-FR" sz="2000" b="1" dirty="0" smtClean="0"/>
              <a:t> evaluation </a:t>
            </a:r>
            <a:r>
              <a:rPr lang="fr-FR" sz="2000" b="1" dirty="0" err="1" smtClean="0"/>
              <a:t>results</a:t>
            </a:r>
            <a:endParaRPr lang="fr-FR" sz="2000" b="1" dirty="0"/>
          </a:p>
        </p:txBody>
      </p:sp>
      <p:sp>
        <p:nvSpPr>
          <p:cNvPr id="7" name="Rectangle 6"/>
          <p:cNvSpPr/>
          <p:nvPr/>
        </p:nvSpPr>
        <p:spPr>
          <a:xfrm>
            <a:off x="357158" y="4500570"/>
            <a:ext cx="6500858" cy="64294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buFont typeface="+mj-lt"/>
              <a:buAutoNum type="arabicPeriod" startAt="6"/>
            </a:pPr>
            <a:r>
              <a:rPr lang="en-US" sz="2000" b="1" dirty="0" smtClean="0"/>
              <a:t>Preparing some methods and tools to facilitate the development of competencies</a:t>
            </a:r>
            <a:endParaRPr lang="fr-FR" sz="2000" b="1" dirty="0"/>
          </a:p>
        </p:txBody>
      </p:sp>
      <p:pic>
        <p:nvPicPr>
          <p:cNvPr id="8" name="Image 7" descr="web-measuring-482x335-1.jpg"/>
          <p:cNvPicPr>
            <a:picLocks noChangeAspect="1"/>
          </p:cNvPicPr>
          <p:nvPr/>
        </p:nvPicPr>
        <p:blipFill>
          <a:blip r:embed="rId2"/>
          <a:stretch>
            <a:fillRect/>
          </a:stretch>
        </p:blipFill>
        <p:spPr>
          <a:xfrm>
            <a:off x="6143636" y="4000504"/>
            <a:ext cx="3000364" cy="285749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28596" y="1142984"/>
            <a:ext cx="8258204" cy="5126055"/>
          </a:xfrm>
        </p:spPr>
        <p:txBody>
          <a:bodyPr/>
          <a:lstStyle/>
          <a:p>
            <a:pPr marL="571500" indent="-571500">
              <a:buNone/>
            </a:pPr>
            <a:r>
              <a:rPr lang="fr-FR" sz="2400" b="1" dirty="0" smtClean="0">
                <a:ln w="17780" cmpd="sng">
                  <a:solidFill>
                    <a:schemeClr val="accent1">
                      <a:tint val="3000"/>
                    </a:schemeClr>
                  </a:solidFill>
                  <a:prstDash val="solid"/>
                  <a:miter lim="800000"/>
                </a:ln>
                <a:solidFill>
                  <a:srgbClr val="FF0000"/>
                </a:solidFill>
                <a:latin typeface="Agency FB" pitchFamily="34" charset="0"/>
                <a:cs typeface="Arial" pitchFamily="34" charset="0"/>
              </a:rPr>
              <a:t> </a:t>
            </a:r>
            <a:r>
              <a:rPr lang="fr-FR" sz="2400" b="1" dirty="0" smtClean="0">
                <a:ln w="17780" cmpd="sng">
                  <a:solidFill>
                    <a:schemeClr val="accent1">
                      <a:tint val="3000"/>
                    </a:schemeClr>
                  </a:solidFill>
                  <a:prstDash val="solid"/>
                  <a:miter lim="800000"/>
                </a:ln>
                <a:solidFill>
                  <a:srgbClr val="FF0000"/>
                </a:solidFill>
                <a:latin typeface="Arial" pitchFamily="34" charset="0"/>
                <a:cs typeface="Arial" pitchFamily="34" charset="0"/>
              </a:rPr>
              <a:t>INTRODUCTION </a:t>
            </a:r>
          </a:p>
          <a:p>
            <a:pPr marL="571500" indent="-571500">
              <a:buNone/>
            </a:pPr>
            <a:endParaRPr lang="fr-FR" sz="2400" b="1" dirty="0" smtClean="0">
              <a:ln w="17780" cmpd="sng">
                <a:solidFill>
                  <a:schemeClr val="accent1">
                    <a:tint val="3000"/>
                  </a:schemeClr>
                </a:solidFill>
                <a:prstDash val="solid"/>
                <a:miter lim="800000"/>
              </a:ln>
              <a:solidFill>
                <a:srgbClr val="FF0000"/>
              </a:solidFill>
              <a:latin typeface="Arial" pitchFamily="34" charset="0"/>
              <a:cs typeface="Arial" pitchFamily="34" charset="0"/>
            </a:endParaRPr>
          </a:p>
          <a:p>
            <a:pPr marL="571500" indent="-571500">
              <a:buFont typeface="+mj-lt"/>
              <a:buAutoNum type="romanUcPeriod"/>
            </a:pPr>
            <a:r>
              <a:rPr lang="fr-FR" sz="2400" b="1" dirty="0" smtClean="0">
                <a:ln w="17780" cmpd="sng">
                  <a:solidFill>
                    <a:schemeClr val="accent1">
                      <a:tint val="3000"/>
                    </a:schemeClr>
                  </a:solidFill>
                  <a:prstDash val="solid"/>
                  <a:miter lim="800000"/>
                </a:ln>
                <a:latin typeface="Agency FB" pitchFamily="34" charset="0"/>
                <a:cs typeface="Arial" pitchFamily="34" charset="0"/>
              </a:rPr>
              <a:t>Definition of competency assessment</a:t>
            </a:r>
          </a:p>
          <a:p>
            <a:pPr marL="571500" indent="-571500">
              <a:buFont typeface="+mj-lt"/>
              <a:buAutoNum type="romanUcPeriod"/>
            </a:pPr>
            <a:r>
              <a:rPr lang="fr-FR" sz="2400" b="1" dirty="0" smtClean="0">
                <a:ln w="17780" cmpd="sng">
                  <a:solidFill>
                    <a:schemeClr val="accent1">
                      <a:tint val="3000"/>
                    </a:schemeClr>
                  </a:solidFill>
                  <a:prstDash val="solid"/>
                  <a:miter lim="800000"/>
                </a:ln>
                <a:latin typeface="Agency FB" pitchFamily="34" charset="0"/>
                <a:cs typeface="Arial" pitchFamily="34" charset="0"/>
              </a:rPr>
              <a:t>Competency assessment approaches</a:t>
            </a:r>
          </a:p>
          <a:p>
            <a:pPr marL="571500" indent="-571500">
              <a:buFont typeface="+mj-lt"/>
              <a:buAutoNum type="romanUcPeriod"/>
            </a:pPr>
            <a:r>
              <a:rPr lang="fr-FR" sz="2400" b="1" dirty="0" smtClean="0">
                <a:ln w="17780" cmpd="sng">
                  <a:solidFill>
                    <a:schemeClr val="accent1">
                      <a:tint val="3000"/>
                    </a:schemeClr>
                  </a:solidFill>
                  <a:prstDash val="solid"/>
                  <a:miter lim="800000"/>
                </a:ln>
                <a:latin typeface="Agency FB" pitchFamily="34" charset="0"/>
                <a:cs typeface="Arial" pitchFamily="34" charset="0"/>
              </a:rPr>
              <a:t> Tools of competency assessment  </a:t>
            </a:r>
          </a:p>
          <a:p>
            <a:pPr marL="571500" indent="-571500">
              <a:buFont typeface="+mj-lt"/>
              <a:buAutoNum type="romanUcPeriod"/>
            </a:pPr>
            <a:r>
              <a:rPr lang="fr-FR" sz="2400" b="1" dirty="0" smtClean="0">
                <a:ln w="17780" cmpd="sng">
                  <a:solidFill>
                    <a:schemeClr val="accent1">
                      <a:tint val="3000"/>
                    </a:schemeClr>
                  </a:solidFill>
                  <a:prstDash val="solid"/>
                  <a:miter lim="800000"/>
                </a:ln>
                <a:latin typeface="Agency FB" pitchFamily="34" charset="0"/>
                <a:cs typeface="Arial" pitchFamily="34" charset="0"/>
              </a:rPr>
              <a:t>Condition of </a:t>
            </a:r>
            <a:r>
              <a:rPr lang="fr-FR" sz="2400" b="1" dirty="0" err="1" smtClean="0">
                <a:ln w="17780" cmpd="sng">
                  <a:solidFill>
                    <a:schemeClr val="accent1">
                      <a:tint val="3000"/>
                    </a:schemeClr>
                  </a:solidFill>
                  <a:prstDash val="solid"/>
                  <a:miter lim="800000"/>
                </a:ln>
                <a:latin typeface="Agency FB" pitchFamily="34" charset="0"/>
                <a:cs typeface="Arial" pitchFamily="34" charset="0"/>
              </a:rPr>
              <a:t>competency</a:t>
            </a:r>
            <a:r>
              <a:rPr lang="fr-FR" sz="2400" b="1" dirty="0" smtClean="0">
                <a:ln w="17780" cmpd="sng">
                  <a:solidFill>
                    <a:schemeClr val="accent1">
                      <a:tint val="3000"/>
                    </a:schemeClr>
                  </a:solidFill>
                  <a:prstDash val="solid"/>
                  <a:miter lim="800000"/>
                </a:ln>
                <a:latin typeface="Agency FB" pitchFamily="34" charset="0"/>
                <a:cs typeface="Arial" pitchFamily="34" charset="0"/>
              </a:rPr>
              <a:t> </a:t>
            </a:r>
            <a:r>
              <a:rPr lang="fr-FR" sz="2400" b="1" dirty="0" err="1" smtClean="0">
                <a:ln w="17780" cmpd="sng">
                  <a:solidFill>
                    <a:schemeClr val="accent1">
                      <a:tint val="3000"/>
                    </a:schemeClr>
                  </a:solidFill>
                  <a:prstDash val="solid"/>
                  <a:miter lim="800000"/>
                </a:ln>
                <a:latin typeface="Agency FB" pitchFamily="34" charset="0"/>
                <a:cs typeface="Arial" pitchFamily="34" charset="0"/>
              </a:rPr>
              <a:t>assessment</a:t>
            </a:r>
            <a:endParaRPr lang="fr-FR" sz="2400" b="1" dirty="0" smtClean="0">
              <a:ln w="17780" cmpd="sng">
                <a:solidFill>
                  <a:schemeClr val="accent1">
                    <a:tint val="3000"/>
                  </a:schemeClr>
                </a:solidFill>
                <a:prstDash val="solid"/>
                <a:miter lim="800000"/>
              </a:ln>
              <a:latin typeface="Agency FB" pitchFamily="34" charset="0"/>
              <a:cs typeface="Arial" pitchFamily="34" charset="0"/>
            </a:endParaRPr>
          </a:p>
          <a:p>
            <a:pPr marL="571500" indent="-571500">
              <a:buFont typeface="+mj-lt"/>
              <a:buAutoNum type="romanUcPeriod"/>
            </a:pPr>
            <a:r>
              <a:rPr lang="fr-FR" sz="2400" b="1" dirty="0" err="1" smtClean="0">
                <a:ln w="17780" cmpd="sng">
                  <a:solidFill>
                    <a:schemeClr val="accent1">
                      <a:tint val="3000"/>
                    </a:schemeClr>
                  </a:solidFill>
                  <a:prstDash val="solid"/>
                  <a:miter lim="800000"/>
                </a:ln>
                <a:latin typeface="Agency FB" pitchFamily="34" charset="0"/>
                <a:cs typeface="Arial" pitchFamily="34" charset="0"/>
              </a:rPr>
              <a:t>Steps</a:t>
            </a:r>
            <a:r>
              <a:rPr lang="fr-FR" sz="2400" b="1" dirty="0" smtClean="0">
                <a:ln w="17780" cmpd="sng">
                  <a:solidFill>
                    <a:schemeClr val="accent1">
                      <a:tint val="3000"/>
                    </a:schemeClr>
                  </a:solidFill>
                  <a:prstDash val="solid"/>
                  <a:miter lim="800000"/>
                </a:ln>
                <a:latin typeface="Agency FB" pitchFamily="34" charset="0"/>
                <a:cs typeface="Arial" pitchFamily="34" charset="0"/>
              </a:rPr>
              <a:t> of </a:t>
            </a:r>
            <a:r>
              <a:rPr lang="fr-FR" sz="2400" b="1" dirty="0" err="1" smtClean="0">
                <a:ln w="17780" cmpd="sng">
                  <a:solidFill>
                    <a:schemeClr val="accent1">
                      <a:tint val="3000"/>
                    </a:schemeClr>
                  </a:solidFill>
                  <a:prstDash val="solid"/>
                  <a:miter lim="800000"/>
                </a:ln>
                <a:latin typeface="Agency FB" pitchFamily="34" charset="0"/>
                <a:cs typeface="Arial" pitchFamily="34" charset="0"/>
              </a:rPr>
              <a:t>competency</a:t>
            </a:r>
            <a:r>
              <a:rPr lang="fr-FR" sz="2400" b="1" dirty="0" smtClean="0">
                <a:ln w="17780" cmpd="sng">
                  <a:solidFill>
                    <a:schemeClr val="accent1">
                      <a:tint val="3000"/>
                    </a:schemeClr>
                  </a:solidFill>
                  <a:prstDash val="solid"/>
                  <a:miter lim="800000"/>
                </a:ln>
                <a:latin typeface="Agency FB" pitchFamily="34" charset="0"/>
                <a:cs typeface="Arial" pitchFamily="34" charset="0"/>
              </a:rPr>
              <a:t> </a:t>
            </a:r>
            <a:r>
              <a:rPr lang="fr-FR" sz="2400" b="1" dirty="0" err="1" smtClean="0">
                <a:ln w="17780" cmpd="sng">
                  <a:solidFill>
                    <a:schemeClr val="accent1">
                      <a:tint val="3000"/>
                    </a:schemeClr>
                  </a:solidFill>
                  <a:prstDash val="solid"/>
                  <a:miter lim="800000"/>
                </a:ln>
                <a:latin typeface="Agency FB" pitchFamily="34" charset="0"/>
                <a:cs typeface="Arial" pitchFamily="34" charset="0"/>
              </a:rPr>
              <a:t>assessment</a:t>
            </a:r>
            <a:endParaRPr lang="fr-FR" sz="2400" b="1" dirty="0" smtClean="0">
              <a:ln w="17780" cmpd="sng">
                <a:solidFill>
                  <a:schemeClr val="accent1">
                    <a:tint val="3000"/>
                  </a:schemeClr>
                </a:solidFill>
                <a:prstDash val="solid"/>
                <a:miter lim="800000"/>
              </a:ln>
              <a:latin typeface="Agency FB" pitchFamily="34" charset="0"/>
              <a:cs typeface="Arial" pitchFamily="34" charset="0"/>
            </a:endParaRPr>
          </a:p>
          <a:p>
            <a:pPr marL="571500" indent="-571500">
              <a:buFont typeface="+mj-lt"/>
              <a:buAutoNum type="romanUcPeriod"/>
            </a:pPr>
            <a:r>
              <a:rPr lang="fr-FR" sz="2400" b="1" dirty="0" smtClean="0">
                <a:ln w="17780" cmpd="sng">
                  <a:solidFill>
                    <a:schemeClr val="accent1">
                      <a:tint val="3000"/>
                    </a:schemeClr>
                  </a:solidFill>
                  <a:prstDash val="solid"/>
                  <a:miter lim="800000"/>
                </a:ln>
                <a:latin typeface="Agency FB" pitchFamily="34" charset="0"/>
                <a:cs typeface="Arial" pitchFamily="34" charset="0"/>
              </a:rPr>
              <a:t>Objectives of competency assessment </a:t>
            </a:r>
          </a:p>
          <a:p>
            <a:pPr marL="571500" indent="-571500">
              <a:buFont typeface="+mj-lt"/>
              <a:buAutoNum type="romanUcPeriod"/>
            </a:pPr>
            <a:r>
              <a:rPr lang="fr-FR" sz="2400" b="1" dirty="0" smtClean="0">
                <a:ln w="17780" cmpd="sng">
                  <a:solidFill>
                    <a:schemeClr val="accent1">
                      <a:tint val="3000"/>
                    </a:schemeClr>
                  </a:solidFill>
                  <a:prstDash val="solid"/>
                  <a:miter lim="800000"/>
                </a:ln>
                <a:latin typeface="Agency FB" pitchFamily="34" charset="0"/>
                <a:cs typeface="Arial" pitchFamily="34" charset="0"/>
              </a:rPr>
              <a:t>Importance of competency assessment </a:t>
            </a:r>
          </a:p>
          <a:p>
            <a:pPr marL="571500" indent="-571500">
              <a:buNone/>
            </a:pPr>
            <a:endParaRPr lang="fr-FR" sz="2400" b="1" dirty="0" smtClean="0">
              <a:ln w="17780" cmpd="sng">
                <a:solidFill>
                  <a:schemeClr val="accent1">
                    <a:tint val="3000"/>
                  </a:schemeClr>
                </a:solidFill>
                <a:prstDash val="solid"/>
                <a:miter lim="800000"/>
              </a:ln>
              <a:latin typeface="Agency FB" pitchFamily="34" charset="0"/>
              <a:cs typeface="Arial" pitchFamily="34" charset="0"/>
            </a:endParaRPr>
          </a:p>
          <a:p>
            <a:pPr marL="571500" indent="-571500">
              <a:buNone/>
            </a:pPr>
            <a:r>
              <a:rPr lang="fr-FR" sz="2400" b="1" dirty="0" smtClean="0">
                <a:ln w="17780" cmpd="sng">
                  <a:solidFill>
                    <a:schemeClr val="accent1">
                      <a:tint val="3000"/>
                    </a:schemeClr>
                  </a:solidFill>
                  <a:prstDash val="solid"/>
                  <a:miter lim="800000"/>
                </a:ln>
                <a:solidFill>
                  <a:srgbClr val="FF0000"/>
                </a:solidFill>
                <a:latin typeface="Arial" pitchFamily="34" charset="0"/>
                <a:cs typeface="Arial" pitchFamily="34" charset="0"/>
              </a:rPr>
              <a:t>CONCLUSION </a:t>
            </a:r>
          </a:p>
          <a:p>
            <a:pPr marL="571500" indent="-571500">
              <a:buFont typeface="+mj-lt"/>
              <a:buAutoNum type="romanUcPeriod"/>
            </a:pPr>
            <a:endParaRPr lang="fr-FR" sz="2400" b="1" dirty="0" smtClean="0">
              <a:latin typeface="Arial" pitchFamily="34" charset="0"/>
              <a:cs typeface="Arial" pitchFamily="34" charset="0"/>
            </a:endParaRPr>
          </a:p>
          <a:p>
            <a:pPr marL="571500" indent="-571500">
              <a:buFont typeface="+mj-lt"/>
              <a:buAutoNum type="romanUcPeriod"/>
            </a:pPr>
            <a:endParaRPr lang="fr-FR" sz="2400" b="1" dirty="0" smtClean="0">
              <a:ln w="17780" cmpd="sng">
                <a:solidFill>
                  <a:schemeClr val="accent1">
                    <a:tint val="3000"/>
                  </a:schemeClr>
                </a:solidFill>
                <a:prstDash val="solid"/>
                <a:miter lim="800000"/>
              </a:ln>
              <a:latin typeface="Arial" pitchFamily="34" charset="0"/>
              <a:cs typeface="Arial" pitchFamily="34" charset="0"/>
            </a:endParaRPr>
          </a:p>
          <a:p>
            <a:pPr marL="571500" indent="-571500">
              <a:buFont typeface="+mj-lt"/>
              <a:buAutoNum type="romanUcPeriod"/>
            </a:pPr>
            <a:endParaRPr lang="fr-FR" dirty="0">
              <a:latin typeface="Arial" pitchFamily="34" charset="0"/>
              <a:cs typeface="Arial" pitchFamily="34" charset="0"/>
            </a:endParaRPr>
          </a:p>
        </p:txBody>
      </p:sp>
      <p:pic>
        <p:nvPicPr>
          <p:cNvPr id="4" name="Picture 2" descr="D:\literature\images.png"/>
          <p:cNvPicPr>
            <a:picLocks noChangeAspect="1" noChangeArrowheads="1"/>
          </p:cNvPicPr>
          <p:nvPr/>
        </p:nvPicPr>
        <p:blipFill>
          <a:blip r:embed="rId2"/>
          <a:srcRect l="14263" r="10391"/>
          <a:stretch>
            <a:fillRect/>
          </a:stretch>
        </p:blipFill>
        <p:spPr bwMode="auto">
          <a:xfrm>
            <a:off x="6061614" y="2285992"/>
            <a:ext cx="2378621" cy="221457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6" y="2786058"/>
            <a:ext cx="7843301" cy="861774"/>
          </a:xfrm>
          <a:prstGeom prst="rect">
            <a:avLst/>
          </a:prstGeom>
        </p:spPr>
        <p:txBody>
          <a:bodyPr wrap="none">
            <a:spAutoFit/>
          </a:bodyPr>
          <a:lstStyle/>
          <a:p>
            <a:pPr marL="571500" indent="-571500"/>
            <a:r>
              <a:rPr lang="fr-FR" sz="3200" b="1" dirty="0" err="1" smtClean="0">
                <a:ln w="17780" cmpd="sng">
                  <a:solidFill>
                    <a:schemeClr val="accent1">
                      <a:tint val="3000"/>
                    </a:schemeClr>
                  </a:solidFill>
                  <a:prstDash val="solid"/>
                  <a:miter lim="800000"/>
                </a:ln>
                <a:solidFill>
                  <a:srgbClr val="C00000"/>
                </a:solidFill>
                <a:latin typeface="Copperplate Gothic Bold" pitchFamily="34" charset="0"/>
                <a:cs typeface="Arial" pitchFamily="34" charset="0"/>
              </a:rPr>
              <a:t>Steps</a:t>
            </a:r>
            <a:r>
              <a:rPr lang="fr-FR" sz="3200" b="1" dirty="0" smtClean="0">
                <a:ln w="17780" cmpd="sng">
                  <a:solidFill>
                    <a:schemeClr val="accent1">
                      <a:tint val="3000"/>
                    </a:schemeClr>
                  </a:solidFill>
                  <a:prstDash val="solid"/>
                  <a:miter lim="800000"/>
                </a:ln>
                <a:solidFill>
                  <a:srgbClr val="C00000"/>
                </a:solidFill>
                <a:latin typeface="Copperplate Gothic Bold" pitchFamily="34" charset="0"/>
                <a:cs typeface="Arial" pitchFamily="34" charset="0"/>
              </a:rPr>
              <a:t> of </a:t>
            </a:r>
            <a:r>
              <a:rPr lang="fr-FR" sz="3200" b="1" dirty="0" err="1" smtClean="0">
                <a:ln w="17780" cmpd="sng">
                  <a:solidFill>
                    <a:schemeClr val="accent1">
                      <a:tint val="3000"/>
                    </a:schemeClr>
                  </a:solidFill>
                  <a:prstDash val="solid"/>
                  <a:miter lim="800000"/>
                </a:ln>
                <a:solidFill>
                  <a:srgbClr val="C00000"/>
                </a:solidFill>
                <a:latin typeface="Copperplate Gothic Bold" pitchFamily="34" charset="0"/>
                <a:cs typeface="Arial" pitchFamily="34" charset="0"/>
              </a:rPr>
              <a:t>competency</a:t>
            </a:r>
            <a:r>
              <a:rPr lang="fr-FR" sz="3200" b="1" dirty="0" smtClean="0">
                <a:ln w="17780" cmpd="sng">
                  <a:solidFill>
                    <a:schemeClr val="accent1">
                      <a:tint val="3000"/>
                    </a:schemeClr>
                  </a:solidFill>
                  <a:prstDash val="solid"/>
                  <a:miter lim="800000"/>
                </a:ln>
                <a:solidFill>
                  <a:srgbClr val="C00000"/>
                </a:solidFill>
                <a:latin typeface="Copperplate Gothic Bold" pitchFamily="34" charset="0"/>
                <a:cs typeface="Arial" pitchFamily="34" charset="0"/>
              </a:rPr>
              <a:t> </a:t>
            </a:r>
            <a:r>
              <a:rPr lang="fr-FR" sz="3200" b="1" dirty="0" err="1" smtClean="0">
                <a:ln w="17780" cmpd="sng">
                  <a:solidFill>
                    <a:schemeClr val="accent1">
                      <a:tint val="3000"/>
                    </a:schemeClr>
                  </a:solidFill>
                  <a:prstDash val="solid"/>
                  <a:miter lim="800000"/>
                </a:ln>
                <a:solidFill>
                  <a:srgbClr val="C00000"/>
                </a:solidFill>
                <a:latin typeface="Copperplate Gothic Bold" pitchFamily="34" charset="0"/>
                <a:cs typeface="Arial" pitchFamily="34" charset="0"/>
              </a:rPr>
              <a:t>assessment</a:t>
            </a:r>
            <a:endParaRPr lang="fr-FR" sz="3200" b="1" dirty="0" smtClean="0">
              <a:ln w="17780" cmpd="sng">
                <a:solidFill>
                  <a:schemeClr val="accent1">
                    <a:tint val="3000"/>
                  </a:schemeClr>
                </a:solidFill>
                <a:prstDash val="solid"/>
                <a:miter lim="800000"/>
              </a:ln>
              <a:latin typeface="Agency FB" pitchFamily="34" charset="0"/>
              <a:cs typeface="Arial" pitchFamily="34" charset="0"/>
            </a:endParaRPr>
          </a:p>
          <a:p>
            <a:pPr marL="571500" indent="-571500"/>
            <a:endParaRPr lang="fr-FR" b="1" dirty="0" smtClean="0">
              <a:ln w="17780" cmpd="sng">
                <a:solidFill>
                  <a:schemeClr val="accent1">
                    <a:tint val="3000"/>
                  </a:schemeClr>
                </a:solidFill>
                <a:prstDash val="solid"/>
                <a:miter lim="800000"/>
              </a:ln>
              <a:latin typeface="Agency FB"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1142976" y="1071546"/>
          <a:ext cx="6858048"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2786059"/>
            <a:ext cx="7643866" cy="1077218"/>
          </a:xfrm>
          <a:prstGeom prst="rect">
            <a:avLst/>
          </a:prstGeom>
        </p:spPr>
        <p:txBody>
          <a:bodyPr wrap="square">
            <a:spAutoFit/>
          </a:bodyPr>
          <a:lstStyle/>
          <a:p>
            <a:pPr algn="ctr"/>
            <a:r>
              <a:rPr lang="fr-FR" sz="3200" b="1" dirty="0" smtClean="0">
                <a:solidFill>
                  <a:srgbClr val="C00000"/>
                </a:solidFill>
                <a:latin typeface="Copperplate Gothic Bold" pitchFamily="34" charset="0"/>
              </a:rPr>
              <a:t>Objectives of competency assessment</a:t>
            </a:r>
            <a:endParaRPr lang="fr-FR" sz="3200" b="1" dirty="0">
              <a:solidFill>
                <a:srgbClr val="C00000"/>
              </a:solidFill>
              <a:latin typeface="Copperplate Gothic Bold"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714356"/>
            <a:ext cx="8501122" cy="3477875"/>
          </a:xfrm>
          <a:prstGeom prst="rect">
            <a:avLst/>
          </a:prstGeom>
        </p:spPr>
        <p:txBody>
          <a:bodyPr wrap="square">
            <a:spAutoFit/>
          </a:bodyPr>
          <a:lstStyle/>
          <a:p>
            <a:pPr marL="342900" indent="-342900">
              <a:buFont typeface="+mj-lt"/>
              <a:buAutoNum type="arabicPeriod"/>
            </a:pPr>
            <a:r>
              <a:rPr lang="en-US" sz="2000" b="1" dirty="0" smtClean="0"/>
              <a:t>Ensure that the competencies used allow the provision of services that comply with quality requirements.</a:t>
            </a:r>
          </a:p>
          <a:p>
            <a:pPr marL="342900" indent="-342900"/>
            <a:endParaRPr lang="en-US" sz="2000" b="1" dirty="0" smtClean="0"/>
          </a:p>
          <a:p>
            <a:pPr marL="457200" indent="-457200">
              <a:buFont typeface="+mj-lt"/>
              <a:buAutoNum type="arabicPeriod" startAt="2"/>
            </a:pPr>
            <a:r>
              <a:rPr lang="en-US" sz="2000" b="1" dirty="0" smtClean="0"/>
              <a:t>Knowing the level of competence in the organization, and designing a reward system or modifying the training system.</a:t>
            </a:r>
          </a:p>
          <a:p>
            <a:pPr marL="342900" indent="-342900"/>
            <a:endParaRPr lang="en-US" sz="2000" b="1" dirty="0" smtClean="0"/>
          </a:p>
          <a:p>
            <a:pPr marL="457200" indent="-457200">
              <a:buFont typeface="+mj-lt"/>
              <a:buAutoNum type="arabicPeriod" startAt="3"/>
            </a:pPr>
            <a:r>
              <a:rPr lang="en-US" sz="2000" b="1" dirty="0" smtClean="0"/>
              <a:t>Facilitating decision-making regarding career path.</a:t>
            </a:r>
          </a:p>
          <a:p>
            <a:pPr marL="342900" indent="-342900"/>
            <a:endParaRPr lang="en-US" sz="2000" b="1" dirty="0" smtClean="0"/>
          </a:p>
          <a:p>
            <a:pPr marL="457200" indent="-457200">
              <a:buFont typeface="+mj-lt"/>
              <a:buAutoNum type="arabicPeriod" startAt="4"/>
            </a:pPr>
            <a:r>
              <a:rPr lang="en-US" sz="2000" b="1" dirty="0" smtClean="0"/>
              <a:t>Construction work teams.</a:t>
            </a:r>
          </a:p>
          <a:p>
            <a:pPr marL="342900" indent="-342900">
              <a:buFont typeface="+mj-lt"/>
              <a:buAutoNum type="arabicPeriod" startAt="4"/>
            </a:pPr>
            <a:endParaRPr lang="en-US" sz="2000" b="1" dirty="0" smtClean="0"/>
          </a:p>
          <a:p>
            <a:pPr marL="342900" indent="-342900">
              <a:buFont typeface="+mj-lt"/>
              <a:buAutoNum type="arabicPeriod" startAt="4"/>
            </a:pPr>
            <a:endParaRPr lang="fr-FR" sz="2000" b="1" dirty="0"/>
          </a:p>
        </p:txBody>
      </p:sp>
      <p:pic>
        <p:nvPicPr>
          <p:cNvPr id="5" name="Image 4" descr="6-tips-to-develop-competency-based-online-training-e1456232922626.jpg"/>
          <p:cNvPicPr>
            <a:picLocks noChangeAspect="1"/>
          </p:cNvPicPr>
          <p:nvPr/>
        </p:nvPicPr>
        <p:blipFill>
          <a:blip r:embed="rId2"/>
          <a:stretch>
            <a:fillRect/>
          </a:stretch>
        </p:blipFill>
        <p:spPr>
          <a:xfrm>
            <a:off x="2428860" y="3857628"/>
            <a:ext cx="4319120" cy="2417653"/>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3071811"/>
            <a:ext cx="8072494" cy="1077218"/>
          </a:xfrm>
          <a:prstGeom prst="rect">
            <a:avLst/>
          </a:prstGeom>
        </p:spPr>
        <p:txBody>
          <a:bodyPr wrap="square">
            <a:spAutoFit/>
          </a:bodyPr>
          <a:lstStyle/>
          <a:p>
            <a:pPr algn="ctr"/>
            <a:r>
              <a:rPr lang="fr-FR" sz="3200" b="1" dirty="0" smtClean="0">
                <a:solidFill>
                  <a:srgbClr val="C00000"/>
                </a:solidFill>
                <a:latin typeface="Copperplate Gothic Bold" pitchFamily="34" charset="0"/>
              </a:rPr>
              <a:t>Importance of competency Assessment</a:t>
            </a:r>
            <a:endParaRPr lang="fr-FR" sz="3200" b="1" dirty="0">
              <a:solidFill>
                <a:srgbClr val="C00000"/>
              </a:solidFill>
              <a:latin typeface="Copperplate Gothic Bold"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357158" y="500042"/>
            <a:ext cx="4071966" cy="714380"/>
          </a:xfrm>
          <a:prstGeom prst="roundRect">
            <a:avLst>
              <a:gd name="adj" fmla="val 47299"/>
            </a:avLst>
          </a:prstGeom>
          <a:solidFill>
            <a:schemeClr val="bg1"/>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457200" indent="-457200" algn="ctr" rtl="1"/>
            <a:r>
              <a:rPr lang="en-US" sz="2400" b="1" dirty="0" smtClean="0">
                <a:solidFill>
                  <a:schemeClr val="tx1"/>
                </a:solidFill>
              </a:rPr>
              <a:t>Performance Improvement</a:t>
            </a:r>
            <a:endParaRPr lang="fr-FR" sz="2400" b="1" dirty="0">
              <a:solidFill>
                <a:schemeClr val="tx1"/>
              </a:solidFill>
            </a:endParaRPr>
          </a:p>
        </p:txBody>
      </p:sp>
      <p:sp>
        <p:nvSpPr>
          <p:cNvPr id="10" name="Rectangle à coins arrondis 9"/>
          <p:cNvSpPr/>
          <p:nvPr/>
        </p:nvSpPr>
        <p:spPr>
          <a:xfrm>
            <a:off x="4857752" y="500042"/>
            <a:ext cx="3929090" cy="714380"/>
          </a:xfrm>
          <a:prstGeom prst="roundRect">
            <a:avLst>
              <a:gd name="adj" fmla="val 47299"/>
            </a:avLst>
          </a:prstGeom>
          <a:solidFill>
            <a:schemeClr val="bg1"/>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457200" indent="-457200" algn="ctr" rtl="1"/>
            <a:r>
              <a:rPr lang="en-US" sz="2400" b="1" dirty="0" smtClean="0"/>
              <a:t>Resource Allocation</a:t>
            </a:r>
            <a:endParaRPr lang="fr-FR" sz="2400" b="1" dirty="0"/>
          </a:p>
        </p:txBody>
      </p:sp>
      <p:sp>
        <p:nvSpPr>
          <p:cNvPr id="11" name="Rectangle à coins arrondis 10"/>
          <p:cNvSpPr/>
          <p:nvPr/>
        </p:nvSpPr>
        <p:spPr>
          <a:xfrm>
            <a:off x="4786314" y="4714884"/>
            <a:ext cx="4143372" cy="714380"/>
          </a:xfrm>
          <a:prstGeom prst="roundRect">
            <a:avLst>
              <a:gd name="adj" fmla="val 47299"/>
            </a:avLst>
          </a:prstGeom>
          <a:solidFill>
            <a:schemeClr val="bg1"/>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457200" indent="-457200" algn="ctr" rtl="1"/>
            <a:r>
              <a:rPr lang="en-US" sz="2400" b="1" dirty="0" smtClean="0"/>
              <a:t>Identifying talent and skill gaps</a:t>
            </a:r>
            <a:endParaRPr lang="fr-FR" sz="2400" b="1" dirty="0"/>
          </a:p>
        </p:txBody>
      </p:sp>
      <p:sp>
        <p:nvSpPr>
          <p:cNvPr id="12" name="Rectangle à coins arrondis 11"/>
          <p:cNvSpPr/>
          <p:nvPr/>
        </p:nvSpPr>
        <p:spPr>
          <a:xfrm>
            <a:off x="214282" y="3786190"/>
            <a:ext cx="4071966" cy="714380"/>
          </a:xfrm>
          <a:prstGeom prst="roundRect">
            <a:avLst>
              <a:gd name="adj" fmla="val 47299"/>
            </a:avLst>
          </a:prstGeom>
          <a:solidFill>
            <a:schemeClr val="bg1"/>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457200" indent="-457200" algn="ctr" rtl="1"/>
            <a:r>
              <a:rPr lang="en-US" sz="2400" b="1" dirty="0" smtClean="0"/>
              <a:t>Decision Making</a:t>
            </a:r>
            <a:endParaRPr lang="fr-FR" sz="2400" b="1" dirty="0"/>
          </a:p>
        </p:txBody>
      </p:sp>
      <p:sp>
        <p:nvSpPr>
          <p:cNvPr id="14" name="Rectangle à coins arrondis 13"/>
          <p:cNvSpPr/>
          <p:nvPr/>
        </p:nvSpPr>
        <p:spPr>
          <a:xfrm>
            <a:off x="4857752" y="3786190"/>
            <a:ext cx="4071966" cy="714380"/>
          </a:xfrm>
          <a:prstGeom prst="roundRect">
            <a:avLst>
              <a:gd name="adj" fmla="val 47299"/>
            </a:avLst>
          </a:prstGeom>
          <a:solidFill>
            <a:schemeClr val="bg1"/>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457200" indent="-457200" algn="ctr" rtl="1"/>
            <a:r>
              <a:rPr lang="en-US" sz="2400" b="1" dirty="0" smtClean="0"/>
              <a:t>Conflict Resolution</a:t>
            </a:r>
            <a:endParaRPr lang="fr-FR" sz="2400" b="1" dirty="0"/>
          </a:p>
        </p:txBody>
      </p:sp>
      <p:sp>
        <p:nvSpPr>
          <p:cNvPr id="15" name="Rectangle à coins arrondis 14"/>
          <p:cNvSpPr/>
          <p:nvPr/>
        </p:nvSpPr>
        <p:spPr>
          <a:xfrm>
            <a:off x="214282" y="4714884"/>
            <a:ext cx="4071966" cy="714380"/>
          </a:xfrm>
          <a:prstGeom prst="roundRect">
            <a:avLst>
              <a:gd name="adj" fmla="val 47299"/>
            </a:avLst>
          </a:prstGeom>
          <a:solidFill>
            <a:schemeClr val="bg1"/>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457200" indent="-457200" algn="ctr" rtl="1"/>
            <a:r>
              <a:rPr lang="en-US" sz="2400" b="1" dirty="0" smtClean="0"/>
              <a:t>Innovation and Adaptation</a:t>
            </a:r>
            <a:endParaRPr lang="fr-FR" sz="2400" b="1" dirty="0"/>
          </a:p>
        </p:txBody>
      </p:sp>
      <p:pic>
        <p:nvPicPr>
          <p:cNvPr id="16" name="Image 15" descr="Group-1735-900x600-c-center.png"/>
          <p:cNvPicPr>
            <a:picLocks noChangeAspect="1"/>
          </p:cNvPicPr>
          <p:nvPr/>
        </p:nvPicPr>
        <p:blipFill>
          <a:blip r:embed="rId2"/>
          <a:stretch>
            <a:fillRect/>
          </a:stretch>
        </p:blipFill>
        <p:spPr>
          <a:xfrm>
            <a:off x="3143240" y="1285860"/>
            <a:ext cx="2773448" cy="241672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 calcmode="lin" valueType="num">
                                      <p:cBhvr additive="base">
                                        <p:cTn id="3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488" y="1571612"/>
            <a:ext cx="3786214" cy="642941"/>
          </a:xfrm>
          <a:prstGeom prst="rect">
            <a:avLst/>
          </a:prstGeom>
        </p:spPr>
        <p:txBody>
          <a:bodyPr wrap="square">
            <a:spAutoFit/>
          </a:bodyPr>
          <a:lstStyle/>
          <a:p>
            <a:r>
              <a:rPr lang="fr-FR" sz="3600" b="1" dirty="0" smtClean="0">
                <a:solidFill>
                  <a:srgbClr val="FF0000"/>
                </a:solidFill>
                <a:effectLst>
                  <a:outerShdw blurRad="38100" dist="38100" dir="2700000" algn="tl">
                    <a:srgbClr val="000000">
                      <a:alpha val="43137"/>
                    </a:srgbClr>
                  </a:outerShdw>
                </a:effectLst>
                <a:latin typeface="Copperplate Gothic Bold" pitchFamily="34" charset="0"/>
              </a:rPr>
              <a:t>conclusion</a:t>
            </a:r>
            <a:endParaRPr lang="fr-FR" sz="3600" b="1" dirty="0">
              <a:solidFill>
                <a:srgbClr val="FF0000"/>
              </a:solidFill>
              <a:effectLst>
                <a:outerShdw blurRad="38100" dist="38100" dir="2700000" algn="tl">
                  <a:srgbClr val="000000">
                    <a:alpha val="43137"/>
                  </a:srgbClr>
                </a:outerShdw>
              </a:effectLst>
              <a:latin typeface="Copperplate Gothic Bold" pitchFamily="34" charset="0"/>
            </a:endParaRPr>
          </a:p>
        </p:txBody>
      </p:sp>
      <p:sp>
        <p:nvSpPr>
          <p:cNvPr id="3" name="Rectangle 2"/>
          <p:cNvSpPr/>
          <p:nvPr/>
        </p:nvSpPr>
        <p:spPr>
          <a:xfrm>
            <a:off x="357158" y="2786058"/>
            <a:ext cx="8429684" cy="1569660"/>
          </a:xfrm>
          <a:prstGeom prst="rect">
            <a:avLst/>
          </a:prstGeom>
        </p:spPr>
        <p:txBody>
          <a:bodyPr wrap="square">
            <a:spAutoFit/>
          </a:bodyPr>
          <a:lstStyle/>
          <a:p>
            <a:pPr algn="ctr"/>
            <a:r>
              <a:rPr lang="fr-FR" sz="2400" b="1" dirty="0" smtClean="0">
                <a:latin typeface="Agency FB" pitchFamily="34" charset="0"/>
              </a:rPr>
              <a:t>Competency assessment </a:t>
            </a:r>
            <a:r>
              <a:rPr lang="fr-FR" sz="2400" b="1" dirty="0" err="1" smtClean="0">
                <a:latin typeface="Agency FB" pitchFamily="34" charset="0"/>
              </a:rPr>
              <a:t>is</a:t>
            </a:r>
            <a:r>
              <a:rPr lang="fr-FR" sz="2400" b="1" dirty="0" smtClean="0">
                <a:latin typeface="Agency FB" pitchFamily="34" charset="0"/>
              </a:rPr>
              <a:t> an evaluation of </a:t>
            </a:r>
            <a:r>
              <a:rPr lang="fr-FR" sz="2400" b="1" dirty="0" err="1" smtClean="0">
                <a:latin typeface="Agency FB" pitchFamily="34" charset="0"/>
              </a:rPr>
              <a:t>person’s</a:t>
            </a:r>
            <a:r>
              <a:rPr lang="fr-FR" sz="2400" b="1" dirty="0" smtClean="0">
                <a:latin typeface="Agency FB" pitchFamily="34" charset="0"/>
              </a:rPr>
              <a:t> </a:t>
            </a:r>
            <a:r>
              <a:rPr lang="fr-FR" sz="2400" b="1" dirty="0" err="1" smtClean="0">
                <a:latin typeface="Agency FB" pitchFamily="34" charset="0"/>
              </a:rPr>
              <a:t>skills</a:t>
            </a:r>
            <a:r>
              <a:rPr lang="fr-FR" sz="2400" b="1" dirty="0" smtClean="0">
                <a:latin typeface="Agency FB" pitchFamily="34" charset="0"/>
              </a:rPr>
              <a:t> and </a:t>
            </a:r>
            <a:r>
              <a:rPr lang="fr-FR" sz="2400" b="1" dirty="0" err="1" smtClean="0">
                <a:latin typeface="Agency FB" pitchFamily="34" charset="0"/>
              </a:rPr>
              <a:t>abilities.Employers</a:t>
            </a:r>
            <a:r>
              <a:rPr lang="fr-FR" sz="2400" b="1" dirty="0" smtClean="0">
                <a:latin typeface="Agency FB" pitchFamily="34" charset="0"/>
              </a:rPr>
              <a:t> use Competency </a:t>
            </a:r>
            <a:r>
              <a:rPr lang="fr-FR" sz="2400" b="1" dirty="0" err="1" smtClean="0">
                <a:latin typeface="Agency FB" pitchFamily="34" charset="0"/>
              </a:rPr>
              <a:t>assessments</a:t>
            </a:r>
            <a:r>
              <a:rPr lang="fr-FR" sz="2400" b="1" dirty="0" smtClean="0">
                <a:latin typeface="Agency FB" pitchFamily="34" charset="0"/>
              </a:rPr>
              <a:t> to </a:t>
            </a:r>
            <a:r>
              <a:rPr lang="fr-FR" sz="2400" b="1" dirty="0" err="1" smtClean="0">
                <a:latin typeface="Agency FB" pitchFamily="34" charset="0"/>
              </a:rPr>
              <a:t>map</a:t>
            </a:r>
            <a:r>
              <a:rPr lang="fr-FR" sz="2400" b="1" dirty="0" smtClean="0">
                <a:latin typeface="Agency FB" pitchFamily="34" charset="0"/>
              </a:rPr>
              <a:t> an </a:t>
            </a:r>
            <a:r>
              <a:rPr lang="fr-FR" sz="2400" b="1" dirty="0" err="1" smtClean="0">
                <a:latin typeface="Agency FB" pitchFamily="34" charset="0"/>
              </a:rPr>
              <a:t>employee’s</a:t>
            </a:r>
            <a:r>
              <a:rPr lang="fr-FR" sz="2400" b="1" dirty="0" smtClean="0">
                <a:latin typeface="Agency FB" pitchFamily="34" charset="0"/>
              </a:rPr>
              <a:t> </a:t>
            </a:r>
            <a:r>
              <a:rPr lang="fr-FR" sz="2400" b="1" dirty="0" err="1" smtClean="0">
                <a:latin typeface="Agency FB" pitchFamily="34" charset="0"/>
              </a:rPr>
              <a:t>existing</a:t>
            </a:r>
            <a:r>
              <a:rPr lang="fr-FR" sz="2400" b="1" dirty="0" smtClean="0">
                <a:latin typeface="Agency FB" pitchFamily="34" charset="0"/>
              </a:rPr>
              <a:t> </a:t>
            </a:r>
            <a:r>
              <a:rPr lang="fr-FR" sz="2400" b="1" dirty="0" err="1" smtClean="0">
                <a:latin typeface="Agency FB" pitchFamily="34" charset="0"/>
              </a:rPr>
              <a:t>capabilities</a:t>
            </a:r>
            <a:r>
              <a:rPr lang="fr-FR" sz="2400" b="1" dirty="0" smtClean="0">
                <a:latin typeface="Agency FB" pitchFamily="34" charset="0"/>
              </a:rPr>
              <a:t> </a:t>
            </a:r>
            <a:r>
              <a:rPr lang="fr-FR" sz="2400" b="1" dirty="0" err="1" smtClean="0">
                <a:latin typeface="Agency FB" pitchFamily="34" charset="0"/>
              </a:rPr>
              <a:t>against</a:t>
            </a:r>
            <a:r>
              <a:rPr lang="fr-FR" sz="2400" b="1" dirty="0" smtClean="0">
                <a:latin typeface="Agency FB" pitchFamily="34" charset="0"/>
              </a:rPr>
              <a:t>  the  </a:t>
            </a:r>
            <a:r>
              <a:rPr lang="fr-FR" sz="2400" b="1" dirty="0" err="1" smtClean="0">
                <a:latin typeface="Agency FB" pitchFamily="34" charset="0"/>
              </a:rPr>
              <a:t>capabilities</a:t>
            </a:r>
            <a:r>
              <a:rPr lang="fr-FR" sz="2400" b="1" dirty="0" smtClean="0">
                <a:latin typeface="Agency FB" pitchFamily="34" charset="0"/>
              </a:rPr>
              <a:t> the </a:t>
            </a:r>
            <a:r>
              <a:rPr lang="fr-FR" sz="2400" b="1" dirty="0" err="1" smtClean="0">
                <a:latin typeface="Agency FB" pitchFamily="34" charset="0"/>
              </a:rPr>
              <a:t>employee</a:t>
            </a:r>
            <a:r>
              <a:rPr lang="fr-FR" sz="2400" b="1" dirty="0" smtClean="0">
                <a:latin typeface="Agency FB" pitchFamily="34" charset="0"/>
              </a:rPr>
              <a:t> </a:t>
            </a:r>
            <a:r>
              <a:rPr lang="fr-FR" sz="2400" b="1" dirty="0" err="1" smtClean="0">
                <a:latin typeface="Agency FB" pitchFamily="34" charset="0"/>
              </a:rPr>
              <a:t>needs</a:t>
            </a:r>
            <a:r>
              <a:rPr lang="fr-FR" sz="2400" b="1" dirty="0" smtClean="0">
                <a:latin typeface="Agency FB" pitchFamily="34" charset="0"/>
              </a:rPr>
              <a:t> to carry out </a:t>
            </a:r>
            <a:r>
              <a:rPr lang="fr-FR" sz="2400" b="1" dirty="0" err="1" smtClean="0">
                <a:latin typeface="Agency FB" pitchFamily="34" charset="0"/>
              </a:rPr>
              <a:t>their</a:t>
            </a:r>
            <a:r>
              <a:rPr lang="fr-FR" sz="2400" b="1" dirty="0" smtClean="0">
                <a:latin typeface="Agency FB" pitchFamily="34" charset="0"/>
              </a:rPr>
              <a:t> </a:t>
            </a:r>
            <a:r>
              <a:rPr lang="fr-FR" sz="2400" b="1" dirty="0" err="1" smtClean="0">
                <a:latin typeface="Agency FB" pitchFamily="34" charset="0"/>
              </a:rPr>
              <a:t>role</a:t>
            </a:r>
            <a:r>
              <a:rPr lang="fr-FR" sz="2400" b="1" dirty="0" smtClean="0">
                <a:latin typeface="Agency FB" pitchFamily="34" charset="0"/>
              </a:rPr>
              <a:t>. </a:t>
            </a:r>
            <a:endParaRPr lang="fr-FR" sz="2400" b="1" dirty="0">
              <a:latin typeface="Agency FB"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1736" y="214290"/>
            <a:ext cx="3643338" cy="769441"/>
          </a:xfrm>
          <a:prstGeom prst="rect">
            <a:avLst/>
          </a:prstGeom>
        </p:spPr>
        <p:txBody>
          <a:bodyPr wrap="square">
            <a:spAutoFit/>
          </a:bodyPr>
          <a:lstStyle/>
          <a:p>
            <a:pPr algn="ctr"/>
            <a:r>
              <a:rPr lang="fr-FR" sz="4400" b="1" dirty="0" smtClean="0">
                <a:solidFill>
                  <a:srgbClr val="FF0000"/>
                </a:solidFill>
                <a:effectLst>
                  <a:outerShdw blurRad="38100" dist="38100" dir="2700000" algn="tl">
                    <a:srgbClr val="000000">
                      <a:alpha val="43137"/>
                    </a:srgbClr>
                  </a:outerShdw>
                </a:effectLst>
                <a:latin typeface="Agency FB" pitchFamily="34" charset="0"/>
              </a:rPr>
              <a:t>References</a:t>
            </a:r>
            <a:endParaRPr lang="fr-FR" sz="4400" b="1" dirty="0">
              <a:solidFill>
                <a:srgbClr val="FF0000"/>
              </a:solidFill>
              <a:effectLst>
                <a:outerShdw blurRad="38100" dist="38100" dir="2700000" algn="tl">
                  <a:srgbClr val="000000">
                    <a:alpha val="43137"/>
                  </a:srgbClr>
                </a:outerShdw>
              </a:effectLst>
              <a:latin typeface="Agency FB" pitchFamily="34" charset="0"/>
            </a:endParaRPr>
          </a:p>
        </p:txBody>
      </p:sp>
      <p:sp>
        <p:nvSpPr>
          <p:cNvPr id="4" name="Rectangle 3"/>
          <p:cNvSpPr/>
          <p:nvPr/>
        </p:nvSpPr>
        <p:spPr>
          <a:xfrm>
            <a:off x="0" y="1000108"/>
            <a:ext cx="8929782" cy="646331"/>
          </a:xfrm>
          <a:prstGeom prst="rect">
            <a:avLst/>
          </a:prstGeom>
        </p:spPr>
        <p:txBody>
          <a:bodyPr wrap="square">
            <a:spAutoFit/>
          </a:bodyPr>
          <a:lstStyle/>
          <a:p>
            <a:r>
              <a:rPr lang="en-US" b="1" dirty="0" err="1" smtClean="0"/>
              <a:t>ElHady</a:t>
            </a:r>
            <a:r>
              <a:rPr lang="en-US" b="1" dirty="0" smtClean="0"/>
              <a:t>, H. (2023, August 3). </a:t>
            </a:r>
            <a:r>
              <a:rPr lang="en-US" b="1" i="1" dirty="0" smtClean="0"/>
              <a:t>What is Competency Assessment Types, Benefits, Examples - </a:t>
            </a:r>
            <a:r>
              <a:rPr lang="en-US" b="1" i="1" dirty="0" err="1" smtClean="0"/>
              <a:t>HiPeople</a:t>
            </a:r>
            <a:r>
              <a:rPr lang="en-US" b="1" dirty="0" smtClean="0"/>
              <a:t>. </a:t>
            </a:r>
            <a:r>
              <a:rPr lang="en-US" b="1" dirty="0" err="1" smtClean="0"/>
              <a:t>HiPeople</a:t>
            </a:r>
            <a:r>
              <a:rPr lang="en-US" b="1" dirty="0" smtClean="0"/>
              <a:t>. https://www.hipeople.io/glossary/competency-assessment</a:t>
            </a:r>
            <a:endParaRPr lang="en-US" b="1" dirty="0"/>
          </a:p>
        </p:txBody>
      </p:sp>
      <p:sp>
        <p:nvSpPr>
          <p:cNvPr id="5" name="Rectangle 4"/>
          <p:cNvSpPr/>
          <p:nvPr/>
        </p:nvSpPr>
        <p:spPr>
          <a:xfrm>
            <a:off x="0" y="1928802"/>
            <a:ext cx="8929718" cy="4247317"/>
          </a:xfrm>
          <a:prstGeom prst="rect">
            <a:avLst/>
          </a:prstGeom>
        </p:spPr>
        <p:txBody>
          <a:bodyPr wrap="square">
            <a:spAutoFit/>
          </a:bodyPr>
          <a:lstStyle/>
          <a:p>
            <a:r>
              <a:rPr lang="en-US" b="1" dirty="0" err="1" smtClean="0"/>
              <a:t>Mishra</a:t>
            </a:r>
            <a:r>
              <a:rPr lang="en-US" b="1" dirty="0" smtClean="0"/>
              <a:t>, K. (2023, September 12). </a:t>
            </a:r>
            <a:r>
              <a:rPr lang="en-US" b="1" i="1" dirty="0" smtClean="0"/>
              <a:t>Top 5 Competency Assessment Tools in 2023 | </a:t>
            </a:r>
            <a:r>
              <a:rPr lang="en-US" b="1" i="1" dirty="0" err="1" smtClean="0"/>
              <a:t>iMocha</a:t>
            </a:r>
            <a:r>
              <a:rPr lang="en-US" b="1" dirty="0" smtClean="0"/>
              <a:t>. https://blog.imocha.io/competency-assessment-tools.</a:t>
            </a:r>
            <a:endParaRPr lang="ar-DZ" b="1" dirty="0" smtClean="0"/>
          </a:p>
          <a:p>
            <a:endParaRPr lang="ar-DZ" b="1" dirty="0" smtClean="0"/>
          </a:p>
          <a:p>
            <a:r>
              <a:rPr lang="fr-FR" b="1" dirty="0" smtClean="0"/>
              <a:t>Markus </a:t>
            </a:r>
            <a:r>
              <a:rPr lang="fr-FR" b="1" dirty="0" err="1" smtClean="0"/>
              <a:t>karhumaki</a:t>
            </a:r>
            <a:r>
              <a:rPr lang="fr-FR" b="1" dirty="0" smtClean="0"/>
              <a:t>: COMPETENCE ASSESSMENT AND COMPETENCE DEVELOPMENT .CASE OF PORI </a:t>
            </a:r>
            <a:r>
              <a:rPr lang="fr-FR" b="1" dirty="0" err="1" smtClean="0"/>
              <a:t>ENERGIA,Turku</a:t>
            </a:r>
            <a:r>
              <a:rPr lang="fr-FR" b="1" dirty="0" smtClean="0"/>
              <a:t> </a:t>
            </a:r>
            <a:r>
              <a:rPr lang="fr-FR" b="1" dirty="0" err="1" smtClean="0"/>
              <a:t>university</a:t>
            </a:r>
            <a:r>
              <a:rPr lang="fr-FR" b="1" dirty="0" smtClean="0"/>
              <a:t> of </a:t>
            </a:r>
            <a:r>
              <a:rPr lang="fr-FR" b="1" dirty="0" err="1" smtClean="0"/>
              <a:t>appled</a:t>
            </a:r>
            <a:r>
              <a:rPr lang="fr-FR" b="1" dirty="0" smtClean="0"/>
              <a:t> sciences international business </a:t>
            </a:r>
            <a:r>
              <a:rPr lang="fr-FR" b="1" dirty="0" err="1" smtClean="0"/>
              <a:t>general</a:t>
            </a:r>
            <a:r>
              <a:rPr lang="fr-FR" b="1" dirty="0" smtClean="0"/>
              <a:t> </a:t>
            </a:r>
            <a:r>
              <a:rPr lang="fr-FR" b="1" dirty="0" err="1" smtClean="0"/>
              <a:t>managment</a:t>
            </a:r>
            <a:r>
              <a:rPr lang="fr-FR" b="1" dirty="0" smtClean="0"/>
              <a:t>  2015</a:t>
            </a:r>
          </a:p>
          <a:p>
            <a:endParaRPr lang="fr-FR" b="1" dirty="0" smtClean="0"/>
          </a:p>
          <a:p>
            <a:r>
              <a:rPr lang="fr-FR" b="1" dirty="0" smtClean="0"/>
              <a:t>Michael Armstrong : PERFORMANCE MANAGEMENT :Key </a:t>
            </a:r>
            <a:r>
              <a:rPr lang="fr-FR" b="1" dirty="0" err="1" smtClean="0"/>
              <a:t>strtegies</a:t>
            </a:r>
            <a:r>
              <a:rPr lang="fr-FR" b="1" dirty="0" smtClean="0"/>
              <a:t> and </a:t>
            </a:r>
            <a:r>
              <a:rPr lang="fr-FR" b="1" dirty="0" err="1" smtClean="0"/>
              <a:t>practical</a:t>
            </a:r>
            <a:r>
              <a:rPr lang="fr-FR" b="1" dirty="0" smtClean="0"/>
              <a:t> guidelines </a:t>
            </a:r>
            <a:r>
              <a:rPr lang="fr-FR" b="1" dirty="0" err="1" smtClean="0"/>
              <a:t>london</a:t>
            </a:r>
            <a:r>
              <a:rPr lang="fr-FR" b="1" dirty="0" smtClean="0"/>
              <a:t> 2006 </a:t>
            </a:r>
            <a:endParaRPr lang="en-US" b="1" dirty="0" smtClean="0"/>
          </a:p>
          <a:p>
            <a:endParaRPr lang="ar-DZ" b="1" dirty="0" smtClean="0"/>
          </a:p>
          <a:p>
            <a:pPr algn="r" rtl="1"/>
            <a:r>
              <a:rPr lang="ar-DZ" b="1" dirty="0" err="1" smtClean="0"/>
              <a:t>شنافي</a:t>
            </a:r>
            <a:r>
              <a:rPr lang="ar-DZ" b="1" dirty="0" smtClean="0"/>
              <a:t> نوال أثر تقييم الكفاءات في الأداء المتميز للمؤسسة جامعة محمد </a:t>
            </a:r>
            <a:r>
              <a:rPr lang="ar-DZ" b="1" dirty="0" err="1" smtClean="0"/>
              <a:t>خيضر</a:t>
            </a:r>
            <a:r>
              <a:rPr lang="ar-DZ" b="1" dirty="0" smtClean="0"/>
              <a:t> بسكرة مجلة الدراسات التجارية </a:t>
            </a:r>
            <a:r>
              <a:rPr lang="ar-DZ" b="1" dirty="0" err="1" smtClean="0"/>
              <a:t>و</a:t>
            </a:r>
            <a:r>
              <a:rPr lang="ar-DZ" b="1" dirty="0" smtClean="0"/>
              <a:t> الاقتصادية المعاصرة المجلد 4 العدد 1 2021 </a:t>
            </a:r>
            <a:endParaRPr lang="fr-FR" b="1" dirty="0" smtClean="0"/>
          </a:p>
          <a:p>
            <a:pPr algn="r" rtl="1"/>
            <a:endParaRPr lang="ar-DZ" b="1" dirty="0" smtClean="0"/>
          </a:p>
          <a:p>
            <a:pPr algn="r" rtl="1"/>
            <a:r>
              <a:rPr lang="ar-DZ" b="1" dirty="0" err="1" smtClean="0"/>
              <a:t>هاملي</a:t>
            </a:r>
            <a:r>
              <a:rPr lang="ar-DZ" b="1" dirty="0" smtClean="0"/>
              <a:t> عبد القادر وظيفة تقييم كفاءات الأفراد في المؤسسة رسالة مقدمة ضمن متطلبات نيل درجة </a:t>
            </a:r>
            <a:r>
              <a:rPr lang="ar-DZ" b="1" dirty="0" err="1" smtClean="0"/>
              <a:t>الماستر</a:t>
            </a:r>
            <a:r>
              <a:rPr lang="ar-DZ" b="1" dirty="0" smtClean="0"/>
              <a:t> تخصص تسيير الموارد البشرية كلية العلوم الاقتصادية </a:t>
            </a:r>
            <a:r>
              <a:rPr lang="ar-DZ" b="1" dirty="0" err="1" smtClean="0"/>
              <a:t>و</a:t>
            </a:r>
            <a:r>
              <a:rPr lang="ar-DZ" b="1" dirty="0" smtClean="0"/>
              <a:t> التجارية وعلوم التسيير جامعة </a:t>
            </a:r>
            <a:r>
              <a:rPr lang="ar-DZ" b="1" dirty="0" err="1" smtClean="0"/>
              <a:t>ابو</a:t>
            </a:r>
            <a:r>
              <a:rPr lang="ar-DZ" b="1" dirty="0" smtClean="0"/>
              <a:t> بكر </a:t>
            </a:r>
            <a:r>
              <a:rPr lang="ar-DZ" b="1" dirty="0" err="1" smtClean="0"/>
              <a:t>بالقايد</a:t>
            </a:r>
            <a:r>
              <a:rPr lang="ar-DZ" b="1" dirty="0" smtClean="0"/>
              <a:t> تلمسان </a:t>
            </a:r>
            <a:r>
              <a:rPr lang="fr-FR" b="1" dirty="0" smtClean="0"/>
              <a:t>2010 2011 </a:t>
            </a:r>
            <a:endParaRPr lang="ar-DZ"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7290" y="2071678"/>
            <a:ext cx="5857916" cy="1754326"/>
          </a:xfrm>
          <a:prstGeom prst="rect">
            <a:avLst/>
          </a:prstGeom>
        </p:spPr>
        <p:txBody>
          <a:bodyPr wrap="square">
            <a:spAutoFit/>
          </a:bodyPr>
          <a:lstStyle/>
          <a:p>
            <a:pPr algn="ctr"/>
            <a:r>
              <a:rPr lang="fr-FR" sz="3600" dirty="0" err="1" smtClean="0">
                <a:solidFill>
                  <a:schemeClr val="accent2">
                    <a:lumMod val="75000"/>
                  </a:schemeClr>
                </a:solidFill>
                <a:latin typeface="Forte" pitchFamily="66" charset="0"/>
              </a:rPr>
              <a:t>Thank</a:t>
            </a:r>
            <a:r>
              <a:rPr lang="fr-FR" sz="3600" dirty="0" smtClean="0">
                <a:solidFill>
                  <a:schemeClr val="accent2">
                    <a:lumMod val="75000"/>
                  </a:schemeClr>
                </a:solidFill>
                <a:latin typeface="Forte" pitchFamily="66" charset="0"/>
              </a:rPr>
              <a:t> </a:t>
            </a:r>
            <a:r>
              <a:rPr lang="fr-FR" sz="3600" dirty="0" err="1" smtClean="0">
                <a:solidFill>
                  <a:schemeClr val="accent2">
                    <a:lumMod val="75000"/>
                  </a:schemeClr>
                </a:solidFill>
                <a:latin typeface="Forte" pitchFamily="66" charset="0"/>
              </a:rPr>
              <a:t>you</a:t>
            </a:r>
            <a:endParaRPr lang="fr-FR" sz="3600" dirty="0" smtClean="0">
              <a:solidFill>
                <a:schemeClr val="accent2">
                  <a:lumMod val="75000"/>
                </a:schemeClr>
              </a:solidFill>
              <a:latin typeface="Forte" pitchFamily="66" charset="0"/>
            </a:endParaRPr>
          </a:p>
          <a:p>
            <a:pPr algn="ctr"/>
            <a:endParaRPr lang="fr-FR" sz="3600" dirty="0" smtClean="0">
              <a:solidFill>
                <a:schemeClr val="accent2">
                  <a:lumMod val="75000"/>
                </a:schemeClr>
              </a:solidFill>
              <a:latin typeface="Forte" pitchFamily="66" charset="0"/>
            </a:endParaRPr>
          </a:p>
          <a:p>
            <a:pPr algn="ctr"/>
            <a:r>
              <a:rPr lang="fr-FR" sz="3600" dirty="0" smtClean="0">
                <a:solidFill>
                  <a:schemeClr val="accent2">
                    <a:lumMod val="75000"/>
                  </a:schemeClr>
                </a:solidFill>
                <a:latin typeface="Forte" pitchFamily="66" charset="0"/>
              </a:rPr>
              <a:t> for your attention ! </a:t>
            </a:r>
            <a:endParaRPr lang="fr-FR" sz="3600" dirty="0">
              <a:solidFill>
                <a:schemeClr val="accent2">
                  <a:lumMod val="75000"/>
                </a:schemeClr>
              </a:solidFill>
              <a:latin typeface="Forte" pitchFamily="66" charset="0"/>
            </a:endParaRPr>
          </a:p>
        </p:txBody>
      </p:sp>
      <p:pic>
        <p:nvPicPr>
          <p:cNvPr id="1028" name="Picture 4" descr="https://i.pinimg.com/564x/07/58/04/0758043f825243c1d523c8c514a33645.jpg"/>
          <p:cNvPicPr>
            <a:picLocks noChangeAspect="1" noChangeArrowheads="1"/>
          </p:cNvPicPr>
          <p:nvPr/>
        </p:nvPicPr>
        <p:blipFill>
          <a:blip r:embed="rId2"/>
          <a:srcRect/>
          <a:stretch>
            <a:fillRect/>
          </a:stretch>
        </p:blipFill>
        <p:spPr bwMode="auto">
          <a:xfrm>
            <a:off x="4000496" y="4214818"/>
            <a:ext cx="785818" cy="78581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1214422"/>
            <a:ext cx="8087833" cy="646331"/>
          </a:xfrm>
          <a:prstGeom prst="rect">
            <a:avLst/>
          </a:prstGeom>
          <a:noFill/>
        </p:spPr>
        <p:txBody>
          <a:bodyPr wrap="square" lIns="91440" tIns="45720" rIns="91440" bIns="45720">
            <a:spAutoFit/>
          </a:bodyPr>
          <a:lstStyle/>
          <a:p>
            <a:pPr algn="ctr"/>
            <a:r>
              <a:rPr lang="fr-FR" sz="3600" b="1"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Copperplate Gothic Bold" pitchFamily="34" charset="0"/>
                <a:cs typeface="Aharoni" pitchFamily="2" charset="-79"/>
              </a:rPr>
              <a:t>Introduction</a:t>
            </a:r>
            <a:endParaRPr lang="fr-FR" sz="36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Copperplate Gothic Bold" pitchFamily="34" charset="0"/>
              <a:cs typeface="Aharoni" pitchFamily="2" charset="-79"/>
            </a:endParaRPr>
          </a:p>
        </p:txBody>
      </p:sp>
      <p:sp>
        <p:nvSpPr>
          <p:cNvPr id="4" name="Rectangle 3"/>
          <p:cNvSpPr/>
          <p:nvPr/>
        </p:nvSpPr>
        <p:spPr>
          <a:xfrm>
            <a:off x="428596" y="2714620"/>
            <a:ext cx="8286808" cy="1569660"/>
          </a:xfrm>
          <a:prstGeom prst="rect">
            <a:avLst/>
          </a:prstGeom>
        </p:spPr>
        <p:txBody>
          <a:bodyPr wrap="square">
            <a:spAutoFit/>
          </a:bodyPr>
          <a:lstStyle/>
          <a:p>
            <a:pPr algn="ctr"/>
            <a:r>
              <a:rPr lang="fr-FR" sz="2400" b="1" dirty="0" smtClean="0">
                <a:latin typeface="Agency FB" pitchFamily="34" charset="0"/>
              </a:rPr>
              <a:t>Competency assessment </a:t>
            </a:r>
            <a:r>
              <a:rPr lang="fr-FR" sz="2400" b="1" dirty="0" err="1" smtClean="0">
                <a:latin typeface="Agency FB" pitchFamily="34" charset="0"/>
              </a:rPr>
              <a:t>is</a:t>
            </a:r>
            <a:r>
              <a:rPr lang="fr-FR" sz="2400" b="1" dirty="0" smtClean="0">
                <a:latin typeface="Agency FB" pitchFamily="34" charset="0"/>
              </a:rPr>
              <a:t> a </a:t>
            </a:r>
            <a:r>
              <a:rPr lang="fr-FR" sz="2400" b="1" dirty="0" err="1" smtClean="0">
                <a:latin typeface="Agency FB" pitchFamily="34" charset="0"/>
              </a:rPr>
              <a:t>powerful</a:t>
            </a:r>
            <a:r>
              <a:rPr lang="fr-FR" sz="2400" b="1" dirty="0" smtClean="0">
                <a:latin typeface="Agency FB" pitchFamily="34" charset="0"/>
              </a:rPr>
              <a:t>  </a:t>
            </a:r>
            <a:r>
              <a:rPr lang="fr-FR" sz="2400" b="1" dirty="0" err="1" smtClean="0">
                <a:latin typeface="Agency FB" pitchFamily="34" charset="0"/>
              </a:rPr>
              <a:t>tool</a:t>
            </a:r>
            <a:r>
              <a:rPr lang="fr-FR" sz="2400" b="1" dirty="0" smtClean="0">
                <a:latin typeface="Agency FB" pitchFamily="34" charset="0"/>
              </a:rPr>
              <a:t> </a:t>
            </a:r>
            <a:r>
              <a:rPr lang="fr-FR" sz="2400" b="1" dirty="0" err="1" smtClean="0">
                <a:latin typeface="Agency FB" pitchFamily="34" charset="0"/>
              </a:rPr>
              <a:t>that</a:t>
            </a:r>
            <a:r>
              <a:rPr lang="fr-FR" sz="2400" b="1" dirty="0" smtClean="0">
                <a:latin typeface="Agency FB" pitchFamily="34" charset="0"/>
              </a:rPr>
              <a:t> </a:t>
            </a:r>
            <a:r>
              <a:rPr lang="fr-FR" sz="2400" b="1" dirty="0" err="1" smtClean="0">
                <a:latin typeface="Agency FB" pitchFamily="34" charset="0"/>
              </a:rPr>
              <a:t>allows</a:t>
            </a:r>
            <a:r>
              <a:rPr lang="fr-FR" sz="2400" b="1" dirty="0" smtClean="0">
                <a:latin typeface="Agency FB" pitchFamily="34" charset="0"/>
              </a:rPr>
              <a:t> </a:t>
            </a:r>
            <a:r>
              <a:rPr lang="fr-FR" sz="2400" b="1" dirty="0" err="1" smtClean="0">
                <a:latin typeface="Agency FB" pitchFamily="34" charset="0"/>
              </a:rPr>
              <a:t>employers</a:t>
            </a:r>
            <a:r>
              <a:rPr lang="fr-FR" sz="2400" b="1" dirty="0" smtClean="0">
                <a:latin typeface="Agency FB" pitchFamily="34" charset="0"/>
              </a:rPr>
              <a:t> to </a:t>
            </a:r>
            <a:r>
              <a:rPr lang="fr-FR" sz="2400" b="1" dirty="0" err="1" smtClean="0">
                <a:latin typeface="Agency FB" pitchFamily="34" charset="0"/>
              </a:rPr>
              <a:t>identify</a:t>
            </a:r>
            <a:r>
              <a:rPr lang="fr-FR" sz="2400" b="1" dirty="0" smtClean="0">
                <a:latin typeface="Agency FB" pitchFamily="34" charset="0"/>
              </a:rPr>
              <a:t>  and </a:t>
            </a:r>
            <a:r>
              <a:rPr lang="fr-FR" sz="2400" b="1" dirty="0" err="1" smtClean="0">
                <a:latin typeface="Agency FB" pitchFamily="34" charset="0"/>
              </a:rPr>
              <a:t>messure</a:t>
            </a:r>
            <a:r>
              <a:rPr lang="fr-FR" sz="2400" b="1" dirty="0" smtClean="0">
                <a:latin typeface="Agency FB" pitchFamily="34" charset="0"/>
              </a:rPr>
              <a:t> The </a:t>
            </a:r>
            <a:r>
              <a:rPr lang="fr-FR" sz="2400" b="1" dirty="0" err="1" smtClean="0">
                <a:latin typeface="Agency FB" pitchFamily="34" charset="0"/>
              </a:rPr>
              <a:t>skills</a:t>
            </a:r>
            <a:r>
              <a:rPr lang="fr-FR" sz="2400" b="1" dirty="0" smtClean="0">
                <a:latin typeface="Agency FB" pitchFamily="34" charset="0"/>
              </a:rPr>
              <a:t>, </a:t>
            </a:r>
            <a:r>
              <a:rPr lang="fr-FR" sz="2400" b="1" dirty="0" err="1" smtClean="0">
                <a:latin typeface="Agency FB" pitchFamily="34" charset="0"/>
              </a:rPr>
              <a:t>knowledge</a:t>
            </a:r>
            <a:r>
              <a:rPr lang="fr-FR" sz="2400" b="1" dirty="0" smtClean="0">
                <a:latin typeface="Agency FB" pitchFamily="34" charset="0"/>
              </a:rPr>
              <a:t>, and </a:t>
            </a:r>
            <a:r>
              <a:rPr lang="fr-FR" sz="2400" b="1" dirty="0" err="1" smtClean="0">
                <a:latin typeface="Agency FB" pitchFamily="34" charset="0"/>
              </a:rPr>
              <a:t>behaviours</a:t>
            </a:r>
            <a:r>
              <a:rPr lang="fr-FR" sz="2400" b="1" dirty="0" smtClean="0">
                <a:latin typeface="Agency FB" pitchFamily="34" charset="0"/>
              </a:rPr>
              <a:t> of the </a:t>
            </a:r>
            <a:r>
              <a:rPr lang="fr-FR" sz="2400" b="1" dirty="0" err="1" smtClean="0">
                <a:latin typeface="Agency FB" pitchFamily="34" charset="0"/>
              </a:rPr>
              <a:t>employees</a:t>
            </a:r>
            <a:r>
              <a:rPr lang="fr-FR" sz="2400" b="1" dirty="0" smtClean="0">
                <a:latin typeface="Agency FB" pitchFamily="34" charset="0"/>
              </a:rPr>
              <a:t>, </a:t>
            </a:r>
            <a:r>
              <a:rPr lang="fr-FR" sz="2400" b="1" dirty="0" err="1" smtClean="0">
                <a:latin typeface="Agency FB" pitchFamily="34" charset="0"/>
              </a:rPr>
              <a:t>enabling</a:t>
            </a:r>
            <a:r>
              <a:rPr lang="fr-FR" sz="2400" b="1" dirty="0" smtClean="0">
                <a:latin typeface="Agency FB" pitchFamily="34" charset="0"/>
              </a:rPr>
              <a:t> </a:t>
            </a:r>
            <a:r>
              <a:rPr lang="fr-FR" sz="2400" b="1" dirty="0" err="1" smtClean="0">
                <a:latin typeface="Agency FB" pitchFamily="34" charset="0"/>
              </a:rPr>
              <a:t>employers</a:t>
            </a:r>
            <a:r>
              <a:rPr lang="fr-FR" sz="2400" b="1" dirty="0" smtClean="0">
                <a:latin typeface="Agency FB" pitchFamily="34" charset="0"/>
              </a:rPr>
              <a:t> to </a:t>
            </a:r>
            <a:r>
              <a:rPr lang="fr-FR" sz="2400" b="1" dirty="0" err="1" smtClean="0">
                <a:latin typeface="Agency FB" pitchFamily="34" charset="0"/>
              </a:rPr>
              <a:t>make</a:t>
            </a:r>
            <a:r>
              <a:rPr lang="fr-FR" sz="2400" b="1" dirty="0" smtClean="0">
                <a:latin typeface="Agency FB" pitchFamily="34" charset="0"/>
              </a:rPr>
              <a:t> </a:t>
            </a:r>
            <a:r>
              <a:rPr lang="fr-FR" sz="2400" b="1" dirty="0" err="1" smtClean="0">
                <a:latin typeface="Agency FB" pitchFamily="34" charset="0"/>
              </a:rPr>
              <a:t>informed</a:t>
            </a:r>
            <a:r>
              <a:rPr lang="fr-FR" sz="2400" b="1" dirty="0" smtClean="0">
                <a:latin typeface="Agency FB" pitchFamily="34" charset="0"/>
              </a:rPr>
              <a:t> </a:t>
            </a:r>
            <a:r>
              <a:rPr lang="fr-FR" sz="2400" b="1" dirty="0" err="1" smtClean="0">
                <a:latin typeface="Agency FB" pitchFamily="34" charset="0"/>
              </a:rPr>
              <a:t>Decisions</a:t>
            </a:r>
            <a:r>
              <a:rPr lang="fr-FR" sz="2400" b="1" dirty="0" smtClean="0">
                <a:latin typeface="Agency FB" pitchFamily="34" charset="0"/>
              </a:rPr>
              <a:t> about talent </a:t>
            </a:r>
            <a:r>
              <a:rPr lang="fr-FR" sz="2400" b="1" dirty="0" err="1" smtClean="0">
                <a:latin typeface="Agency FB" pitchFamily="34" charset="0"/>
              </a:rPr>
              <a:t>managment</a:t>
            </a:r>
            <a:r>
              <a:rPr lang="fr-FR" sz="2400" b="1" dirty="0" smtClean="0">
                <a:latin typeface="Agency FB" pitchFamily="34" charset="0"/>
              </a:rPr>
              <a:t>, training , and </a:t>
            </a:r>
            <a:r>
              <a:rPr lang="fr-FR" sz="2400" b="1" dirty="0" err="1" smtClean="0">
                <a:latin typeface="Agency FB" pitchFamily="34" charset="0"/>
              </a:rPr>
              <a:t>development</a:t>
            </a:r>
            <a:r>
              <a:rPr lang="fr-FR" sz="2400" b="1" dirty="0" smtClean="0">
                <a:latin typeface="Agency FB" pitchFamily="34" charset="0"/>
              </a:rPr>
              <a:t>.</a:t>
            </a:r>
            <a:endParaRPr lang="fr-FR" sz="2400" b="1" dirty="0">
              <a:latin typeface="Agency FB"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428596" y="-928718"/>
            <a:ext cx="8229600" cy="357190"/>
          </a:xfrm>
        </p:spPr>
        <p:txBody>
          <a:bodyPr>
            <a:normAutofit fontScale="90000"/>
          </a:bodyPr>
          <a:lstStyle/>
          <a:p>
            <a:endParaRPr lang="fr-FR" dirty="0"/>
          </a:p>
        </p:txBody>
      </p:sp>
      <p:sp>
        <p:nvSpPr>
          <p:cNvPr id="3" name="Espace réservé du contenu 2"/>
          <p:cNvSpPr>
            <a:spLocks noGrp="1"/>
          </p:cNvSpPr>
          <p:nvPr>
            <p:ph idx="1"/>
          </p:nvPr>
        </p:nvSpPr>
        <p:spPr>
          <a:xfrm>
            <a:off x="357158" y="428604"/>
            <a:ext cx="8329642" cy="5697559"/>
          </a:xfrm>
        </p:spPr>
        <p:txBody>
          <a:bodyPr/>
          <a:lstStyle/>
          <a:p>
            <a:pPr algn="ctr">
              <a:buNone/>
            </a:pPr>
            <a:endParaRPr lang="fr-FR" b="1" dirty="0" smtClean="0">
              <a:ln w="17780" cmpd="sng">
                <a:solidFill>
                  <a:schemeClr val="accent1">
                    <a:tint val="3000"/>
                  </a:schemeClr>
                </a:solidFill>
                <a:prstDash val="solid"/>
                <a:miter lim="800000"/>
              </a:ln>
              <a:solidFill>
                <a:schemeClr val="accent2"/>
              </a:solidFill>
              <a:effectLst>
                <a:outerShdw blurRad="55000" dist="50800" dir="5400000" algn="tl">
                  <a:srgbClr val="000000">
                    <a:alpha val="33000"/>
                  </a:srgbClr>
                </a:outerShdw>
              </a:effectLst>
              <a:latin typeface="Cooper Black" pitchFamily="18" charset="0"/>
            </a:endParaRPr>
          </a:p>
          <a:p>
            <a:pPr algn="ctr">
              <a:buNone/>
            </a:pPr>
            <a:endParaRPr lang="fr-FR" b="1" dirty="0" smtClean="0">
              <a:ln w="17780" cmpd="sng">
                <a:solidFill>
                  <a:schemeClr val="accent1">
                    <a:tint val="3000"/>
                  </a:schemeClr>
                </a:solidFill>
                <a:prstDash val="solid"/>
                <a:miter lim="800000"/>
              </a:ln>
              <a:solidFill>
                <a:schemeClr val="accent2"/>
              </a:solidFill>
              <a:effectLst>
                <a:outerShdw blurRad="55000" dist="50800" dir="5400000" algn="tl">
                  <a:srgbClr val="000000">
                    <a:alpha val="33000"/>
                  </a:srgbClr>
                </a:outerShdw>
              </a:effectLst>
              <a:latin typeface="Cooper Black" pitchFamily="18" charset="0"/>
            </a:endParaRPr>
          </a:p>
          <a:p>
            <a:pPr algn="ctr">
              <a:buNone/>
            </a:pPr>
            <a:endParaRPr lang="fr-FR" b="1" dirty="0" smtClean="0">
              <a:ln w="17780" cmpd="sng">
                <a:solidFill>
                  <a:schemeClr val="accent1">
                    <a:tint val="3000"/>
                  </a:schemeClr>
                </a:solidFill>
                <a:prstDash val="solid"/>
                <a:miter lim="800000"/>
              </a:ln>
              <a:solidFill>
                <a:schemeClr val="accent2"/>
              </a:solidFill>
              <a:effectLst>
                <a:outerShdw blurRad="55000" dist="50800" dir="5400000" algn="tl">
                  <a:srgbClr val="000000">
                    <a:alpha val="33000"/>
                  </a:srgbClr>
                </a:outerShdw>
              </a:effectLst>
              <a:latin typeface="Cooper Black" pitchFamily="18" charset="0"/>
            </a:endParaRPr>
          </a:p>
          <a:p>
            <a:pPr algn="ctr">
              <a:buNone/>
            </a:pPr>
            <a:endParaRPr lang="fr-FR" b="1" dirty="0" smtClean="0">
              <a:ln w="17780" cmpd="sng">
                <a:solidFill>
                  <a:schemeClr val="accent1">
                    <a:tint val="3000"/>
                  </a:schemeClr>
                </a:solidFill>
                <a:prstDash val="solid"/>
                <a:miter lim="800000"/>
              </a:ln>
              <a:solidFill>
                <a:schemeClr val="accent2"/>
              </a:solidFill>
              <a:effectLst>
                <a:outerShdw blurRad="55000" dist="50800" dir="5400000" algn="tl">
                  <a:srgbClr val="000000">
                    <a:alpha val="33000"/>
                  </a:srgbClr>
                </a:outerShdw>
              </a:effectLst>
              <a:latin typeface="Cooper Black" pitchFamily="18" charset="0"/>
            </a:endParaRPr>
          </a:p>
          <a:p>
            <a:pPr algn="ctr">
              <a:buNone/>
            </a:pPr>
            <a:r>
              <a:rPr lang="fr-FR" b="1" dirty="0" smtClean="0">
                <a:ln w="17780" cmpd="sng">
                  <a:solidFill>
                    <a:schemeClr val="accent1">
                      <a:tint val="3000"/>
                    </a:schemeClr>
                  </a:solidFill>
                  <a:prstDash val="solid"/>
                  <a:miter lim="800000"/>
                </a:ln>
                <a:solidFill>
                  <a:schemeClr val="accent2"/>
                </a:solidFill>
                <a:effectLst>
                  <a:outerShdw blurRad="55000" dist="50800" dir="5400000" algn="tl">
                    <a:srgbClr val="000000">
                      <a:alpha val="33000"/>
                    </a:srgbClr>
                  </a:outerShdw>
                </a:effectLst>
                <a:latin typeface="Cooper Black" pitchFamily="18" charset="0"/>
              </a:rPr>
              <a:t> </a:t>
            </a:r>
            <a:r>
              <a:rPr lang="fr-FR" b="1" dirty="0" smtClean="0">
                <a:ln w="17780" cmpd="sng">
                  <a:solidFill>
                    <a:schemeClr val="accent1">
                      <a:tint val="3000"/>
                    </a:schemeClr>
                  </a:solidFill>
                  <a:prstDash val="solid"/>
                  <a:miter lim="800000"/>
                </a:ln>
                <a:solidFill>
                  <a:srgbClr val="C00000"/>
                </a:solidFill>
                <a:latin typeface="Copperplate Gothic Bold" pitchFamily="34" charset="0"/>
              </a:rPr>
              <a:t>Definition of competency Assessment</a:t>
            </a:r>
          </a:p>
          <a:p>
            <a:pPr>
              <a:buNone/>
            </a:pPr>
            <a:endParaRPr lang="fr-FR" dirty="0">
              <a:solidFill>
                <a:srgbClr val="C00000"/>
              </a:solidFill>
              <a:latin typeface="Copperplate Gothic Bol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714356"/>
            <a:ext cx="8501122" cy="2246769"/>
          </a:xfrm>
          <a:prstGeom prst="rect">
            <a:avLst/>
          </a:prstGeom>
        </p:spPr>
        <p:txBody>
          <a:bodyPr wrap="square">
            <a:spAutoFit/>
          </a:bodyPr>
          <a:lstStyle/>
          <a:p>
            <a:pPr marL="457200" indent="-457200"/>
            <a:r>
              <a:rPr lang="en-US" sz="2000" b="1" u="sng" smtClean="0">
                <a:solidFill>
                  <a:srgbClr val="FF0000"/>
                </a:solidFill>
              </a:rPr>
              <a:t>Definition1</a:t>
            </a:r>
            <a:endParaRPr lang="en-US" sz="2000" b="1" u="sng" dirty="0" smtClean="0">
              <a:solidFill>
                <a:srgbClr val="FF0000"/>
              </a:solidFill>
            </a:endParaRPr>
          </a:p>
          <a:p>
            <a:pPr marL="457200" indent="-457200"/>
            <a:r>
              <a:rPr lang="en-US" sz="2000" b="1" dirty="0" smtClean="0"/>
              <a:t>Competency assessment </a:t>
            </a:r>
            <a:r>
              <a:rPr lang="fr-FR" sz="2000" b="1" dirty="0" err="1" smtClean="0"/>
              <a:t>is</a:t>
            </a:r>
            <a:r>
              <a:rPr lang="fr-FR" sz="2000" b="1" dirty="0" smtClean="0"/>
              <a:t> an important </a:t>
            </a:r>
            <a:r>
              <a:rPr lang="fr-FR" sz="2000" b="1" dirty="0" err="1" smtClean="0"/>
              <a:t>step</a:t>
            </a:r>
            <a:r>
              <a:rPr lang="fr-FR" sz="2000" b="1" dirty="0" smtClean="0"/>
              <a:t> in the management of </a:t>
            </a:r>
            <a:r>
              <a:rPr lang="fr-FR" sz="2000" b="1" dirty="0" err="1" smtClean="0"/>
              <a:t>competencies</a:t>
            </a:r>
            <a:r>
              <a:rPr lang="fr-FR" sz="2000" b="1" dirty="0" smtClean="0"/>
              <a:t>  and </a:t>
            </a:r>
            <a:r>
              <a:rPr lang="fr-FR" sz="2000" b="1" dirty="0" err="1" smtClean="0"/>
              <a:t>it</a:t>
            </a:r>
            <a:r>
              <a:rPr lang="fr-FR" sz="2000" b="1" dirty="0" smtClean="0"/>
              <a:t> Is one of </a:t>
            </a:r>
            <a:r>
              <a:rPr lang="fr-FR" sz="2000" b="1" dirty="0" err="1" smtClean="0"/>
              <a:t>its</a:t>
            </a:r>
            <a:r>
              <a:rPr lang="fr-FR" sz="2000" b="1" dirty="0" smtClean="0"/>
              <a:t> major </a:t>
            </a:r>
            <a:r>
              <a:rPr lang="fr-FR" sz="2000" b="1" dirty="0" err="1" smtClean="0"/>
              <a:t>fields</a:t>
            </a:r>
            <a:r>
              <a:rPr lang="fr-FR" sz="2000" b="1" dirty="0" smtClean="0"/>
              <a:t> . Competency assessment </a:t>
            </a:r>
            <a:r>
              <a:rPr lang="fr-FR" sz="2000" b="1" dirty="0" err="1" smtClean="0"/>
              <a:t>is</a:t>
            </a:r>
            <a:r>
              <a:rPr lang="fr-FR" sz="2000" b="1" dirty="0" smtClean="0"/>
              <a:t> a </a:t>
            </a:r>
            <a:r>
              <a:rPr lang="fr-FR" sz="2000" b="1" dirty="0" err="1" smtClean="0"/>
              <a:t>systematic</a:t>
            </a:r>
            <a:r>
              <a:rPr lang="fr-FR" sz="2000" b="1" dirty="0" smtClean="0"/>
              <a:t>  </a:t>
            </a:r>
            <a:r>
              <a:rPr lang="fr-FR" sz="2000" b="1" dirty="0" err="1" smtClean="0"/>
              <a:t>process</a:t>
            </a:r>
            <a:r>
              <a:rPr lang="fr-FR" sz="2000" b="1" dirty="0" smtClean="0"/>
              <a:t>  </a:t>
            </a:r>
            <a:r>
              <a:rPr lang="fr-FR" sz="2000" b="1" dirty="0" err="1" smtClean="0"/>
              <a:t>evaluating</a:t>
            </a:r>
            <a:r>
              <a:rPr lang="fr-FR" sz="2000" b="1" dirty="0" smtClean="0"/>
              <a:t> an </a:t>
            </a:r>
            <a:r>
              <a:rPr lang="fr-FR" sz="2000" b="1" dirty="0" err="1" smtClean="0"/>
              <a:t>individual</a:t>
            </a:r>
            <a:r>
              <a:rPr lang="fr-FR" sz="2000" b="1" dirty="0" smtClean="0"/>
              <a:t> </a:t>
            </a:r>
            <a:r>
              <a:rPr lang="fr-FR" sz="2000" b="1" dirty="0" err="1" smtClean="0"/>
              <a:t>skills</a:t>
            </a:r>
            <a:r>
              <a:rPr lang="fr-FR" sz="2000" b="1" dirty="0" smtClean="0"/>
              <a:t> , </a:t>
            </a:r>
            <a:r>
              <a:rPr lang="fr-FR" sz="2000" b="1" dirty="0" err="1" smtClean="0"/>
              <a:t>knowledge</a:t>
            </a:r>
            <a:r>
              <a:rPr lang="fr-FR" sz="2000" b="1" dirty="0" smtClean="0"/>
              <a:t> , </a:t>
            </a:r>
            <a:r>
              <a:rPr lang="fr-FR" sz="2000" b="1" dirty="0" err="1" smtClean="0"/>
              <a:t>behaviors</a:t>
            </a:r>
            <a:r>
              <a:rPr lang="fr-FR" sz="2000" b="1" dirty="0" smtClean="0"/>
              <a:t> and </a:t>
            </a:r>
            <a:r>
              <a:rPr lang="fr-FR" sz="2000" b="1" dirty="0" err="1" smtClean="0"/>
              <a:t>abilities</a:t>
            </a:r>
            <a:r>
              <a:rPr lang="fr-FR" sz="2000" b="1" dirty="0" smtClean="0"/>
              <a:t> </a:t>
            </a:r>
            <a:r>
              <a:rPr lang="fr-FR" sz="2000" b="1" dirty="0" err="1" smtClean="0"/>
              <a:t>against</a:t>
            </a:r>
            <a:r>
              <a:rPr lang="fr-FR" sz="2000" b="1" dirty="0" smtClean="0"/>
              <a:t> </a:t>
            </a:r>
            <a:r>
              <a:rPr lang="fr-FR" sz="2000" b="1" dirty="0" err="1" smtClean="0"/>
              <a:t>prefined</a:t>
            </a:r>
            <a:r>
              <a:rPr lang="fr-FR" sz="2000" b="1" dirty="0" smtClean="0"/>
              <a:t> </a:t>
            </a:r>
            <a:r>
              <a:rPr lang="fr-FR" sz="2000" b="1" dirty="0" err="1" smtClean="0"/>
              <a:t>comptencies</a:t>
            </a:r>
            <a:r>
              <a:rPr lang="fr-FR" sz="2000" b="1" dirty="0" smtClean="0"/>
              <a:t> relevant to </a:t>
            </a:r>
            <a:r>
              <a:rPr lang="fr-FR" sz="2000" b="1" dirty="0" err="1" smtClean="0"/>
              <a:t>their</a:t>
            </a:r>
            <a:r>
              <a:rPr lang="fr-FR" sz="2000" b="1" dirty="0" smtClean="0"/>
              <a:t> job </a:t>
            </a:r>
            <a:r>
              <a:rPr lang="fr-FR" sz="2000" b="1" dirty="0" err="1" smtClean="0"/>
              <a:t>roles</a:t>
            </a:r>
            <a:r>
              <a:rPr lang="fr-FR" sz="2000" b="1" dirty="0" smtClean="0"/>
              <a:t>. </a:t>
            </a:r>
          </a:p>
          <a:p>
            <a:pPr marL="457200" indent="-457200"/>
            <a:endParaRPr lang="fr-FR" sz="2000" b="1" dirty="0"/>
          </a:p>
        </p:txBody>
      </p:sp>
      <p:sp>
        <p:nvSpPr>
          <p:cNvPr id="4" name="Rectangle 3"/>
          <p:cNvSpPr/>
          <p:nvPr/>
        </p:nvSpPr>
        <p:spPr>
          <a:xfrm>
            <a:off x="357158" y="2643182"/>
            <a:ext cx="8286808" cy="1938992"/>
          </a:xfrm>
          <a:prstGeom prst="rect">
            <a:avLst/>
          </a:prstGeom>
        </p:spPr>
        <p:txBody>
          <a:bodyPr wrap="square">
            <a:spAutoFit/>
          </a:bodyPr>
          <a:lstStyle/>
          <a:p>
            <a:pPr marL="457200" indent="-457200"/>
            <a:r>
              <a:rPr lang="en-US" sz="2000" b="1" u="sng" dirty="0" smtClean="0">
                <a:solidFill>
                  <a:srgbClr val="FF0000"/>
                </a:solidFill>
              </a:rPr>
              <a:t>Definition2</a:t>
            </a:r>
          </a:p>
          <a:p>
            <a:pPr marL="457200" indent="-457200"/>
            <a:r>
              <a:rPr lang="en-US" sz="2000" b="1" dirty="0" smtClean="0"/>
              <a:t>Competency assessment is a measure of an employee's competence against their job requirements and duties.</a:t>
            </a:r>
          </a:p>
          <a:p>
            <a:pPr marL="457200" indent="-457200"/>
            <a:r>
              <a:rPr lang="en-US" sz="2000" b="1" u="sng" dirty="0" smtClean="0">
                <a:solidFill>
                  <a:srgbClr val="FF0000"/>
                </a:solidFill>
              </a:rPr>
              <a:t>Definition3</a:t>
            </a:r>
            <a:endParaRPr lang="en-US" sz="2000" b="1" dirty="0" smtClean="0"/>
          </a:p>
          <a:p>
            <a:pPr marL="457200" indent="-457200"/>
            <a:r>
              <a:rPr lang="en-US" sz="2000" b="1" dirty="0" smtClean="0"/>
              <a:t> Competency assessment is the difference between required and acquired competencies.</a:t>
            </a:r>
            <a:endParaRPr lang="fr-FR" sz="2000" b="1" dirty="0"/>
          </a:p>
        </p:txBody>
      </p:sp>
      <p:sp>
        <p:nvSpPr>
          <p:cNvPr id="23554" name="AutoShape 2" descr="Expert Competency Assess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 name="Image 6" descr="jjjj.jpg"/>
          <p:cNvPicPr>
            <a:picLocks noChangeAspect="1"/>
          </p:cNvPicPr>
          <p:nvPr/>
        </p:nvPicPr>
        <p:blipFill>
          <a:blip r:embed="rId2"/>
          <a:stretch>
            <a:fillRect/>
          </a:stretch>
        </p:blipFill>
        <p:spPr>
          <a:xfrm>
            <a:off x="3214678" y="4929198"/>
            <a:ext cx="2428892" cy="159836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2714620"/>
            <a:ext cx="7786710" cy="1077218"/>
          </a:xfrm>
          <a:prstGeom prst="rect">
            <a:avLst/>
          </a:prstGeom>
        </p:spPr>
        <p:txBody>
          <a:bodyPr wrap="square">
            <a:spAutoFit/>
          </a:bodyPr>
          <a:lstStyle/>
          <a:p>
            <a:pPr algn="ctr"/>
            <a:r>
              <a:rPr lang="fr-FR" sz="3200" b="1" dirty="0" smtClean="0">
                <a:ln w="17780" cmpd="sng">
                  <a:solidFill>
                    <a:schemeClr val="accent1">
                      <a:tint val="3000"/>
                    </a:schemeClr>
                  </a:solidFill>
                  <a:prstDash val="solid"/>
                  <a:miter lim="800000"/>
                </a:ln>
                <a:solidFill>
                  <a:srgbClr val="C00000"/>
                </a:solidFill>
                <a:latin typeface="Copperplate Gothic Bold" pitchFamily="34" charset="0"/>
              </a:rPr>
              <a:t>Competency assessment approaches </a:t>
            </a:r>
            <a:endParaRPr lang="fr-FR" sz="3200" b="1" dirty="0">
              <a:solidFill>
                <a:srgbClr val="C00000"/>
              </a:solidFill>
              <a:latin typeface="Copperplate Gothic Bold"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elthir\Downloads\Finding brilliant ideas-bro.png"/>
          <p:cNvPicPr>
            <a:picLocks noChangeAspect="1" noChangeArrowheads="1"/>
          </p:cNvPicPr>
          <p:nvPr/>
        </p:nvPicPr>
        <p:blipFill>
          <a:blip r:embed="rId2" cstate="print"/>
          <a:srcRect/>
          <a:stretch>
            <a:fillRect/>
          </a:stretch>
        </p:blipFill>
        <p:spPr bwMode="auto">
          <a:xfrm>
            <a:off x="5857884" y="3357562"/>
            <a:ext cx="2571768" cy="2571768"/>
          </a:xfrm>
          <a:prstGeom prst="rect">
            <a:avLst/>
          </a:prstGeom>
          <a:noFill/>
        </p:spPr>
      </p:pic>
      <p:sp>
        <p:nvSpPr>
          <p:cNvPr id="5" name="Rectangle 4"/>
          <p:cNvSpPr/>
          <p:nvPr/>
        </p:nvSpPr>
        <p:spPr>
          <a:xfrm>
            <a:off x="285720" y="2428868"/>
            <a:ext cx="5429288" cy="1857388"/>
          </a:xfrm>
          <a:prstGeom prst="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sz="2000" b="1" dirty="0">
              <a:solidFill>
                <a:schemeClr val="tx1"/>
              </a:solidFill>
            </a:endParaRPr>
          </a:p>
        </p:txBody>
      </p:sp>
      <p:sp>
        <p:nvSpPr>
          <p:cNvPr id="6" name="Rectangle 5"/>
          <p:cNvSpPr/>
          <p:nvPr/>
        </p:nvSpPr>
        <p:spPr>
          <a:xfrm>
            <a:off x="2571736" y="857232"/>
            <a:ext cx="4286280" cy="461665"/>
          </a:xfrm>
          <a:prstGeom prst="rect">
            <a:avLst/>
          </a:prstGeom>
        </p:spPr>
        <p:txBody>
          <a:bodyPr wrap="square">
            <a:spAutoFit/>
          </a:bodyPr>
          <a:lstStyle/>
          <a:p>
            <a:pPr algn="ctr"/>
            <a:r>
              <a:rPr lang="en-US" sz="2400" b="1" dirty="0" smtClean="0">
                <a:ln w="17780" cmpd="sng">
                  <a:solidFill>
                    <a:schemeClr val="accent1">
                      <a:tint val="3000"/>
                    </a:schemeClr>
                  </a:solidFill>
                  <a:prstDash val="solid"/>
                  <a:miter lim="800000"/>
                </a:ln>
                <a:solidFill>
                  <a:srgbClr val="FF0000"/>
                </a:solidFill>
                <a:effectLst>
                  <a:outerShdw blurRad="38100" dist="38100" dir="2700000" algn="tl">
                    <a:srgbClr val="000000">
                      <a:alpha val="43137"/>
                    </a:srgbClr>
                  </a:outerShdw>
                </a:effectLst>
                <a:latin typeface="Cooper Black" pitchFamily="18" charset="0"/>
              </a:rPr>
              <a:t>1.Knowledg approach</a:t>
            </a:r>
            <a:endParaRPr lang="fr-FR" sz="2400" dirty="0">
              <a:solidFill>
                <a:srgbClr val="FF0000"/>
              </a:solidFill>
              <a:effectLst>
                <a:outerShdw blurRad="38100" dist="38100" dir="2700000" algn="tl">
                  <a:srgbClr val="000000">
                    <a:alpha val="43137"/>
                  </a:srgbClr>
                </a:outerShdw>
              </a:effectLst>
              <a:latin typeface="Cooper Black" pitchFamily="18" charset="0"/>
            </a:endParaRPr>
          </a:p>
        </p:txBody>
      </p:sp>
      <p:sp>
        <p:nvSpPr>
          <p:cNvPr id="8" name="Rectangle 7"/>
          <p:cNvSpPr/>
          <p:nvPr/>
        </p:nvSpPr>
        <p:spPr>
          <a:xfrm>
            <a:off x="214282" y="2857496"/>
            <a:ext cx="5500726" cy="923330"/>
          </a:xfrm>
          <a:prstGeom prst="rect">
            <a:avLst/>
          </a:prstGeom>
        </p:spPr>
        <p:txBody>
          <a:bodyPr wrap="square">
            <a:spAutoFit/>
          </a:bodyPr>
          <a:lstStyle/>
          <a:p>
            <a:pPr algn="ctr"/>
            <a:r>
              <a:rPr lang="en-US" b="1" dirty="0" smtClean="0"/>
              <a:t>Assessment through theoretical knowledge by comparing the realized knowledge that an individual has and the associated professional positions.</a:t>
            </a:r>
            <a:endParaRPr lang="fr-F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elthir\Downloads\Logic-cuate.png"/>
          <p:cNvPicPr>
            <a:picLocks noChangeAspect="1" noChangeArrowheads="1"/>
          </p:cNvPicPr>
          <p:nvPr/>
        </p:nvPicPr>
        <p:blipFill>
          <a:blip r:embed="rId2" cstate="print"/>
          <a:srcRect/>
          <a:stretch>
            <a:fillRect/>
          </a:stretch>
        </p:blipFill>
        <p:spPr bwMode="auto">
          <a:xfrm>
            <a:off x="6072198" y="2928934"/>
            <a:ext cx="2571768" cy="2571768"/>
          </a:xfrm>
          <a:prstGeom prst="rect">
            <a:avLst/>
          </a:prstGeom>
          <a:noFill/>
        </p:spPr>
      </p:pic>
      <p:sp>
        <p:nvSpPr>
          <p:cNvPr id="7" name="Rectangle 6"/>
          <p:cNvSpPr/>
          <p:nvPr/>
        </p:nvSpPr>
        <p:spPr>
          <a:xfrm>
            <a:off x="285720" y="2428868"/>
            <a:ext cx="5429288" cy="1857388"/>
          </a:xfrm>
          <a:prstGeom prst="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solidFill>
                  <a:schemeClr val="tx1"/>
                </a:solidFill>
              </a:rPr>
              <a:t>Assessment is carried out through direct observation of individuals in working position.</a:t>
            </a:r>
            <a:endParaRPr lang="fr-FR" sz="2000" b="1" dirty="0">
              <a:solidFill>
                <a:schemeClr val="tx1"/>
              </a:solidFill>
            </a:endParaRPr>
          </a:p>
        </p:txBody>
      </p:sp>
      <p:sp>
        <p:nvSpPr>
          <p:cNvPr id="8" name="Rectangle 7"/>
          <p:cNvSpPr/>
          <p:nvPr/>
        </p:nvSpPr>
        <p:spPr>
          <a:xfrm>
            <a:off x="3071802" y="857232"/>
            <a:ext cx="3426451" cy="461665"/>
          </a:xfrm>
          <a:prstGeom prst="rect">
            <a:avLst/>
          </a:prstGeom>
        </p:spPr>
        <p:txBody>
          <a:bodyPr wrap="none">
            <a:spAutoFit/>
          </a:bodyPr>
          <a:lstStyle/>
          <a:p>
            <a:r>
              <a:rPr lang="en-US" sz="2400" b="1" dirty="0" smtClean="0">
                <a:ln w="17780" cmpd="sng">
                  <a:solidFill>
                    <a:schemeClr val="accent1">
                      <a:tint val="3000"/>
                    </a:schemeClr>
                  </a:solidFill>
                  <a:prstDash val="solid"/>
                  <a:miter lim="800000"/>
                </a:ln>
                <a:solidFill>
                  <a:srgbClr val="FF0000"/>
                </a:solidFill>
                <a:effectLst>
                  <a:outerShdw blurRad="38100" dist="38100" dir="2700000" algn="tl">
                    <a:srgbClr val="000000">
                      <a:alpha val="43137"/>
                    </a:srgbClr>
                  </a:outerShdw>
                </a:effectLst>
                <a:latin typeface="Cooper Black" pitchFamily="18" charset="0"/>
              </a:rPr>
              <a:t>2.Practical approach</a:t>
            </a:r>
            <a:endParaRPr lang="fr-FR" sz="2400" dirty="0">
              <a:solidFill>
                <a:srgbClr val="FF0000"/>
              </a:solidFill>
              <a:effectLst>
                <a:outerShdw blurRad="38100" dist="38100" dir="2700000" algn="tl">
                  <a:srgbClr val="000000">
                    <a:alpha val="43137"/>
                  </a:srgbClr>
                </a:outerShdw>
              </a:effectLst>
              <a:latin typeface="Cooper Black"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elthir\Downloads\Mind map-bro.png"/>
          <p:cNvPicPr>
            <a:picLocks noChangeAspect="1" noChangeArrowheads="1"/>
          </p:cNvPicPr>
          <p:nvPr/>
        </p:nvPicPr>
        <p:blipFill>
          <a:blip r:embed="rId2" cstate="print"/>
          <a:srcRect/>
          <a:stretch>
            <a:fillRect/>
          </a:stretch>
        </p:blipFill>
        <p:spPr bwMode="auto">
          <a:xfrm>
            <a:off x="6357950" y="3071810"/>
            <a:ext cx="2357454" cy="2357454"/>
          </a:xfrm>
          <a:prstGeom prst="rect">
            <a:avLst/>
          </a:prstGeom>
          <a:noFill/>
        </p:spPr>
      </p:pic>
      <p:sp>
        <p:nvSpPr>
          <p:cNvPr id="5" name="Rectangle 4"/>
          <p:cNvSpPr/>
          <p:nvPr/>
        </p:nvSpPr>
        <p:spPr>
          <a:xfrm>
            <a:off x="2928926" y="857232"/>
            <a:ext cx="3767955" cy="461665"/>
          </a:xfrm>
          <a:prstGeom prst="rect">
            <a:avLst/>
          </a:prstGeom>
        </p:spPr>
        <p:txBody>
          <a:bodyPr wrap="none">
            <a:spAutoFit/>
          </a:bodyPr>
          <a:lstStyle/>
          <a:p>
            <a:pPr algn="ctr"/>
            <a:r>
              <a:rPr lang="en-US" b="1" dirty="0" smtClean="0">
                <a:ln w="17780" cmpd="sng">
                  <a:solidFill>
                    <a:schemeClr val="accent1">
                      <a:tint val="3000"/>
                    </a:schemeClr>
                  </a:solidFill>
                  <a:prstDash val="solid"/>
                  <a:miter lim="800000"/>
                </a:ln>
                <a:solidFill>
                  <a:schemeClr val="accent1"/>
                </a:solidFill>
                <a:effectLst>
                  <a:outerShdw blurRad="55000" dist="50800" dir="5400000" algn="tl">
                    <a:srgbClr val="000000">
                      <a:alpha val="33000"/>
                    </a:srgbClr>
                  </a:outerShdw>
                </a:effectLst>
              </a:rPr>
              <a:t> </a:t>
            </a:r>
            <a:r>
              <a:rPr lang="en-US" sz="2400" b="1"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Cooper Black" pitchFamily="18" charset="0"/>
              </a:rPr>
              <a:t>3.Behavioral approach</a:t>
            </a:r>
            <a:endParaRPr lang="fr-FR" dirty="0">
              <a:solidFill>
                <a:srgbClr val="FF0000"/>
              </a:solidFill>
              <a:latin typeface="Cooper Black" pitchFamily="18" charset="0"/>
            </a:endParaRPr>
          </a:p>
        </p:txBody>
      </p:sp>
      <p:sp>
        <p:nvSpPr>
          <p:cNvPr id="6" name="Rectangle 5"/>
          <p:cNvSpPr/>
          <p:nvPr/>
        </p:nvSpPr>
        <p:spPr>
          <a:xfrm>
            <a:off x="285720" y="2428868"/>
            <a:ext cx="5429288" cy="1857388"/>
          </a:xfrm>
          <a:prstGeom prst="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solidFill>
                  <a:schemeClr val="tx1"/>
                </a:solidFill>
              </a:rPr>
              <a:t>Assessment based on individual and collective behaviors.</a:t>
            </a:r>
            <a:endParaRPr lang="fr-FR" sz="2000" b="1"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يراميك">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سيراميك</Template>
  <TotalTime>840</TotalTime>
  <Words>769</Words>
  <Application>Microsoft Office PowerPoint</Application>
  <PresentationFormat>Affichage à l'écran (4:3)</PresentationFormat>
  <Paragraphs>102</Paragraphs>
  <Slides>28</Slides>
  <Notes>0</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سيراميك</vt:lpstr>
      <vt:lpstr>University Mohammed khieder-Biskra-</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elthir</dc:creator>
  <cp:lastModifiedBy>DELL</cp:lastModifiedBy>
  <cp:revision>117</cp:revision>
  <dcterms:created xsi:type="dcterms:W3CDTF">2023-10-29T16:05:33Z</dcterms:created>
  <dcterms:modified xsi:type="dcterms:W3CDTF">2023-11-23T06:17:37Z</dcterms:modified>
</cp:coreProperties>
</file>