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14"/>
  </p:notesMasterIdLst>
  <p:sldIdLst>
    <p:sldId id="358" r:id="rId4"/>
    <p:sldId id="265" r:id="rId5"/>
    <p:sldId id="328" r:id="rId6"/>
    <p:sldId id="356" r:id="rId7"/>
    <p:sldId id="297" r:id="rId8"/>
    <p:sldId id="276" r:id="rId9"/>
    <p:sldId id="305" r:id="rId10"/>
    <p:sldId id="334" r:id="rId11"/>
    <p:sldId id="290" r:id="rId12"/>
    <p:sldId id="359" r:id="rId13"/>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7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691" autoAdjust="0"/>
    <p:restoredTop sz="93369" autoAdjust="0"/>
  </p:normalViewPr>
  <p:slideViewPr>
    <p:cSldViewPr snapToGrid="0">
      <p:cViewPr varScale="1">
        <p:scale>
          <a:sx n="38" d="100"/>
          <a:sy n="38" d="100"/>
        </p:scale>
        <p:origin x="-1128" y="-60"/>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pPr/>
              <a:t>2023/11/23</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pPr/>
              <a:t>‹N°›</a:t>
            </a:fld>
            <a:endParaRPr kumimoji="1" lang="ja-JP" altLang="en-US"/>
          </a:p>
        </p:txBody>
      </p:sp>
    </p:spTree>
    <p:extLst>
      <p:ext uri="{BB962C8B-B14F-4D97-AF65-F5344CB8AC3E}">
        <p14:creationId xmlns:p14="http://schemas.microsoft.com/office/powerpoint/2010/main" xmlns=""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ar-EG" dirty="0">
                <a:solidFill>
                  <a:schemeClr val="tx1"/>
                </a:solidFill>
                <a:latin typeface="Air Strip Arabic" panose="02000500000000000000" pitchFamily="2" charset="-78"/>
                <a:cs typeface="+mn-cs"/>
              </a:rPr>
              <a:t> </a:t>
            </a:r>
            <a:r>
              <a:rPr lang="az-Latn-AZ" baseline="0" dirty="0">
                <a:solidFill>
                  <a:schemeClr val="tx1"/>
                </a:solidFill>
                <a:latin typeface="Air Strip Arabic" panose="02000500000000000000" pitchFamily="2" charset="-78"/>
                <a:cs typeface="+mn-cs"/>
              </a:rPr>
              <a:t>https://www.youtube.com/channel/UC1QDseAuWOKQOp6j9AeuZgg</a:t>
            </a:r>
            <a:r>
              <a:rPr lang="ar-EG" baseline="0" dirty="0">
                <a:solidFill>
                  <a:schemeClr val="tx1"/>
                </a:solidFill>
                <a:latin typeface="Air Strip Arabic" panose="02000500000000000000" pitchFamily="2" charset="-78"/>
                <a:cs typeface="+mn-cs"/>
              </a:rPr>
              <a:t> </a:t>
            </a:r>
            <a:r>
              <a:rPr lang="ar-EG" dirty="0">
                <a:solidFill>
                  <a:schemeClr val="tx1"/>
                </a:solidFill>
                <a:latin typeface="Air Strip Arabic" panose="02000500000000000000" pitchFamily="2" charset="-78"/>
                <a:cs typeface="+mn-cs"/>
              </a:rPr>
              <a:t>شاهد</a:t>
            </a:r>
            <a:r>
              <a:rPr lang="ar-EG" baseline="0" dirty="0">
                <a:solidFill>
                  <a:schemeClr val="tx1"/>
                </a:solidFill>
                <a:latin typeface="Air Strip Arabic" panose="02000500000000000000" pitchFamily="2" charset="-78"/>
                <a:cs typeface="+mn-cs"/>
              </a:rPr>
              <a:t> المزيد من القوالب والدروس عبر قناة ادركها بوربوينت زرنا علي  </a:t>
            </a:r>
            <a:endParaRPr lang="ar-EG" dirty="0">
              <a:solidFill>
                <a:schemeClr val="tx1"/>
              </a:solidFill>
              <a:latin typeface="Air Strip Arabic" panose="02000500000000000000" pitchFamily="2" charset="-78"/>
              <a:cs typeface="+mn-cs"/>
            </a:endParaRPr>
          </a:p>
          <a:p>
            <a:endParaRPr lang="ar-EG" dirty="0"/>
          </a:p>
        </p:txBody>
      </p:sp>
      <p:sp>
        <p:nvSpPr>
          <p:cNvPr id="4" name="عنصر نائب لرقم الشريحة 3"/>
          <p:cNvSpPr>
            <a:spLocks noGrp="1"/>
          </p:cNvSpPr>
          <p:nvPr>
            <p:ph type="sldNum" sz="quarter" idx="10"/>
          </p:nvPr>
        </p:nvSpPr>
        <p:spPr/>
        <p:txBody>
          <a:bodyPr/>
          <a:lstStyle/>
          <a:p>
            <a:fld id="{BA0F6D12-D0E5-42E3-AE9E-4CBB24513023}" type="slidenum">
              <a:rPr kumimoji="1" lang="ja-JP" altLang="en-US" smtClean="0"/>
              <a:pPr/>
              <a:t>1</a:t>
            </a:fld>
            <a:endParaRPr kumimoji="1" lang="ja-JP" altLang="en-US"/>
          </a:p>
        </p:txBody>
      </p:sp>
    </p:spTree>
    <p:extLst>
      <p:ext uri="{BB962C8B-B14F-4D97-AF65-F5344CB8AC3E}">
        <p14:creationId xmlns:p14="http://schemas.microsoft.com/office/powerpoint/2010/main" xmlns="" val="428989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lang="ar-EG" baseline="0" dirty="0">
                <a:solidFill>
                  <a:schemeClr val="tx1"/>
                </a:solidFill>
                <a:latin typeface="Air Strip Arabic" panose="02000500000000000000" pitchFamily="2" charset="-78"/>
                <a:cs typeface="+mn-cs"/>
              </a:rPr>
              <a:t> </a:t>
            </a:r>
            <a:endParaRPr lang="ar-EG" dirty="0">
              <a:solidFill>
                <a:schemeClr val="tx1"/>
              </a:solidFill>
              <a:latin typeface="Air Strip Arabic" panose="02000500000000000000" pitchFamily="2" charset="-78"/>
              <a:cs typeface="+mn-cs"/>
            </a:endParaRPr>
          </a:p>
          <a:p>
            <a:endParaRPr lang="ar-EG" dirty="0"/>
          </a:p>
        </p:txBody>
      </p:sp>
      <p:sp>
        <p:nvSpPr>
          <p:cNvPr id="4" name="عنصر نائب لرقم الشريحة 3"/>
          <p:cNvSpPr>
            <a:spLocks noGrp="1"/>
          </p:cNvSpPr>
          <p:nvPr>
            <p:ph type="sldNum" sz="quarter" idx="10"/>
          </p:nvPr>
        </p:nvSpPr>
        <p:spPr/>
        <p:txBody>
          <a:bodyPr/>
          <a:lstStyle/>
          <a:p>
            <a:fld id="{BA0F6D12-D0E5-42E3-AE9E-4CBB24513023}" type="slidenum">
              <a:rPr kumimoji="1" lang="ja-JP" altLang="en-US" smtClean="0"/>
              <a:pPr/>
              <a:t>3</a:t>
            </a:fld>
            <a:endParaRPr kumimoji="1" lang="ja-JP" altLang="en-US"/>
          </a:p>
        </p:txBody>
      </p:sp>
    </p:spTree>
    <p:extLst>
      <p:ext uri="{BB962C8B-B14F-4D97-AF65-F5344CB8AC3E}">
        <p14:creationId xmlns:p14="http://schemas.microsoft.com/office/powerpoint/2010/main" xmlns="" val="9584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xmlns=""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xmlns=""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xmlns=""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xmlns=""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xmlns=""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xmlns=""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xmlns=""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xmlns=""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xmlns=""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35915"/>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xmlns=""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1"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1"/>
      <p:bldP spid="14" grpId="0"/>
      <p:bldP spid="14" grpId="1"/>
      <p:bldP spid="15" grpId="0"/>
      <p:bldP spid="15" grpId="1"/>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xmlns=""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bg>
      <p:bgPr>
        <a:solidFill>
          <a:schemeClr val="tx2"/>
        </a:solidFill>
        <a:effectLst/>
      </p:bgPr>
    </p:b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xmlns=""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xmlns=""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685310" y="382380"/>
            <a:ext cx="11291454" cy="9421179"/>
          </a:xfrm>
          <a:prstGeom prst="rect">
            <a:avLst/>
          </a:prstGeom>
        </p:spPr>
      </p:pic>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540795" y="1327349"/>
            <a:ext cx="5884221" cy="8366379"/>
          </a:xfrm>
          <a:prstGeom prst="rect">
            <a:avLst/>
          </a:prstGeom>
        </p:spPr>
      </p:pic>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9" grpId="0" animBg="1"/>
      <p:bldP spid="6" grpId="0"/>
      <p:bldP spid="6" grpId="1"/>
      <p:bldP spid="18" grpId="0"/>
      <p:bldP spid="18" grpId="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xmlns=""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xmlns=""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xmlns=""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537151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xmlns=""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imated Title">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xmlns=""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xmlns=""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xmlns=""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xmlns="" val="3198578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xmlns=""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xmlns=""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xmlns=""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xmlns=""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2" presetClass="entr" presetSubtype="1" decel="100000" fill="hold" grpId="0" nodeType="withEffect">
                                  <p:stCondLst>
                                    <p:cond delay="125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childTnLst>
                          </p:cTn>
                        </p:par>
                        <p:par>
                          <p:cTn id="61" fill="hold">
                            <p:stCondLst>
                              <p:cond delay="1750"/>
                            </p:stCondLst>
                            <p:childTnLst>
                              <p:par>
                                <p:cTn id="62" presetID="2" presetClass="entr" presetSubtype="2" decel="10000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2250"/>
                            </p:stCondLst>
                            <p:childTnLst>
                              <p:par>
                                <p:cTn id="70" presetID="16" presetClass="entr" presetSubtype="37"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outVertical)">
                                      <p:cBhvr>
                                        <p:cTn id="72" dur="500"/>
                                        <p:tgtEl>
                                          <p:spTgt spid="26"/>
                                        </p:tgtEl>
                                      </p:cBhvr>
                                    </p:animEffect>
                                  </p:childTnLst>
                                </p:cTn>
                              </p:par>
                            </p:childTnLst>
                          </p:cTn>
                        </p:par>
                        <p:par>
                          <p:cTn id="73" fill="hold">
                            <p:stCondLst>
                              <p:cond delay="2750"/>
                            </p:stCondLst>
                            <p:childTnLst>
                              <p:par>
                                <p:cTn id="74" presetID="2" presetClass="entr" presetSubtype="4" decel="10000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1000" fill="hold"/>
                                        <p:tgtEl>
                                          <p:spTgt spid="15"/>
                                        </p:tgtEl>
                                        <p:attrNameLst>
                                          <p:attrName>ppt_x</p:attrName>
                                        </p:attrNameLst>
                                      </p:cBhvr>
                                      <p:tavLst>
                                        <p:tav tm="0">
                                          <p:val>
                                            <p:strVal val="#ppt_x"/>
                                          </p:val>
                                        </p:tav>
                                        <p:tav tm="100000">
                                          <p:val>
                                            <p:strVal val="#ppt_x"/>
                                          </p:val>
                                        </p:tav>
                                      </p:tavLst>
                                    </p:anim>
                                    <p:anim calcmode="lin" valueType="num">
                                      <p:cBhvr additive="base">
                                        <p:cTn id="77" dur="10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4" decel="10000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1000" fill="hold"/>
                                        <p:tgtEl>
                                          <p:spTgt spid="16"/>
                                        </p:tgtEl>
                                        <p:attrNameLst>
                                          <p:attrName>ppt_x</p:attrName>
                                        </p:attrNameLst>
                                      </p:cBhvr>
                                      <p:tavLst>
                                        <p:tav tm="0">
                                          <p:val>
                                            <p:strVal val="#ppt_x"/>
                                          </p:val>
                                        </p:tav>
                                        <p:tav tm="100000">
                                          <p:val>
                                            <p:strVal val="#ppt_x"/>
                                          </p:val>
                                        </p:tav>
                                      </p:tavLst>
                                    </p:anim>
                                    <p:anim calcmode="lin" valueType="num">
                                      <p:cBhvr additive="base">
                                        <p:cTn id="81" dur="1000" fill="hold"/>
                                        <p:tgtEl>
                                          <p:spTgt spid="16"/>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1000" fill="hold"/>
                                        <p:tgtEl>
                                          <p:spTgt spid="17"/>
                                        </p:tgtEl>
                                        <p:attrNameLst>
                                          <p:attrName>ppt_x</p:attrName>
                                        </p:attrNameLst>
                                      </p:cBhvr>
                                      <p:tavLst>
                                        <p:tav tm="0">
                                          <p:val>
                                            <p:strVal val="#ppt_x"/>
                                          </p:val>
                                        </p:tav>
                                        <p:tav tm="100000">
                                          <p:val>
                                            <p:strVal val="#ppt_x"/>
                                          </p:val>
                                        </p:tav>
                                      </p:tavLst>
                                    </p:anim>
                                    <p:anim calcmode="lin" valueType="num">
                                      <p:cBhvr additive="base">
                                        <p:cTn id="85" dur="1000" fill="hold"/>
                                        <p:tgtEl>
                                          <p:spTgt spid="17"/>
                                        </p:tgtEl>
                                        <p:attrNameLst>
                                          <p:attrName>ppt_y</p:attrName>
                                        </p:attrNameLst>
                                      </p:cBhvr>
                                      <p:tavLst>
                                        <p:tav tm="0">
                                          <p:val>
                                            <p:strVal val="1+#ppt_h/2"/>
                                          </p:val>
                                        </p:tav>
                                        <p:tav tm="100000">
                                          <p:val>
                                            <p:strVal val="#ppt_y"/>
                                          </p:val>
                                        </p:tav>
                                      </p:tavLst>
                                    </p:anim>
                                  </p:childTnLst>
                                </p:cTn>
                              </p:par>
                              <p:par>
                                <p:cTn id="86" presetID="2" presetClass="entr" presetSubtype="4" decel="100000"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1000" fill="hold"/>
                                        <p:tgtEl>
                                          <p:spTgt spid="18"/>
                                        </p:tgtEl>
                                        <p:attrNameLst>
                                          <p:attrName>ppt_x</p:attrName>
                                        </p:attrNameLst>
                                      </p:cBhvr>
                                      <p:tavLst>
                                        <p:tav tm="0">
                                          <p:val>
                                            <p:strVal val="#ppt_x"/>
                                          </p:val>
                                        </p:tav>
                                        <p:tav tm="100000">
                                          <p:val>
                                            <p:strVal val="#ppt_x"/>
                                          </p:val>
                                        </p:tav>
                                      </p:tavLst>
                                    </p:anim>
                                    <p:anim calcmode="lin" valueType="num">
                                      <p:cBhvr additive="base">
                                        <p:cTn id="89" dur="1000" fill="hold"/>
                                        <p:tgtEl>
                                          <p:spTgt spid="18"/>
                                        </p:tgtEl>
                                        <p:attrNameLst>
                                          <p:attrName>ppt_y</p:attrName>
                                        </p:attrNameLst>
                                      </p:cBhvr>
                                      <p:tavLst>
                                        <p:tav tm="0">
                                          <p:val>
                                            <p:strVal val="1+#ppt_h/2"/>
                                          </p:val>
                                        </p:tav>
                                        <p:tav tm="100000">
                                          <p:val>
                                            <p:strVal val="#ppt_y"/>
                                          </p:val>
                                        </p:tav>
                                      </p:tavLst>
                                    </p:anim>
                                  </p:childTnLst>
                                </p:cTn>
                              </p:par>
                              <p:par>
                                <p:cTn id="90" presetID="2" presetClass="entr" presetSubtype="4" decel="10000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1000" fill="hold"/>
                                        <p:tgtEl>
                                          <p:spTgt spid="22"/>
                                        </p:tgtEl>
                                        <p:attrNameLst>
                                          <p:attrName>ppt_x</p:attrName>
                                        </p:attrNameLst>
                                      </p:cBhvr>
                                      <p:tavLst>
                                        <p:tav tm="0">
                                          <p:val>
                                            <p:strVal val="#ppt_x"/>
                                          </p:val>
                                        </p:tav>
                                        <p:tav tm="100000">
                                          <p:val>
                                            <p:strVal val="#ppt_x"/>
                                          </p:val>
                                        </p:tav>
                                      </p:tavLst>
                                    </p:anim>
                                    <p:anim calcmode="lin" valueType="num">
                                      <p:cBhvr additive="base">
                                        <p:cTn id="93" dur="1000" fill="hold"/>
                                        <p:tgtEl>
                                          <p:spTgt spid="22"/>
                                        </p:tgtEl>
                                        <p:attrNameLst>
                                          <p:attrName>ppt_y</p:attrName>
                                        </p:attrNameLst>
                                      </p:cBhvr>
                                      <p:tavLst>
                                        <p:tav tm="0">
                                          <p:val>
                                            <p:strVal val="1+#ppt_h/2"/>
                                          </p:val>
                                        </p:tav>
                                        <p:tav tm="100000">
                                          <p:val>
                                            <p:strVal val="#ppt_y"/>
                                          </p:val>
                                        </p:tav>
                                      </p:tavLst>
                                    </p:anim>
                                  </p:childTnLst>
                                </p:cTn>
                              </p:par>
                              <p:par>
                                <p:cTn id="94" presetID="10" presetClass="entr" presetSubtype="0" fill="hold" grpId="1"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1000"/>
                                        <p:tgtEl>
                                          <p:spTgt spid="16"/>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childTnLst>
                                </p:cTn>
                              </p:par>
                              <p:par>
                                <p:cTn id="103" presetID="10"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childTnLst>
                                </p:cTn>
                              </p:par>
                            </p:childTnLst>
                          </p:cTn>
                        </p:par>
                        <p:par>
                          <p:cTn id="109" fill="hold">
                            <p:stCondLst>
                              <p:cond delay="3750"/>
                            </p:stCondLst>
                            <p:childTnLst>
                              <p:par>
                                <p:cTn id="110" presetID="22" presetClass="entr" presetSubtype="8"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left)">
                                      <p:cBhvr>
                                        <p:cTn id="112" dur="500"/>
                                        <p:tgtEl>
                                          <p:spTgt spid="38"/>
                                        </p:tgtEl>
                                      </p:cBhvr>
                                    </p:animEffect>
                                  </p:childTnLst>
                                </p:cTn>
                              </p:par>
                            </p:childTnLst>
                          </p:cTn>
                        </p:par>
                        <p:par>
                          <p:cTn id="113" fill="hold">
                            <p:stCondLst>
                              <p:cond delay="4250"/>
                            </p:stCondLst>
                            <p:childTnLst>
                              <p:par>
                                <p:cTn id="114" presetID="10"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par>
                          <p:cTn id="117" fill="hold">
                            <p:stCondLst>
                              <p:cond delay="4750"/>
                            </p:stCondLst>
                            <p:childTnLst>
                              <p:par>
                                <p:cTn id="118" presetID="22" presetClass="entr" presetSubtype="8" fill="hold" grpId="0" nodeType="afterEffect">
                                  <p:stCondLst>
                                    <p:cond delay="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wipe(left)">
                                      <p:cBhvr>
                                        <p:cTn id="120" dur="500"/>
                                        <p:tgtEl>
                                          <p:spTgt spid="31">
                                            <p:txEl>
                                              <p:pRg st="0" end="0"/>
                                            </p:txEl>
                                          </p:spTgt>
                                        </p:tgtEl>
                                      </p:cBhvr>
                                    </p:animEffect>
                                  </p:childTnLst>
                                </p:cTn>
                              </p:par>
                            </p:childTnLst>
                          </p:cTn>
                        </p:par>
                        <p:par>
                          <p:cTn id="121" fill="hold">
                            <p:stCondLst>
                              <p:cond delay="5250"/>
                            </p:stCondLst>
                            <p:childTnLst>
                              <p:par>
                                <p:cTn id="122" presetID="10" presetClass="entr" presetSubtype="0" fill="hold" grpId="0" nodeType="after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childTnLst>
                          </p:cTn>
                        </p:par>
                        <p:par>
                          <p:cTn id="125" fill="hold">
                            <p:stCondLst>
                              <p:cond delay="5750"/>
                            </p:stCondLst>
                            <p:childTnLst>
                              <p:par>
                                <p:cTn id="126" presetID="22" presetClass="entr" presetSubtype="8" fill="hold" grpId="0" nodeType="afterEffect">
                                  <p:stCondLst>
                                    <p:cond delay="0"/>
                                  </p:stCondLst>
                                  <p:childTnLst>
                                    <p:set>
                                      <p:cBhvr>
                                        <p:cTn id="127" dur="1" fill="hold">
                                          <p:stCondLst>
                                            <p:cond delay="0"/>
                                          </p:stCondLst>
                                        </p:cTn>
                                        <p:tgtEl>
                                          <p:spTgt spid="33">
                                            <p:txEl>
                                              <p:pRg st="0" end="0"/>
                                            </p:txEl>
                                          </p:spTgt>
                                        </p:tgtEl>
                                        <p:attrNameLst>
                                          <p:attrName>style.visibility</p:attrName>
                                        </p:attrNameLst>
                                      </p:cBhvr>
                                      <p:to>
                                        <p:strVal val="visible"/>
                                      </p:to>
                                    </p:set>
                                    <p:animEffect transition="in" filter="wipe(left)">
                                      <p:cBhvr>
                                        <p:cTn id="128" dur="500"/>
                                        <p:tgtEl>
                                          <p:spTgt spid="33">
                                            <p:txEl>
                                              <p:pRg st="0" end="0"/>
                                            </p:txEl>
                                          </p:spTgt>
                                        </p:tgtEl>
                                      </p:cBhvr>
                                    </p:animEffect>
                                  </p:childTnLst>
                                </p:cTn>
                              </p:par>
                            </p:childTnLst>
                          </p:cTn>
                        </p:par>
                        <p:par>
                          <p:cTn id="129" fill="hold">
                            <p:stCondLst>
                              <p:cond delay="6250"/>
                            </p:stCondLst>
                            <p:childTnLst>
                              <p:par>
                                <p:cTn id="130" presetID="10" presetClass="entr" presetSubtype="0" fill="hold" grpId="0" nodeType="after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par>
                          <p:cTn id="133" fill="hold">
                            <p:stCondLst>
                              <p:cond delay="6750"/>
                            </p:stCondLst>
                            <p:childTnLst>
                              <p:par>
                                <p:cTn id="134" presetID="22" presetClass="entr" presetSubtype="8" fill="hold" grpId="0" nodeType="afterEffect">
                                  <p:stCondLst>
                                    <p:cond delay="0"/>
                                  </p:stCondLst>
                                  <p:childTnLst>
                                    <p:set>
                                      <p:cBhvr>
                                        <p:cTn id="135" dur="1" fill="hold">
                                          <p:stCondLst>
                                            <p:cond delay="0"/>
                                          </p:stCondLst>
                                        </p:cTn>
                                        <p:tgtEl>
                                          <p:spTgt spid="35">
                                            <p:txEl>
                                              <p:pRg st="0" end="0"/>
                                            </p:txEl>
                                          </p:spTgt>
                                        </p:tgtEl>
                                        <p:attrNameLst>
                                          <p:attrName>style.visibility</p:attrName>
                                        </p:attrNameLst>
                                      </p:cBhvr>
                                      <p:to>
                                        <p:strVal val="visible"/>
                                      </p:to>
                                    </p:set>
                                    <p:animEffect transition="in" filter="wipe(left)">
                                      <p:cBhvr>
                                        <p:cTn id="136" dur="500"/>
                                        <p:tgtEl>
                                          <p:spTgt spid="35">
                                            <p:txEl>
                                              <p:pRg st="0" end="0"/>
                                            </p:txEl>
                                          </p:spTgt>
                                        </p:tgtEl>
                                      </p:cBhvr>
                                    </p:animEffect>
                                  </p:childTnLst>
                                </p:cTn>
                              </p:par>
                            </p:childTnLst>
                          </p:cTn>
                        </p:par>
                        <p:par>
                          <p:cTn id="137" fill="hold">
                            <p:stCondLst>
                              <p:cond delay="7250"/>
                            </p:stCondLst>
                            <p:childTnLst>
                              <p:par>
                                <p:cTn id="138" presetID="2" presetClass="entr" presetSubtype="2" decel="100000" fill="hold" grpId="0" nodeType="after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additive="base">
                                        <p:cTn id="140" dur="500" fill="hold"/>
                                        <p:tgtEl>
                                          <p:spTgt spid="28"/>
                                        </p:tgtEl>
                                        <p:attrNameLst>
                                          <p:attrName>ppt_x</p:attrName>
                                        </p:attrNameLst>
                                      </p:cBhvr>
                                      <p:tavLst>
                                        <p:tav tm="0">
                                          <p:val>
                                            <p:strVal val="1+#ppt_w/2"/>
                                          </p:val>
                                        </p:tav>
                                        <p:tav tm="100000">
                                          <p:val>
                                            <p:strVal val="#ppt_x"/>
                                          </p:val>
                                        </p:tav>
                                      </p:tavLst>
                                    </p:anim>
                                    <p:anim calcmode="lin" valueType="num">
                                      <p:cBhvr additive="base">
                                        <p:cTn id="141" dur="500" fill="hold"/>
                                        <p:tgtEl>
                                          <p:spTgt spid="28"/>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29">
                                            <p:txEl>
                                              <p:pRg st="0" end="0"/>
                                            </p:txEl>
                                          </p:spTgt>
                                        </p:tgtEl>
                                        <p:attrNameLst>
                                          <p:attrName>style.visibility</p:attrName>
                                        </p:attrNameLst>
                                      </p:cBhvr>
                                      <p:to>
                                        <p:strVal val="visible"/>
                                      </p:to>
                                    </p:set>
                                    <p:anim calcmode="lin" valueType="num">
                                      <p:cBhvr additive="base">
                                        <p:cTn id="14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3" grpId="0" animBg="1"/>
      <p:bldP spid="43" grpId="1" animBg="1"/>
      <p:bldP spid="44" grpId="0" animBg="1"/>
      <p:bldP spid="44" grpId="1" animBg="1"/>
      <p:bldP spid="45" grpId="0" animBg="1"/>
      <p:bldP spid="45" grpId="1" animBg="1"/>
      <p:bldP spid="46"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and Animated Texts">
    <p:bg>
      <p:bgPr>
        <a:solidFill>
          <a:schemeClr val="tx2"/>
        </a:solidFill>
        <a:effectLst/>
      </p:bgPr>
    </p:bg>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with Caption">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xmlns=""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xmlns=""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mp; Text 1">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xmlns=""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Text 2">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xmlns=""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6326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3756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xmlns=""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14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5" grpId="1" animBg="1"/>
      <p:bldP spid="6" grpId="0" animBg="1"/>
      <p:bldP spid="6" grpId="1" animBg="1"/>
      <p:bldP spid="7" grpId="0" animBg="1"/>
      <p:bldP spid="7" grpId="1" animBg="1"/>
      <p:bldP spid="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2" presetClass="entr" presetSubtype="1" decel="100000" fill="hold" grpId="0" nodeType="withEffect">
                                  <p:stCondLst>
                                    <p:cond delay="125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a:t>
            </a:fld>
            <a:endParaRPr lang="ja-JP" altLang="en-US"/>
          </a:p>
        </p:txBody>
      </p:sp>
    </p:spTree>
    <p:extLst>
      <p:ext uri="{BB962C8B-B14F-4D97-AF65-F5344CB8AC3E}">
        <p14:creationId xmlns:p14="http://schemas.microsoft.com/office/powerpoint/2010/main" xmlns=""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xmlns=""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sz="8800" dirty="0"/>
              <a:t>Competency Management</a:t>
            </a:r>
            <a:endParaRPr kumimoji="1" lang="ja-JP" altLang="en-US" sz="8800" dirty="0"/>
          </a:p>
        </p:txBody>
      </p:sp>
      <p:sp>
        <p:nvSpPr>
          <p:cNvPr id="7" name="テキスト プレースホルダー 6"/>
          <p:cNvSpPr>
            <a:spLocks noGrp="1"/>
          </p:cNvSpPr>
          <p:nvPr>
            <p:ph type="body" sz="quarter" idx="10"/>
          </p:nvPr>
        </p:nvSpPr>
        <p:spPr/>
        <p:txBody>
          <a:bodyPr/>
          <a:lstStyle/>
          <a:p>
            <a:r>
              <a:rPr lang="en-US" altLang="ja-JP" dirty="0" err="1"/>
              <a:t>Laiadi</a:t>
            </a:r>
            <a:r>
              <a:rPr lang="en-US" altLang="ja-JP" dirty="0"/>
              <a:t> </a:t>
            </a:r>
            <a:r>
              <a:rPr lang="en-US" altLang="ja-JP" dirty="0" err="1"/>
              <a:t>hend</a:t>
            </a:r>
            <a:r>
              <a:rPr lang="en-US" altLang="ja-JP" dirty="0"/>
              <a:t> &amp; </a:t>
            </a:r>
            <a:r>
              <a:rPr lang="en-US" altLang="ja-JP" dirty="0" err="1"/>
              <a:t>fatah</a:t>
            </a:r>
            <a:r>
              <a:rPr lang="en-US" altLang="ja-JP" dirty="0"/>
              <a:t> </a:t>
            </a:r>
            <a:r>
              <a:rPr lang="en-US" altLang="ja-JP" dirty="0" err="1"/>
              <a:t>safa</a:t>
            </a:r>
            <a:endParaRPr lang="ja-JP" altLang="en-US" dirty="0"/>
          </a:p>
        </p:txBody>
      </p:sp>
    </p:spTree>
    <p:extLst>
      <p:ext uri="{BB962C8B-B14F-4D97-AF65-F5344CB8AC3E}">
        <p14:creationId xmlns:p14="http://schemas.microsoft.com/office/powerpoint/2010/main" xmlns="" val="3970742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088B3C3-3982-3DB9-BF72-75414150516E}"/>
              </a:ext>
            </a:extLst>
          </p:cNvPr>
          <p:cNvSpPr>
            <a:spLocks noGrp="1"/>
          </p:cNvSpPr>
          <p:nvPr>
            <p:ph type="title"/>
          </p:nvPr>
        </p:nvSpPr>
        <p:spPr/>
        <p:txBody>
          <a:bodyPr/>
          <a:lstStyle/>
          <a:p>
            <a:r>
              <a:rPr kumimoji="1" lang="ar-SA" b="1" dirty="0"/>
              <a:t> </a:t>
            </a:r>
            <a:r>
              <a:rPr kumimoji="1" lang="fr-FR" b="1" dirty="0"/>
              <a:t>the </a:t>
            </a:r>
            <a:r>
              <a:rPr kumimoji="1" lang="fr-FR" b="1" dirty="0" err="1"/>
              <a:t>references</a:t>
            </a:r>
            <a:r>
              <a:rPr kumimoji="1" lang="ar-SA" b="1" dirty="0"/>
              <a:t> :</a:t>
            </a:r>
            <a:endParaRPr kumimoji="1" lang="fr-FR" b="1" dirty="0"/>
          </a:p>
        </p:txBody>
      </p:sp>
      <p:sp>
        <p:nvSpPr>
          <p:cNvPr id="3" name="Espace réservé du numéro de diapositive 2">
            <a:extLst>
              <a:ext uri="{FF2B5EF4-FFF2-40B4-BE49-F238E27FC236}">
                <a16:creationId xmlns:a16="http://schemas.microsoft.com/office/drawing/2014/main" xmlns="" id="{99B4EE56-0C05-618D-4849-B42C96528BA5}"/>
              </a:ext>
            </a:extLst>
          </p:cNvPr>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5" name="Espace réservé du texte 4">
            <a:extLst>
              <a:ext uri="{FF2B5EF4-FFF2-40B4-BE49-F238E27FC236}">
                <a16:creationId xmlns:a16="http://schemas.microsoft.com/office/drawing/2014/main" xmlns="" id="{12508A63-6ECD-B1C7-7BA1-6EDC24125139}"/>
              </a:ext>
            </a:extLst>
          </p:cNvPr>
          <p:cNvSpPr>
            <a:spLocks noGrp="1"/>
          </p:cNvSpPr>
          <p:nvPr>
            <p:ph type="body" sz="quarter" idx="15"/>
          </p:nvPr>
        </p:nvSpPr>
        <p:spPr/>
        <p:txBody>
          <a:bodyPr/>
          <a:lstStyle/>
          <a:p>
            <a:r>
              <a:rPr kumimoji="1" lang="ar-SA" dirty="0"/>
              <a:t>1</a:t>
            </a:r>
            <a:endParaRPr kumimoji="1" lang="fr-FR" dirty="0"/>
          </a:p>
        </p:txBody>
      </p:sp>
      <p:sp>
        <p:nvSpPr>
          <p:cNvPr id="6" name="Espace réservé du texte 5">
            <a:extLst>
              <a:ext uri="{FF2B5EF4-FFF2-40B4-BE49-F238E27FC236}">
                <a16:creationId xmlns:a16="http://schemas.microsoft.com/office/drawing/2014/main" xmlns="" id="{318B76DF-B9B0-9641-F3FE-B2F17063E736}"/>
              </a:ext>
            </a:extLst>
          </p:cNvPr>
          <p:cNvSpPr>
            <a:spLocks noGrp="1"/>
          </p:cNvSpPr>
          <p:nvPr>
            <p:ph type="body" sz="quarter" idx="14"/>
          </p:nvPr>
        </p:nvSpPr>
        <p:spPr/>
        <p:txBody>
          <a:bodyPr>
            <a:normAutofit/>
          </a:bodyPr>
          <a:lstStyle/>
          <a:p>
            <a:r>
              <a:rPr kumimoji="1" lang="fr-FR" sz="2800" b="1" dirty="0"/>
              <a:t>INTRODUCTION TO COMPETENCY </a:t>
            </a:r>
            <a:r>
              <a:rPr lang="ar-SA" sz="2800" b="1" dirty="0"/>
              <a:t> MANAGEMENT _  </a:t>
            </a:r>
            <a:r>
              <a:rPr lang="ar-SA" sz="2800" b="1" dirty="0" err="1"/>
              <a:t>Avlar</a:t>
            </a:r>
            <a:r>
              <a:rPr lang="ar-SA" sz="2800" b="1" dirty="0"/>
              <a:t> .</a:t>
            </a:r>
            <a:r>
              <a:rPr lang="ar-SA" sz="2800" b="1" dirty="0" err="1"/>
              <a:t>com</a:t>
            </a:r>
            <a:r>
              <a:rPr lang="ar-SA" sz="2800" b="1" dirty="0"/>
              <a:t> </a:t>
            </a:r>
            <a:endParaRPr kumimoji="1" lang="fr-FR" sz="2800" b="1" dirty="0"/>
          </a:p>
        </p:txBody>
      </p:sp>
      <p:sp>
        <p:nvSpPr>
          <p:cNvPr id="7" name="Espace réservé du texte 6">
            <a:extLst>
              <a:ext uri="{FF2B5EF4-FFF2-40B4-BE49-F238E27FC236}">
                <a16:creationId xmlns:a16="http://schemas.microsoft.com/office/drawing/2014/main" xmlns="" id="{6464A65A-F75D-0366-4EA8-FC5EE97085A9}"/>
              </a:ext>
            </a:extLst>
          </p:cNvPr>
          <p:cNvSpPr>
            <a:spLocks noGrp="1"/>
          </p:cNvSpPr>
          <p:nvPr>
            <p:ph type="body" sz="quarter" idx="16"/>
          </p:nvPr>
        </p:nvSpPr>
        <p:spPr>
          <a:xfrm>
            <a:off x="2251214" y="4895901"/>
            <a:ext cx="7426863" cy="790352"/>
          </a:xfrm>
        </p:spPr>
        <p:txBody>
          <a:bodyPr/>
          <a:lstStyle/>
          <a:p>
            <a:r>
              <a:rPr kumimoji="1" lang="ar-SA" dirty="0"/>
              <a:t>2</a:t>
            </a:r>
            <a:endParaRPr kumimoji="1" lang="fr-FR" dirty="0"/>
          </a:p>
        </p:txBody>
      </p:sp>
      <p:sp>
        <p:nvSpPr>
          <p:cNvPr id="8" name="Espace réservé du texte 7">
            <a:extLst>
              <a:ext uri="{FF2B5EF4-FFF2-40B4-BE49-F238E27FC236}">
                <a16:creationId xmlns:a16="http://schemas.microsoft.com/office/drawing/2014/main" xmlns="" id="{EACE5406-312D-DE6C-4AF1-3E5F203FB76F}"/>
              </a:ext>
            </a:extLst>
          </p:cNvPr>
          <p:cNvSpPr>
            <a:spLocks noGrp="1"/>
          </p:cNvSpPr>
          <p:nvPr>
            <p:ph type="body" sz="quarter" idx="17"/>
          </p:nvPr>
        </p:nvSpPr>
        <p:spPr>
          <a:xfrm>
            <a:off x="2709065" y="5656597"/>
            <a:ext cx="13938025" cy="1420002"/>
          </a:xfrm>
        </p:spPr>
        <p:txBody>
          <a:bodyPr>
            <a:normAutofit fontScale="25000" lnSpcReduction="20000"/>
          </a:bodyPr>
          <a:lstStyle/>
          <a:p>
            <a:endParaRPr lang="fr-FR" sz="9600" b="1" i="0" dirty="0">
              <a:solidFill>
                <a:srgbClr val="000000"/>
              </a:solidFill>
              <a:effectLst/>
              <a:latin typeface="ff2"/>
            </a:endParaRPr>
          </a:p>
          <a:p>
            <a:r>
              <a:rPr lang="fr-FR" sz="11200" b="1" i="0" dirty="0">
                <a:solidFill>
                  <a:srgbClr val="000000"/>
                </a:solidFill>
                <a:effectLst/>
                <a:latin typeface="ff1"/>
              </a:rPr>
              <a:t>SUDHIR WARIER</a:t>
            </a:r>
            <a:r>
              <a:rPr lang="ar-SA" sz="11200" b="1" i="0" dirty="0">
                <a:solidFill>
                  <a:srgbClr val="000000"/>
                </a:solidFill>
                <a:effectLst/>
                <a:latin typeface="ff1"/>
              </a:rPr>
              <a:t> _  </a:t>
            </a:r>
            <a:r>
              <a:rPr lang="fr-FR" sz="11200" b="1" i="0" dirty="0">
                <a:solidFill>
                  <a:srgbClr val="000000"/>
                </a:solidFill>
                <a:effectLst/>
                <a:latin typeface="ff1"/>
              </a:rPr>
              <a:t>Competency</a:t>
            </a:r>
            <a:r>
              <a:rPr lang="fr-FR" sz="11200" b="0" i="0" dirty="0">
                <a:solidFill>
                  <a:srgbClr val="000000"/>
                </a:solidFill>
                <a:effectLst/>
                <a:latin typeface="ff1"/>
              </a:rPr>
              <a:t> </a:t>
            </a:r>
            <a:r>
              <a:rPr lang="ar-SA" sz="11200" b="1" i="0" dirty="0">
                <a:solidFill>
                  <a:srgbClr val="000000"/>
                </a:solidFill>
                <a:effectLst/>
                <a:latin typeface="ff1"/>
              </a:rPr>
              <a:t>management </a:t>
            </a:r>
            <a:r>
              <a:rPr lang="ar-SA" sz="11200" b="1" i="0" dirty="0" err="1">
                <a:solidFill>
                  <a:srgbClr val="000000"/>
                </a:solidFill>
                <a:effectLst/>
                <a:latin typeface="ff1"/>
              </a:rPr>
              <a:t>the</a:t>
            </a:r>
            <a:r>
              <a:rPr lang="ar-SA" sz="11200" b="1" i="0" dirty="0">
                <a:solidFill>
                  <a:srgbClr val="000000"/>
                </a:solidFill>
                <a:effectLst/>
                <a:latin typeface="ff1"/>
              </a:rPr>
              <a:t> </a:t>
            </a:r>
            <a:r>
              <a:rPr lang="ar-SA" sz="11200" b="1" i="0" dirty="0" err="1">
                <a:solidFill>
                  <a:srgbClr val="000000"/>
                </a:solidFill>
                <a:effectLst/>
                <a:latin typeface="ff1"/>
              </a:rPr>
              <a:t>conceptual</a:t>
            </a:r>
            <a:r>
              <a:rPr lang="ar-SA" sz="11200" b="1" i="0" dirty="0">
                <a:solidFill>
                  <a:srgbClr val="000000"/>
                </a:solidFill>
                <a:effectLst/>
                <a:latin typeface="ff1"/>
              </a:rPr>
              <a:t> Faramework _2008</a:t>
            </a:r>
            <a:endParaRPr lang="fr-FR" sz="11200" b="1" i="0" dirty="0">
              <a:solidFill>
                <a:srgbClr val="000000"/>
              </a:solidFill>
              <a:effectLst/>
              <a:latin typeface="ff1"/>
            </a:endParaRPr>
          </a:p>
          <a:p>
            <a:endParaRPr lang="fr-FR" sz="9600" b="0" i="0" dirty="0">
              <a:solidFill>
                <a:srgbClr val="000000"/>
              </a:solidFill>
              <a:effectLst/>
              <a:latin typeface="ff2"/>
            </a:endParaRPr>
          </a:p>
          <a:p>
            <a:r>
              <a:rPr lang="fr-FR" sz="9600" b="0" i="0" dirty="0">
                <a:solidFill>
                  <a:srgbClr val="000000"/>
                </a:solidFill>
                <a:effectLst/>
                <a:latin typeface="ff1"/>
              </a:rPr>
              <a:t> </a:t>
            </a:r>
          </a:p>
          <a:p>
            <a:r>
              <a:rPr lang="fr-FR" sz="7200" b="0" i="0" dirty="0">
                <a:solidFill>
                  <a:srgbClr val="000000"/>
                </a:solidFill>
                <a:effectLst/>
                <a:latin typeface="ff1"/>
              </a:rPr>
              <a:t> </a:t>
            </a:r>
          </a:p>
          <a:p>
            <a:endParaRPr lang="ar-SA" sz="11200" b="1" i="0" dirty="0">
              <a:solidFill>
                <a:srgbClr val="000000"/>
              </a:solidFill>
              <a:effectLst/>
              <a:latin typeface="ff1"/>
            </a:endParaRPr>
          </a:p>
          <a:p>
            <a:r>
              <a:rPr lang="ar-SA" sz="12800" b="1" i="0" dirty="0">
                <a:solidFill>
                  <a:srgbClr val="000000"/>
                </a:solidFill>
                <a:effectLst/>
                <a:latin typeface="ff1"/>
              </a:rPr>
              <a:t>R.</a:t>
            </a:r>
            <a:r>
              <a:rPr lang="fr-FR" sz="12800" b="1" i="0" dirty="0">
                <a:solidFill>
                  <a:srgbClr val="000000"/>
                </a:solidFill>
                <a:effectLst/>
                <a:latin typeface="ff1"/>
              </a:rPr>
              <a:t>P</a:t>
            </a:r>
            <a:r>
              <a:rPr lang="ar-SA" sz="12800" b="1" i="0" dirty="0" err="1">
                <a:solidFill>
                  <a:srgbClr val="000000"/>
                </a:solidFill>
                <a:effectLst/>
                <a:latin typeface="ff1"/>
              </a:rPr>
              <a:t>alan</a:t>
            </a:r>
            <a:r>
              <a:rPr lang="ar-SA" sz="12800" b="1" i="0" dirty="0">
                <a:solidFill>
                  <a:srgbClr val="000000"/>
                </a:solidFill>
                <a:effectLst/>
                <a:latin typeface="ff1"/>
              </a:rPr>
              <a:t> .</a:t>
            </a:r>
            <a:r>
              <a:rPr lang="ar-SA" sz="12800" b="1" i="0" dirty="0" err="1">
                <a:solidFill>
                  <a:srgbClr val="000000"/>
                </a:solidFill>
                <a:effectLst/>
                <a:latin typeface="ff1"/>
              </a:rPr>
              <a:t>ph</a:t>
            </a:r>
            <a:r>
              <a:rPr lang="ar-SA" sz="12800" b="1" i="0" dirty="0">
                <a:solidFill>
                  <a:srgbClr val="000000"/>
                </a:solidFill>
                <a:effectLst/>
                <a:latin typeface="ff1"/>
              </a:rPr>
              <a:t> .D _ Competency   management  "  A </a:t>
            </a:r>
            <a:r>
              <a:rPr lang="ar-SA" sz="12800" b="1" i="0" dirty="0" err="1">
                <a:solidFill>
                  <a:srgbClr val="000000"/>
                </a:solidFill>
                <a:effectLst/>
                <a:latin typeface="ff1"/>
              </a:rPr>
              <a:t>practitioner’s</a:t>
            </a:r>
            <a:r>
              <a:rPr lang="ar-SA" sz="12800" b="1" i="0" dirty="0">
                <a:solidFill>
                  <a:srgbClr val="000000"/>
                </a:solidFill>
                <a:effectLst/>
                <a:latin typeface="ff1"/>
              </a:rPr>
              <a:t>  </a:t>
            </a:r>
            <a:r>
              <a:rPr lang="ar-SA" sz="12800" b="1" i="0" dirty="0" err="1">
                <a:solidFill>
                  <a:srgbClr val="000000"/>
                </a:solidFill>
                <a:effectLst/>
                <a:latin typeface="ff1"/>
              </a:rPr>
              <a:t>cuide</a:t>
            </a:r>
            <a:r>
              <a:rPr lang="ar-SA" sz="12800" b="1" i="0" dirty="0">
                <a:solidFill>
                  <a:srgbClr val="000000"/>
                </a:solidFill>
                <a:effectLst/>
                <a:latin typeface="ff1"/>
              </a:rPr>
              <a:t> " </a:t>
            </a:r>
            <a:endParaRPr lang="fr-FR" sz="12800" b="1" i="0" dirty="0">
              <a:solidFill>
                <a:srgbClr val="000000"/>
              </a:solidFill>
              <a:effectLst/>
              <a:latin typeface="ff1"/>
            </a:endParaRPr>
          </a:p>
          <a:p>
            <a:r>
              <a:rPr lang="fr-FR" sz="4800" b="1" i="0" dirty="0">
                <a:solidFill>
                  <a:srgbClr val="000000"/>
                </a:solidFill>
                <a:effectLst/>
                <a:latin typeface="ff1"/>
              </a:rPr>
              <a:t> </a:t>
            </a:r>
            <a:endParaRPr lang="ar-SA" sz="4800" b="1" i="0" dirty="0">
              <a:solidFill>
                <a:srgbClr val="000000"/>
              </a:solidFill>
              <a:effectLst/>
              <a:latin typeface="ff1"/>
            </a:endParaRPr>
          </a:p>
          <a:p>
            <a:endParaRPr kumimoji="1" lang="fr-FR" b="1" dirty="0"/>
          </a:p>
        </p:txBody>
      </p:sp>
      <p:sp>
        <p:nvSpPr>
          <p:cNvPr id="9" name="Espace réservé du texte 8">
            <a:extLst>
              <a:ext uri="{FF2B5EF4-FFF2-40B4-BE49-F238E27FC236}">
                <a16:creationId xmlns:a16="http://schemas.microsoft.com/office/drawing/2014/main" xmlns="" id="{CF1BC4F0-D35E-A768-BA94-DB6057548879}"/>
              </a:ext>
            </a:extLst>
          </p:cNvPr>
          <p:cNvSpPr>
            <a:spLocks noGrp="1"/>
          </p:cNvSpPr>
          <p:nvPr>
            <p:ph type="body" sz="quarter" idx="18"/>
          </p:nvPr>
        </p:nvSpPr>
        <p:spPr/>
        <p:txBody>
          <a:bodyPr/>
          <a:lstStyle/>
          <a:p>
            <a:r>
              <a:rPr kumimoji="1" lang="ar-SA" dirty="0"/>
              <a:t>3</a:t>
            </a:r>
            <a:endParaRPr kumimoji="1" lang="fr-FR" dirty="0"/>
          </a:p>
        </p:txBody>
      </p:sp>
      <p:sp>
        <p:nvSpPr>
          <p:cNvPr id="10" name="Espace réservé du texte 9">
            <a:extLst>
              <a:ext uri="{FF2B5EF4-FFF2-40B4-BE49-F238E27FC236}">
                <a16:creationId xmlns:a16="http://schemas.microsoft.com/office/drawing/2014/main" xmlns="" id="{9D20CD74-0F9A-8055-9EF2-A028C9D2DBEC}"/>
              </a:ext>
            </a:extLst>
          </p:cNvPr>
          <p:cNvSpPr>
            <a:spLocks noGrp="1"/>
          </p:cNvSpPr>
          <p:nvPr>
            <p:ph type="body" sz="quarter" idx="19"/>
          </p:nvPr>
        </p:nvSpPr>
        <p:spPr>
          <a:xfrm>
            <a:off x="-1672435" y="2715204"/>
            <a:ext cx="13554298" cy="4361395"/>
          </a:xfrm>
        </p:spPr>
        <p:txBody>
          <a:bodyPr>
            <a:normAutofit/>
          </a:bodyPr>
          <a:lstStyle/>
          <a:p>
            <a:endParaRPr kumimoji="1" lang="ar-SA" dirty="0"/>
          </a:p>
          <a:p>
            <a:endParaRPr lang="ar-SA" dirty="0"/>
          </a:p>
          <a:p>
            <a:endParaRPr kumimoji="1" lang="ar-SA" dirty="0"/>
          </a:p>
          <a:p>
            <a:endParaRPr lang="ar-SA" dirty="0"/>
          </a:p>
          <a:p>
            <a:endParaRPr kumimoji="1" lang="ar-SA" dirty="0"/>
          </a:p>
          <a:p>
            <a:endParaRPr lang="ar-SA" dirty="0"/>
          </a:p>
          <a:p>
            <a:endParaRPr kumimoji="1" lang="ar-SA" dirty="0"/>
          </a:p>
          <a:p>
            <a:endParaRPr lang="ar-SA" dirty="0"/>
          </a:p>
          <a:p>
            <a:endParaRPr kumimoji="1" lang="ar-SA" dirty="0"/>
          </a:p>
          <a:p>
            <a:endParaRPr lang="ar-SA" dirty="0"/>
          </a:p>
          <a:p>
            <a:endParaRPr lang="ar-SA" b="1" dirty="0"/>
          </a:p>
        </p:txBody>
      </p:sp>
    </p:spTree>
    <p:extLst>
      <p:ext uri="{BB962C8B-B14F-4D97-AF65-F5344CB8AC3E}">
        <p14:creationId xmlns:p14="http://schemas.microsoft.com/office/powerpoint/2010/main" xmlns="" val="268859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altLang="ja-JP" dirty="0"/>
              <a:t>SEARCH</a:t>
            </a:r>
            <a:r>
              <a:rPr kumimoji="1" lang="en-US" altLang="ja-JP" dirty="0"/>
              <a:t/>
            </a:r>
            <a:br>
              <a:rPr kumimoji="1" lang="en-US" altLang="ja-JP" dirty="0"/>
            </a:br>
            <a:r>
              <a:rPr lang="en-US" altLang="ja-JP" dirty="0">
                <a:solidFill>
                  <a:schemeClr val="accent1"/>
                </a:solidFill>
              </a:rPr>
              <a:t>Plan</a:t>
            </a:r>
            <a:endParaRPr kumimoji="1" lang="ja-JP" altLang="en-US" dirty="0">
              <a:solidFill>
                <a:schemeClr val="accent1"/>
              </a:solidFill>
            </a:endParaRPr>
          </a:p>
        </p:txBody>
      </p:sp>
      <p:sp>
        <p:nvSpPr>
          <p:cNvPr id="10" name="テキスト プレースホルダー 9"/>
          <p:cNvSpPr>
            <a:spLocks noGrp="1"/>
          </p:cNvSpPr>
          <p:nvPr>
            <p:ph type="body" sz="quarter" idx="15"/>
          </p:nvPr>
        </p:nvSpPr>
        <p:spPr/>
        <p:txBody>
          <a:bodyPr/>
          <a:lstStyle/>
          <a:p>
            <a:r>
              <a:rPr kumimoji="1" lang="en-US" altLang="ja-JP" dirty="0"/>
              <a:t>Introduction</a:t>
            </a:r>
            <a:endParaRPr kumimoji="1" lang="ja-JP" altLang="en-US" dirty="0"/>
          </a:p>
        </p:txBody>
      </p:sp>
      <p:sp>
        <p:nvSpPr>
          <p:cNvPr id="12" name="テキスト プレースホルダー 11"/>
          <p:cNvSpPr>
            <a:spLocks noGrp="1"/>
          </p:cNvSpPr>
          <p:nvPr>
            <p:ph type="body" sz="quarter" idx="17"/>
          </p:nvPr>
        </p:nvSpPr>
        <p:spPr>
          <a:xfrm>
            <a:off x="9000327" y="7852184"/>
            <a:ext cx="9286086" cy="936104"/>
          </a:xfrm>
        </p:spPr>
        <p:txBody>
          <a:bodyPr>
            <a:noAutofit/>
          </a:bodyPr>
          <a:lstStyle/>
          <a:p>
            <a:r>
              <a:rPr lang="en-CA" sz="3200" b="1" dirty="0">
                <a:solidFill>
                  <a:schemeClr val="accent4">
                    <a:lumMod val="50000"/>
                  </a:schemeClr>
                </a:solidFill>
              </a:rPr>
              <a:t>Obstacles to efficient management</a:t>
            </a:r>
            <a:endParaRPr kumimoji="1" lang="ja-JP" altLang="en-US" sz="3200" b="1" dirty="0"/>
          </a:p>
        </p:txBody>
      </p:sp>
      <p:sp>
        <p:nvSpPr>
          <p:cNvPr id="13" name="テキスト プレースホルダー 12"/>
          <p:cNvSpPr>
            <a:spLocks noGrp="1"/>
          </p:cNvSpPr>
          <p:nvPr>
            <p:ph type="body" sz="quarter" idx="18"/>
          </p:nvPr>
        </p:nvSpPr>
        <p:spPr/>
        <p:txBody>
          <a:bodyPr/>
          <a:lstStyle/>
          <a:p>
            <a:r>
              <a:rPr kumimoji="1" lang="en-US" altLang="ja-JP" dirty="0"/>
              <a:t>Keep it touch!</a:t>
            </a:r>
            <a:endParaRPr kumimoji="1" lang="ja-JP" altLang="en-US" dirty="0"/>
          </a:p>
        </p:txBody>
      </p:sp>
      <p:sp>
        <p:nvSpPr>
          <p:cNvPr id="14" name="テキスト プレースホルダー 13"/>
          <p:cNvSpPr>
            <a:spLocks noGrp="1"/>
          </p:cNvSpPr>
          <p:nvPr>
            <p:ph type="body" sz="quarter" idx="19"/>
          </p:nvPr>
        </p:nvSpPr>
        <p:spPr/>
        <p:txBody>
          <a:bodyPr/>
          <a:lstStyle/>
          <a:p>
            <a:r>
              <a:rPr lang="en-US" altLang="ja-JP" dirty="0"/>
              <a:t>Definition</a:t>
            </a:r>
            <a:endParaRPr kumimoji="1" lang="ja-JP" altLang="en-US" dirty="0"/>
          </a:p>
        </p:txBody>
      </p:sp>
      <p:sp>
        <p:nvSpPr>
          <p:cNvPr id="16" name="テキスト プレースホルダー 15"/>
          <p:cNvSpPr>
            <a:spLocks noGrp="1"/>
          </p:cNvSpPr>
          <p:nvPr>
            <p:ph type="body" sz="quarter" idx="21"/>
          </p:nvPr>
        </p:nvSpPr>
        <p:spPr/>
        <p:txBody>
          <a:bodyPr/>
          <a:lstStyle/>
          <a:p>
            <a:r>
              <a:rPr lang="fr-FR" dirty="0"/>
              <a:t>Manager </a:t>
            </a:r>
            <a:r>
              <a:rPr lang="fr-FR" dirty="0" err="1"/>
              <a:t>functions</a:t>
            </a:r>
            <a:endParaRPr kumimoji="1" lang="ja-JP" altLang="en-US" dirty="0"/>
          </a:p>
        </p:txBody>
      </p:sp>
      <p:sp>
        <p:nvSpPr>
          <p:cNvPr id="18" name="テキスト プレースホルダー 17"/>
          <p:cNvSpPr>
            <a:spLocks noGrp="1"/>
          </p:cNvSpPr>
          <p:nvPr>
            <p:ph type="body" sz="quarter" idx="23"/>
          </p:nvPr>
        </p:nvSpPr>
        <p:spPr/>
        <p:txBody>
          <a:bodyPr>
            <a:normAutofit fontScale="92500"/>
          </a:bodyPr>
          <a:lstStyle/>
          <a:p>
            <a:r>
              <a:rPr lang="en-US" altLang="ja-JP" b="1" dirty="0">
                <a:solidFill>
                  <a:schemeClr val="tx1"/>
                </a:solidFill>
                <a:latin typeface="Route 159 Bold" pitchFamily="50" charset="0"/>
              </a:rPr>
              <a:t>Stages Of Competency Management</a:t>
            </a:r>
            <a:endParaRPr kumimoji="1" lang="ja-JP" altLang="en-US" dirty="0"/>
          </a:p>
        </p:txBody>
      </p:sp>
      <p:sp>
        <p:nvSpPr>
          <p:cNvPr id="20" name="テキスト プレースホルダー 19"/>
          <p:cNvSpPr>
            <a:spLocks noGrp="1"/>
          </p:cNvSpPr>
          <p:nvPr>
            <p:ph type="body" sz="quarter" idx="25"/>
          </p:nvPr>
        </p:nvSpPr>
        <p:spPr>
          <a:xfrm>
            <a:off x="9000326" y="6489556"/>
            <a:ext cx="10351363" cy="936104"/>
          </a:xfrm>
        </p:spPr>
        <p:txBody>
          <a:bodyPr>
            <a:noAutofit/>
          </a:bodyPr>
          <a:lstStyle/>
          <a:p>
            <a:r>
              <a:rPr lang="en-CA" sz="2800" b="1" dirty="0">
                <a:solidFill>
                  <a:srgbClr val="002060"/>
                </a:solidFill>
              </a:rPr>
              <a:t>The importance of managing competencies</a:t>
            </a:r>
            <a:endParaRPr kumimoji="1" lang="ja-JP" altLang="en-US" sz="2800"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2</a:t>
            </a:fld>
            <a:endParaRPr lang="ja-JP" altLang="en-US"/>
          </a:p>
        </p:txBody>
      </p:sp>
    </p:spTree>
    <p:extLst>
      <p:ext uri="{BB962C8B-B14F-4D97-AF65-F5344CB8AC3E}">
        <p14:creationId xmlns:p14="http://schemas.microsoft.com/office/powerpoint/2010/main" xmlns="" val="1011726925"/>
      </p:ext>
    </p:extLst>
  </p:cSld>
  <p:clrMapOvr>
    <a:masterClrMapping/>
  </p:clrMapOvr>
  <p:transition spd="slow" advTm="6197">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12" name="Espace réservé du texte 11"/>
          <p:cNvSpPr>
            <a:spLocks noGrp="1"/>
          </p:cNvSpPr>
          <p:nvPr>
            <p:ph type="body" sz="quarter" idx="14"/>
          </p:nvPr>
        </p:nvSpPr>
        <p:spPr>
          <a:xfrm>
            <a:off x="2690403" y="3220337"/>
            <a:ext cx="15056421" cy="3227826"/>
          </a:xfrm>
        </p:spPr>
        <p:txBody>
          <a:bodyPr>
            <a:noAutofit/>
          </a:bodyPr>
          <a:lstStyle/>
          <a:p>
            <a:r>
              <a:rPr lang="en-CA" sz="2400" b="1" dirty="0">
                <a:solidFill>
                  <a:schemeClr val="tx1"/>
                </a:solidFill>
              </a:rPr>
              <a:t>In light of the challenges of globalization, privatization, job re-engineering, international and regional</a:t>
            </a:r>
            <a:r>
              <a:rPr lang="fr-FR" sz="2400" b="1" dirty="0">
                <a:solidFill>
                  <a:schemeClr val="tx1"/>
                </a:solidFill>
              </a:rPr>
              <a:t> </a:t>
            </a:r>
            <a:r>
              <a:rPr lang="en-CA" sz="2400" b="1" dirty="0">
                <a:solidFill>
                  <a:schemeClr val="tx1"/>
                </a:solidFill>
              </a:rPr>
              <a:t>competition, market openness, global crises, and institutions’ efforts to achieve their costs in order</a:t>
            </a:r>
            <a:r>
              <a:rPr lang="fr-FR" sz="2400" b="1" dirty="0">
                <a:solidFill>
                  <a:schemeClr val="tx1"/>
                </a:solidFill>
              </a:rPr>
              <a:t> </a:t>
            </a:r>
            <a:r>
              <a:rPr lang="en-CA" sz="2400" b="1" dirty="0">
                <a:solidFill>
                  <a:schemeClr val="tx1"/>
                </a:solidFill>
              </a:rPr>
              <a:t>to achieve greater global market shares, in addition to the major changes taking place in the nature</a:t>
            </a:r>
            <a:r>
              <a:rPr lang="fr-FR" sz="2400" b="1" dirty="0">
                <a:solidFill>
                  <a:schemeClr val="tx1"/>
                </a:solidFill>
              </a:rPr>
              <a:t> </a:t>
            </a:r>
            <a:r>
              <a:rPr lang="en-CA" sz="2400" b="1" dirty="0">
                <a:solidFill>
                  <a:schemeClr val="tx1"/>
                </a:solidFill>
              </a:rPr>
              <a:t>of institutions’ relationships with their external and internal environments, especially here we</a:t>
            </a:r>
            <a:r>
              <a:rPr lang="fr-FR" sz="2400" b="1" dirty="0">
                <a:solidFill>
                  <a:schemeClr val="tx1"/>
                </a:solidFill>
              </a:rPr>
              <a:t> </a:t>
            </a:r>
            <a:r>
              <a:rPr lang="en-CA" sz="2400" b="1" dirty="0">
                <a:solidFill>
                  <a:schemeClr val="tx1"/>
                </a:solidFill>
              </a:rPr>
              <a:t>mention their relationship with their human resources and institutions’ awareness of the importance</a:t>
            </a:r>
            <a:r>
              <a:rPr lang="fr-FR" sz="2400" b="1" dirty="0">
                <a:solidFill>
                  <a:schemeClr val="tx1"/>
                </a:solidFill>
              </a:rPr>
              <a:t> </a:t>
            </a:r>
            <a:r>
              <a:rPr lang="en-CA" sz="2400" b="1" dirty="0">
                <a:solidFill>
                  <a:schemeClr val="tx1"/>
                </a:solidFill>
              </a:rPr>
              <a:t>of developing </a:t>
            </a:r>
            <a:r>
              <a:rPr lang="en-CA" sz="2400" b="1" dirty="0" err="1">
                <a:solidFill>
                  <a:schemeClr val="tx1"/>
                </a:solidFill>
              </a:rPr>
              <a:t>Developing</a:t>
            </a:r>
            <a:r>
              <a:rPr lang="en-CA" sz="2400" b="1" dirty="0">
                <a:solidFill>
                  <a:schemeClr val="tx1"/>
                </a:solidFill>
              </a:rPr>
              <a:t> this intangible axis in achieving competitive superiority in a highly</a:t>
            </a:r>
            <a:r>
              <a:rPr lang="fr-FR" sz="2400" b="1" dirty="0">
                <a:solidFill>
                  <a:schemeClr val="tx1"/>
                </a:solidFill>
              </a:rPr>
              <a:t> </a:t>
            </a:r>
            <a:r>
              <a:rPr lang="en-CA" sz="2400" b="1" dirty="0">
                <a:solidFill>
                  <a:schemeClr val="tx1"/>
                </a:solidFill>
              </a:rPr>
              <a:t>competitive context has increased interest in all activities that work to develop this strategic</a:t>
            </a:r>
            <a:r>
              <a:rPr lang="fr-FR" sz="2400" b="1" dirty="0">
                <a:solidFill>
                  <a:schemeClr val="tx1"/>
                </a:solidFill>
              </a:rPr>
              <a:t> </a:t>
            </a:r>
            <a:r>
              <a:rPr lang="en-CA" sz="2400" b="1" dirty="0">
                <a:solidFill>
                  <a:schemeClr val="tx1"/>
                </a:solidFill>
              </a:rPr>
              <a:t>resource, including knowledge management, human capital development, human resource</a:t>
            </a:r>
            <a:r>
              <a:rPr lang="fr-FR" sz="2400" b="1" dirty="0">
                <a:solidFill>
                  <a:schemeClr val="tx1"/>
                </a:solidFill>
              </a:rPr>
              <a:t> </a:t>
            </a:r>
            <a:r>
              <a:rPr lang="en-CA" sz="2400" b="1" dirty="0">
                <a:solidFill>
                  <a:schemeClr val="tx1"/>
                </a:solidFill>
              </a:rPr>
              <a:t>development, and others. Competency management represents one of the important poles in the</a:t>
            </a:r>
            <a:r>
              <a:rPr lang="fr-FR" sz="2400" b="1" dirty="0">
                <a:solidFill>
                  <a:schemeClr val="tx1"/>
                </a:solidFill>
              </a:rPr>
              <a:t> </a:t>
            </a:r>
            <a:r>
              <a:rPr lang="en-CA" sz="2400" b="1" dirty="0">
                <a:solidFill>
                  <a:schemeClr val="tx1"/>
                </a:solidFill>
              </a:rPr>
              <a:t>development and development of human resources. As a recent proposal within the successive</a:t>
            </a:r>
            <a:r>
              <a:rPr lang="fr-FR" sz="2400" b="1" dirty="0">
                <a:solidFill>
                  <a:schemeClr val="tx1"/>
                </a:solidFill>
              </a:rPr>
              <a:t> </a:t>
            </a:r>
            <a:r>
              <a:rPr lang="en-CA" sz="2400" b="1" dirty="0">
                <a:solidFill>
                  <a:schemeClr val="tx1"/>
                </a:solidFill>
              </a:rPr>
              <a:t>developments in the management practices of these resources, what is the conceptual framework</a:t>
            </a:r>
            <a:endParaRPr lang="fr-FR" sz="2400" b="1" dirty="0">
              <a:solidFill>
                <a:schemeClr val="tx1"/>
              </a:solidFill>
            </a:endParaRPr>
          </a:p>
          <a:p>
            <a:r>
              <a:rPr lang="en-CA" sz="2400" b="1" dirty="0">
                <a:solidFill>
                  <a:schemeClr val="tx1"/>
                </a:solidFill>
              </a:rPr>
              <a:t>for managing competencies and what are its most important areas?</a:t>
            </a:r>
            <a:endParaRPr lang="fr-FR" sz="2400" b="1" dirty="0">
              <a:solidFill>
                <a:schemeClr val="tx1"/>
              </a:solidFill>
            </a:endParaRPr>
          </a:p>
          <a:p>
            <a:endParaRPr lang="fr-FR" sz="2400" b="1" dirty="0">
              <a:solidFill>
                <a:schemeClr val="tx1"/>
              </a:solidFill>
            </a:endParaRPr>
          </a:p>
        </p:txBody>
      </p:sp>
      <p:sp>
        <p:nvSpPr>
          <p:cNvPr id="13" name="タイトル 35"/>
          <p:cNvSpPr>
            <a:spLocks noGrp="1"/>
          </p:cNvSpPr>
          <p:nvPr>
            <p:ph type="title"/>
          </p:nvPr>
        </p:nvSpPr>
        <p:spPr/>
        <p:txBody>
          <a:bodyPr/>
          <a:lstStyle/>
          <a:p>
            <a:r>
              <a:rPr lang="en-US" altLang="ja-JP" b="1" dirty="0">
                <a:solidFill>
                  <a:schemeClr val="tx1"/>
                </a:solidFill>
                <a:latin typeface="Route 159 Bold" pitchFamily="50" charset="0"/>
              </a:rPr>
              <a:t>The introduction</a:t>
            </a:r>
            <a:endParaRPr kumimoji="1" lang="ja-JP" altLang="en-US" b="1" dirty="0">
              <a:solidFill>
                <a:schemeClr val="tx1"/>
              </a:solidFill>
              <a:latin typeface="Route 159 Bold" pitchFamily="50" charset="0"/>
            </a:endParaRPr>
          </a:p>
        </p:txBody>
      </p:sp>
    </p:spTree>
    <p:extLst>
      <p:ext uri="{BB962C8B-B14F-4D97-AF65-F5344CB8AC3E}">
        <p14:creationId xmlns:p14="http://schemas.microsoft.com/office/powerpoint/2010/main" xmlns="" val="3836028086"/>
      </p:ext>
    </p:extLst>
  </p:cSld>
  <p:clrMapOvr>
    <a:masterClrMapping/>
  </p:clrMapOvr>
  <mc:AlternateContent xmlns:mc="http://schemas.openxmlformats.org/markup-compatibility/2006">
    <mc:Choice xmlns:p14="http://schemas.microsoft.com/office/powerpoint/2010/main" xmlns="" Requires="p14">
      <p:transition spd="slow" p14:dur="1400" advTm="4697">
        <p14:ripple/>
      </p:transition>
    </mc:Choice>
    <mc:Fallback>
      <p:transition spd="slow" advTm="469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Definition</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endParaRPr lang="ja-JP" altLang="en-US" dirty="0"/>
          </a:p>
          <a:p>
            <a:endParaRPr kumimoji="1" lang="ja-JP" altLang="en-US" dirty="0"/>
          </a:p>
        </p:txBody>
      </p:sp>
      <p:sp>
        <p:nvSpPr>
          <p:cNvPr id="6" name="テキスト プレースホルダー 5"/>
          <p:cNvSpPr>
            <a:spLocks noGrp="1"/>
          </p:cNvSpPr>
          <p:nvPr>
            <p:ph type="body" sz="quarter" idx="15"/>
          </p:nvPr>
        </p:nvSpPr>
        <p:spPr/>
        <p:txBody>
          <a:bodyPr/>
          <a:lstStyle/>
          <a:p>
            <a:r>
              <a:rPr kumimoji="1" lang="en-US" altLang="ja-JP" dirty="0"/>
              <a:t>Competencies</a:t>
            </a:r>
            <a:endParaRPr kumimoji="1" lang="ja-JP" altLang="en-US" dirty="0"/>
          </a:p>
        </p:txBody>
      </p:sp>
      <p:sp>
        <p:nvSpPr>
          <p:cNvPr id="10" name="テキスト プレースホルダー 9"/>
          <p:cNvSpPr>
            <a:spLocks noGrp="1"/>
          </p:cNvSpPr>
          <p:nvPr>
            <p:ph type="body" sz="quarter" idx="16"/>
          </p:nvPr>
        </p:nvSpPr>
        <p:spPr/>
        <p:txBody>
          <a:bodyPr/>
          <a:lstStyle/>
          <a:p>
            <a:r>
              <a:rPr lang="en-US" altLang="ja-JP" dirty="0"/>
              <a:t>Management</a:t>
            </a:r>
            <a:endParaRPr lang="ja-JP" altLang="en-US" dirty="0"/>
          </a:p>
        </p:txBody>
      </p:sp>
      <p:sp>
        <p:nvSpPr>
          <p:cNvPr id="11" name="テキスト プレースホルダー 10"/>
          <p:cNvSpPr>
            <a:spLocks noGrp="1"/>
          </p:cNvSpPr>
          <p:nvPr>
            <p:ph type="body" sz="quarter" idx="18"/>
          </p:nvPr>
        </p:nvSpPr>
        <p:spPr/>
        <p:txBody>
          <a:bodyPr/>
          <a:lstStyle/>
          <a:p>
            <a:r>
              <a:rPr lang="en-US" altLang="ja-JP" dirty="0"/>
              <a:t>Competency Management</a:t>
            </a:r>
            <a:endParaRPr lang="ja-JP" altLang="en-US" dirty="0"/>
          </a:p>
        </p:txBody>
      </p:sp>
      <p:sp>
        <p:nvSpPr>
          <p:cNvPr id="12" name="Espace réservé du texte 11"/>
          <p:cNvSpPr>
            <a:spLocks noGrp="1"/>
          </p:cNvSpPr>
          <p:nvPr>
            <p:ph type="body" sz="quarter" idx="17"/>
          </p:nvPr>
        </p:nvSpPr>
        <p:spPr/>
        <p:txBody>
          <a:bodyPr>
            <a:noAutofit/>
          </a:bodyPr>
          <a:lstStyle/>
          <a:p>
            <a:r>
              <a:rPr lang="en-CA" sz="2800" b="1" dirty="0">
                <a:solidFill>
                  <a:schemeClr val="tx1"/>
                </a:solidFill>
              </a:rPr>
              <a:t>Management is the process of coordinating and overseeing the work of people and other resources to achieve a specific goal. It involves planning, organizing, staffing, leading, and controlling.</a:t>
            </a:r>
            <a:endParaRPr lang="fr-FR" sz="2800" b="1" dirty="0">
              <a:solidFill>
                <a:schemeClr val="tx1"/>
              </a:solidFill>
            </a:endParaRPr>
          </a:p>
        </p:txBody>
      </p:sp>
      <p:sp>
        <p:nvSpPr>
          <p:cNvPr id="13" name="Espace réservé du texte 12"/>
          <p:cNvSpPr>
            <a:spLocks noGrp="1"/>
          </p:cNvSpPr>
          <p:nvPr>
            <p:ph type="body" sz="quarter" idx="14"/>
          </p:nvPr>
        </p:nvSpPr>
        <p:spPr>
          <a:xfrm>
            <a:off x="2709065" y="3231440"/>
            <a:ext cx="13938025" cy="1275244"/>
          </a:xfrm>
        </p:spPr>
        <p:txBody>
          <a:bodyPr>
            <a:noAutofit/>
          </a:bodyPr>
          <a:lstStyle/>
          <a:p>
            <a:r>
              <a:rPr lang="fr-FR" sz="2400" b="1" dirty="0">
                <a:solidFill>
                  <a:schemeClr val="tx1"/>
                </a:solidFill>
              </a:rPr>
              <a:t> </a:t>
            </a:r>
            <a:r>
              <a:rPr lang="en-CA" sz="2400" b="1" dirty="0">
                <a:solidFill>
                  <a:schemeClr val="tx1"/>
                </a:solidFill>
              </a:rPr>
              <a:t>Competency is the ability to apply knowledge and skills to achieve a desired outcome. It is a combination of skills, knowledge, and attitudes that enable someone to perform a job or task effectively. Competencies are often described in terms of </a:t>
            </a:r>
            <a:r>
              <a:rPr lang="en-CA" sz="2400" b="1" dirty="0" err="1">
                <a:solidFill>
                  <a:schemeClr val="tx1"/>
                </a:solidFill>
              </a:rPr>
              <a:t>behaviors</a:t>
            </a:r>
            <a:r>
              <a:rPr lang="en-CA" sz="2400" b="1" dirty="0">
                <a:solidFill>
                  <a:schemeClr val="tx1"/>
                </a:solidFill>
              </a:rPr>
              <a:t>, such as the ability to communicate effectively, solve problems, or work independently.</a:t>
            </a:r>
            <a:br>
              <a:rPr lang="en-CA" sz="2400" b="1" dirty="0">
                <a:solidFill>
                  <a:schemeClr val="tx1"/>
                </a:solidFill>
              </a:rPr>
            </a:br>
            <a:endParaRPr lang="fr-FR" sz="2400" b="1" dirty="0">
              <a:solidFill>
                <a:schemeClr val="tx1"/>
              </a:solidFill>
            </a:endParaRPr>
          </a:p>
        </p:txBody>
      </p:sp>
      <p:sp>
        <p:nvSpPr>
          <p:cNvPr id="14" name="Espace réservé du texte 13"/>
          <p:cNvSpPr>
            <a:spLocks noGrp="1"/>
          </p:cNvSpPr>
          <p:nvPr>
            <p:ph type="body" sz="quarter" idx="19"/>
          </p:nvPr>
        </p:nvSpPr>
        <p:spPr/>
        <p:txBody>
          <a:bodyPr>
            <a:noAutofit/>
          </a:bodyPr>
          <a:lstStyle/>
          <a:p>
            <a:r>
              <a:rPr lang="en-CA" sz="2400" b="1" dirty="0">
                <a:solidFill>
                  <a:schemeClr val="tx1"/>
                </a:solidFill>
              </a:rPr>
              <a:t>Competency management** is the process of identifying, developing, assessing, and optimizing employees' skills, abilities, and </a:t>
            </a:r>
            <a:r>
              <a:rPr lang="en-CA" sz="2400" b="1" dirty="0" err="1">
                <a:solidFill>
                  <a:schemeClr val="tx1"/>
                </a:solidFill>
              </a:rPr>
              <a:t>behaviors</a:t>
            </a:r>
            <a:r>
              <a:rPr lang="en-CA" sz="2400" b="1" dirty="0">
                <a:solidFill>
                  <a:schemeClr val="tx1"/>
                </a:solidFill>
              </a:rPr>
              <a:t> to ensure that they are aligned with the organization's goals and objectives. It is a holistic approach to talent management that focuses on the individual employee, their role, and the broader needs of the organization.</a:t>
            </a:r>
            <a:br>
              <a:rPr lang="en-CA" sz="2400" b="1" dirty="0">
                <a:solidFill>
                  <a:schemeClr val="tx1"/>
                </a:solidFill>
              </a:rPr>
            </a:br>
            <a:endParaRPr lang="fr-FR" sz="2400" b="1" dirty="0">
              <a:solidFill>
                <a:schemeClr val="tx1"/>
              </a:solidFill>
            </a:endParaRPr>
          </a:p>
        </p:txBody>
      </p:sp>
    </p:spTree>
    <p:extLst>
      <p:ext uri="{BB962C8B-B14F-4D97-AF65-F5344CB8AC3E}">
        <p14:creationId xmlns:p14="http://schemas.microsoft.com/office/powerpoint/2010/main" xmlns="" val="3407896981"/>
      </p:ext>
    </p:extLst>
  </p:cSld>
  <p:clrMapOvr>
    <a:masterClrMapping/>
  </p:clrMapOvr>
  <p:transition spd="slow" advTm="8307">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fr-FR" dirty="0"/>
              <a:t>Manager </a:t>
            </a:r>
            <a:r>
              <a:rPr lang="fr-FR" dirty="0" err="1"/>
              <a:t>functions</a:t>
            </a:r>
            <a:endParaRPr kumimoji="1" lang="ja-JP" altLang="en-US" dirty="0">
              <a:solidFill>
                <a:schemeClr val="accent1"/>
              </a:solidFill>
              <a:latin typeface="Route 159 Bold" pitchFamily="50" charset="0"/>
            </a:endParaRPr>
          </a:p>
        </p:txBody>
      </p:sp>
      <p:sp>
        <p:nvSpPr>
          <p:cNvPr id="20" name="Espace réservé du texte 19"/>
          <p:cNvSpPr>
            <a:spLocks noGrp="1"/>
          </p:cNvSpPr>
          <p:nvPr>
            <p:ph type="body" sz="quarter" idx="27"/>
          </p:nvPr>
        </p:nvSpPr>
        <p:spPr>
          <a:xfrm>
            <a:off x="8999190" y="4299864"/>
            <a:ext cx="9287223" cy="1284144"/>
          </a:xfrm>
        </p:spPr>
        <p:txBody>
          <a:bodyPr>
            <a:noAutofit/>
          </a:bodyPr>
          <a:lstStyle/>
          <a:p>
            <a:r>
              <a:rPr lang="en-CA" b="1" dirty="0">
                <a:solidFill>
                  <a:schemeClr val="tx1"/>
                </a:solidFill>
              </a:rPr>
              <a:t>Organization consists of arranging human, material and financial resources to achieve goals. </a:t>
            </a:r>
            <a:br>
              <a:rPr lang="en-CA" b="1" dirty="0">
                <a:solidFill>
                  <a:schemeClr val="tx1"/>
                </a:solidFill>
              </a:rPr>
            </a:br>
            <a:endParaRPr lang="fr-FR" b="1" dirty="0">
              <a:solidFill>
                <a:schemeClr val="tx1"/>
              </a:solidFill>
            </a:endParaRPr>
          </a:p>
        </p:txBody>
      </p:sp>
      <p:sp>
        <p:nvSpPr>
          <p:cNvPr id="22" name="Espace réservé du texte 17"/>
          <p:cNvSpPr>
            <a:spLocks noGrp="1"/>
          </p:cNvSpPr>
          <p:nvPr>
            <p:ph type="body" sz="quarter" idx="25"/>
          </p:nvPr>
        </p:nvSpPr>
        <p:spPr>
          <a:xfrm>
            <a:off x="7198990" y="2668427"/>
            <a:ext cx="10267916" cy="1284144"/>
          </a:xfrm>
        </p:spPr>
        <p:txBody>
          <a:bodyPr>
            <a:noAutofit/>
          </a:bodyPr>
          <a:lstStyle/>
          <a:p>
            <a:pPr algn="l"/>
            <a:r>
              <a:rPr lang="en-CA" b="1" dirty="0">
                <a:solidFill>
                  <a:schemeClr val="tx1"/>
                </a:solidFill>
              </a:rPr>
              <a:t>Planning is setting the long-term and short-term goals of the organization, and determining the means to achieve them. </a:t>
            </a:r>
            <a:br>
              <a:rPr lang="en-CA" b="1" dirty="0">
                <a:solidFill>
                  <a:schemeClr val="tx1"/>
                </a:solidFill>
              </a:rPr>
            </a:br>
            <a:endParaRPr lang="fr-FR" b="1" dirty="0">
              <a:solidFill>
                <a:schemeClr val="tx1"/>
              </a:solidFill>
            </a:endParaRPr>
          </a:p>
        </p:txBody>
      </p:sp>
      <p:sp>
        <p:nvSpPr>
          <p:cNvPr id="23" name="Espace réservé du texte 22"/>
          <p:cNvSpPr>
            <a:spLocks noGrp="1"/>
          </p:cNvSpPr>
          <p:nvPr>
            <p:ph type="body" sz="quarter" idx="28"/>
          </p:nvPr>
        </p:nvSpPr>
        <p:spPr>
          <a:xfrm>
            <a:off x="10883320" y="6231369"/>
            <a:ext cx="7050116" cy="1284144"/>
          </a:xfrm>
        </p:spPr>
        <p:txBody>
          <a:bodyPr>
            <a:noAutofit/>
          </a:bodyPr>
          <a:lstStyle/>
          <a:p>
            <a:r>
              <a:rPr lang="en-CA" b="1" dirty="0">
                <a:solidFill>
                  <a:schemeClr val="tx1"/>
                </a:solidFill>
              </a:rPr>
              <a:t>Directing is about motivating employees and directing them towards achieving goals. </a:t>
            </a:r>
            <a:br>
              <a:rPr lang="en-CA" b="1" dirty="0">
                <a:solidFill>
                  <a:schemeClr val="tx1"/>
                </a:solidFill>
              </a:rPr>
            </a:br>
            <a:endParaRPr lang="fr-FR" b="1" dirty="0">
              <a:solidFill>
                <a:schemeClr val="tx1"/>
              </a:solidFill>
            </a:endParaRPr>
          </a:p>
        </p:txBody>
      </p:sp>
      <p:sp>
        <p:nvSpPr>
          <p:cNvPr id="24" name="Espace réservé du texte 23"/>
          <p:cNvSpPr>
            <a:spLocks noGrp="1"/>
          </p:cNvSpPr>
          <p:nvPr>
            <p:ph type="body" sz="quarter" idx="26"/>
          </p:nvPr>
        </p:nvSpPr>
        <p:spPr/>
        <p:txBody>
          <a:bodyPr>
            <a:normAutofit/>
          </a:bodyPr>
          <a:lstStyle/>
          <a:p>
            <a:r>
              <a:rPr lang="en-CA" b="1" dirty="0">
                <a:solidFill>
                  <a:schemeClr val="tx1"/>
                </a:solidFill>
              </a:rPr>
              <a:t>Control involves monitoring and evaluating performance to ensure that objectives are achieved.</a:t>
            </a:r>
            <a:endParaRPr lang="fr-FR" b="1" dirty="0">
              <a:solidFill>
                <a:schemeClr val="tx1"/>
              </a:solidFill>
            </a:endParaRPr>
          </a:p>
        </p:txBody>
      </p:sp>
      <p:sp>
        <p:nvSpPr>
          <p:cNvPr id="25" name="Espace réservé du texte 24"/>
          <p:cNvSpPr>
            <a:spLocks noGrp="1"/>
          </p:cNvSpPr>
          <p:nvPr>
            <p:ph type="body" sz="quarter" idx="21"/>
          </p:nvPr>
        </p:nvSpPr>
        <p:spPr/>
        <p:txBody>
          <a:bodyPr/>
          <a:lstStyle/>
          <a:p>
            <a:r>
              <a:rPr lang="en-CA" sz="4400" b="1" dirty="0"/>
              <a:t>Planning</a:t>
            </a:r>
            <a:endParaRPr lang="fr-FR" sz="4400" b="1" dirty="0"/>
          </a:p>
        </p:txBody>
      </p:sp>
      <p:sp>
        <p:nvSpPr>
          <p:cNvPr id="26" name="Espace réservé du texte 25"/>
          <p:cNvSpPr>
            <a:spLocks noGrp="1"/>
          </p:cNvSpPr>
          <p:nvPr>
            <p:ph type="body" sz="quarter" idx="22"/>
          </p:nvPr>
        </p:nvSpPr>
        <p:spPr/>
        <p:txBody>
          <a:bodyPr/>
          <a:lstStyle/>
          <a:p>
            <a:r>
              <a:rPr lang="en-CA" sz="4400" b="1" dirty="0"/>
              <a:t>Organization</a:t>
            </a:r>
            <a:endParaRPr lang="fr-FR" sz="4400" b="1" dirty="0"/>
          </a:p>
        </p:txBody>
      </p:sp>
      <p:sp>
        <p:nvSpPr>
          <p:cNvPr id="27" name="Espace réservé du texte 26"/>
          <p:cNvSpPr>
            <a:spLocks noGrp="1"/>
          </p:cNvSpPr>
          <p:nvPr>
            <p:ph type="body" sz="quarter" idx="23"/>
          </p:nvPr>
        </p:nvSpPr>
        <p:spPr/>
        <p:txBody>
          <a:bodyPr/>
          <a:lstStyle/>
          <a:p>
            <a:r>
              <a:rPr lang="en-CA" sz="4400" b="1" dirty="0"/>
              <a:t>Guidance</a:t>
            </a:r>
            <a:endParaRPr lang="fr-FR" sz="4400" b="1" dirty="0"/>
          </a:p>
        </p:txBody>
      </p:sp>
      <p:sp>
        <p:nvSpPr>
          <p:cNvPr id="28" name="Espace réservé du texte 27"/>
          <p:cNvSpPr>
            <a:spLocks noGrp="1"/>
          </p:cNvSpPr>
          <p:nvPr>
            <p:ph type="body" sz="quarter" idx="24"/>
          </p:nvPr>
        </p:nvSpPr>
        <p:spPr/>
        <p:txBody>
          <a:bodyPr/>
          <a:lstStyle/>
          <a:p>
            <a:r>
              <a:rPr lang="en-CA" sz="4400" b="1" dirty="0"/>
              <a:t>Censorship</a:t>
            </a:r>
            <a:endParaRPr lang="fr-FR" sz="4400" b="1" dirty="0"/>
          </a:p>
        </p:txBody>
      </p:sp>
    </p:spTree>
    <p:extLst>
      <p:ext uri="{BB962C8B-B14F-4D97-AF65-F5344CB8AC3E}">
        <p14:creationId xmlns:p14="http://schemas.microsoft.com/office/powerpoint/2010/main" xmlns="" val="470740425"/>
      </p:ext>
    </p:extLst>
  </p:cSld>
  <p:clrMapOvr>
    <a:masterClrMapping/>
  </p:clrMapOvr>
  <p:transition spd="slow" advTm="9045">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صورة 1"/>
          <p:cNvPicPr>
            <a:picLocks noGrp="1" noChangeAspect="1"/>
          </p:cNvPicPr>
          <p:nvPr>
            <p:ph type="pic" sz="quarter" idx="12"/>
          </p:nvPr>
        </p:nvPicPr>
        <p:blipFill>
          <a:blip r:embed="rId2">
            <a:extLst>
              <a:ext uri="{28A0092B-C50C-407E-A947-70E740481C1C}">
                <a14:useLocalDpi xmlns:a14="http://schemas.microsoft.com/office/drawing/2010/main" xmlns="" val="0"/>
              </a:ext>
            </a:extLst>
          </a:blip>
          <a:srcRect l="20838" r="20838"/>
          <a:stretch>
            <a:fillRect/>
          </a:stretch>
        </p:blipFill>
        <p:spPr>
          <a:xfrm>
            <a:off x="-1" y="0"/>
            <a:ext cx="9124951" cy="10287000"/>
          </a:xfrm>
        </p:spPr>
      </p:pic>
      <p:sp>
        <p:nvSpPr>
          <p:cNvPr id="7" name="タイトル 6"/>
          <p:cNvSpPr>
            <a:spLocks noGrp="1"/>
          </p:cNvSpPr>
          <p:nvPr>
            <p:ph type="title"/>
          </p:nvPr>
        </p:nvSpPr>
        <p:spPr>
          <a:xfrm>
            <a:off x="9431237" y="246956"/>
            <a:ext cx="11152094" cy="1203151"/>
          </a:xfrm>
        </p:spPr>
        <p:txBody>
          <a:bodyPr>
            <a:noAutofit/>
          </a:bodyPr>
          <a:lstStyle/>
          <a:p>
            <a:r>
              <a:rPr lang="en-US" altLang="ja-JP" sz="3600" b="1" dirty="0">
                <a:solidFill>
                  <a:schemeClr val="tx1"/>
                </a:solidFill>
                <a:latin typeface="Route 159 Bold" pitchFamily="50" charset="0"/>
              </a:rPr>
              <a:t>Stages Of Competency Management</a:t>
            </a:r>
            <a:endParaRPr kumimoji="1" lang="ja-JP" altLang="en-US" sz="3600" b="1" dirty="0">
              <a:solidFill>
                <a:schemeClr val="tx1"/>
              </a:solidFill>
              <a:latin typeface="Route 159 Bold" pitchFamily="50" charset="0"/>
            </a:endParaRPr>
          </a:p>
        </p:txBody>
      </p:sp>
      <p:sp>
        <p:nvSpPr>
          <p:cNvPr id="10" name="テキスト プレースホルダー 9"/>
          <p:cNvSpPr>
            <a:spLocks noGrp="1"/>
          </p:cNvSpPr>
          <p:nvPr>
            <p:ph type="body" sz="quarter" idx="14"/>
          </p:nvPr>
        </p:nvSpPr>
        <p:spPr/>
        <p:txBody>
          <a:bodyPr/>
          <a:lstStyle/>
          <a:p>
            <a:endParaRPr kumimoji="1" lang="ja-JP" altLang="en-US"/>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p:txBody>
          <a:bodyPr/>
          <a:lstStyle/>
          <a:p>
            <a:r>
              <a:rPr lang="en-US" altLang="ja-JP" b="1" dirty="0"/>
              <a:t>Indentify Competencies</a:t>
            </a:r>
            <a:endParaRPr kumimoji="1" lang="ja-JP" altLang="en-US" b="1" dirty="0"/>
          </a:p>
        </p:txBody>
      </p:sp>
      <p:sp>
        <p:nvSpPr>
          <p:cNvPr id="14" name="テキスト プレースホルダー 13"/>
          <p:cNvSpPr>
            <a:spLocks noGrp="1"/>
          </p:cNvSpPr>
          <p:nvPr>
            <p:ph type="body" sz="quarter" idx="25"/>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p:txBody>
          <a:bodyPr/>
          <a:lstStyle/>
          <a:p>
            <a:r>
              <a:rPr lang="en-US" altLang="ja-JP" b="1" dirty="0"/>
              <a:t>Competency Development</a:t>
            </a:r>
            <a:endParaRPr kumimoji="1" lang="ja-JP" altLang="en-US" b="1" dirty="0"/>
          </a:p>
        </p:txBody>
      </p:sp>
      <p:sp>
        <p:nvSpPr>
          <p:cNvPr id="18" name="テキスト プレースホルダー 17"/>
          <p:cNvSpPr>
            <a:spLocks noGrp="1"/>
          </p:cNvSpPr>
          <p:nvPr>
            <p:ph type="body" sz="quarter" idx="29"/>
          </p:nvPr>
        </p:nvSpPr>
        <p:spPr/>
        <p:txBody>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p:txBody>
          <a:bodyPr/>
          <a:lstStyle/>
          <a:p>
            <a:r>
              <a:rPr kumimoji="1" lang="en-US" altLang="ja-JP" b="1" dirty="0"/>
              <a:t>Measuring Competencies</a:t>
            </a:r>
            <a:endParaRPr kumimoji="1" lang="ja-JP" altLang="en-US" b="1" dirty="0"/>
          </a:p>
        </p:txBody>
      </p:sp>
      <p:sp>
        <p:nvSpPr>
          <p:cNvPr id="22" name="テキスト プレースホルダー 21"/>
          <p:cNvSpPr>
            <a:spLocks noGrp="1"/>
          </p:cNvSpPr>
          <p:nvPr>
            <p:ph type="body" sz="quarter" idx="33"/>
          </p:nvPr>
        </p:nvSpPr>
        <p:spPr/>
        <p:txBody>
          <a:bodyPr/>
          <a:lstStyle/>
          <a:p>
            <a:endParaRPr kumimoji="1" lang="ja-JP" altLang="en-US"/>
          </a:p>
        </p:txBody>
      </p:sp>
      <p:sp>
        <p:nvSpPr>
          <p:cNvPr id="23" name="テキスト プレースホルダー 22"/>
          <p:cNvSpPr>
            <a:spLocks noGrp="1"/>
          </p:cNvSpPr>
          <p:nvPr>
            <p:ph type="body" sz="quarter" idx="34"/>
          </p:nvPr>
        </p:nvSpPr>
        <p:spPr/>
        <p:txBody>
          <a:bodyPr/>
          <a:lstStyle/>
          <a:p>
            <a:r>
              <a:rPr kumimoji="1" lang="en-US" altLang="ja-JP" dirty="0"/>
              <a:t>4</a:t>
            </a:r>
            <a:endParaRPr kumimoji="1" lang="ja-JP" altLang="en-US" dirty="0"/>
          </a:p>
        </p:txBody>
      </p:sp>
      <p:sp>
        <p:nvSpPr>
          <p:cNvPr id="24" name="テキスト プレースホルダー 23"/>
          <p:cNvSpPr>
            <a:spLocks noGrp="1"/>
          </p:cNvSpPr>
          <p:nvPr>
            <p:ph type="body" sz="quarter" idx="35"/>
          </p:nvPr>
        </p:nvSpPr>
        <p:spPr/>
        <p:txBody>
          <a:bodyPr/>
          <a:lstStyle/>
          <a:p>
            <a:r>
              <a:rPr lang="en-US" altLang="ja-JP" b="1" dirty="0"/>
              <a:t>Improving Competencies</a:t>
            </a:r>
            <a:endParaRPr kumimoji="1" lang="ja-JP" altLang="en-US" b="1" dirty="0"/>
          </a:p>
        </p:txBody>
      </p:sp>
    </p:spTree>
    <p:extLst>
      <p:ext uri="{BB962C8B-B14F-4D97-AF65-F5344CB8AC3E}">
        <p14:creationId xmlns:p14="http://schemas.microsoft.com/office/powerpoint/2010/main" xmlns="" val="1808370312"/>
      </p:ext>
    </p:extLst>
  </p:cSld>
  <p:clrMapOvr>
    <a:masterClrMapping/>
  </p:clrMapOvr>
  <p:transition spd="slow" advTm="807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3072630" y="246956"/>
            <a:ext cx="14804823" cy="1203151"/>
          </a:xfrm>
        </p:spPr>
        <p:txBody>
          <a:bodyPr>
            <a:noAutofit/>
          </a:bodyPr>
          <a:lstStyle/>
          <a:p>
            <a:r>
              <a:rPr lang="en-CA" sz="4800" b="1" dirty="0">
                <a:solidFill>
                  <a:srgbClr val="002060"/>
                </a:solidFill>
              </a:rPr>
              <a:t>The importance of managing competencies</a:t>
            </a:r>
            <a:endParaRPr kumimoji="1" lang="ja-JP" altLang="en-US" sz="4800" b="1" dirty="0">
              <a:solidFill>
                <a:srgbClr val="002060"/>
              </a:solidFill>
              <a:latin typeface="Route 159 Bold" pitchFamily="50" charset="0"/>
            </a:endParaRPr>
          </a:p>
        </p:txBody>
      </p:sp>
      <p:pic>
        <p:nvPicPr>
          <p:cNvPr id="28" name="図プレースホルダー 27"/>
          <p:cNvPicPr>
            <a:picLocks noGrp="1" noChangeAspect="1"/>
          </p:cNvPicPr>
          <p:nvPr>
            <p:ph type="pic" sz="quarter" idx="17"/>
          </p:nvPr>
        </p:nvPicPr>
        <p:blipFill>
          <a:blip r:embed="rId2" cstate="print">
            <a:extLst>
              <a:ext uri="{28A0092B-C50C-407E-A947-70E740481C1C}">
                <a14:useLocalDpi xmlns:a14="http://schemas.microsoft.com/office/drawing/2010/main" xmlns="" val="0"/>
              </a:ext>
            </a:extLst>
          </a:blip>
          <a:srcRect l="16211" r="16211"/>
          <a:stretch>
            <a:fillRect/>
          </a:stretch>
        </p:blipFill>
        <p:spPr/>
      </p:pic>
      <p:pic>
        <p:nvPicPr>
          <p:cNvPr id="30" name="図プレースホルダー 29"/>
          <p:cNvPicPr>
            <a:picLocks noGrp="1" noChangeAspect="1"/>
          </p:cNvPicPr>
          <p:nvPr>
            <p:ph type="pic" sz="quarter" idx="18"/>
          </p:nvPr>
        </p:nvPicPr>
        <p:blipFill>
          <a:blip r:embed="rId3" cstate="print">
            <a:extLst>
              <a:ext uri="{28A0092B-C50C-407E-A947-70E740481C1C}">
                <a14:useLocalDpi xmlns:a14="http://schemas.microsoft.com/office/drawing/2010/main" xmlns="" val="0"/>
              </a:ext>
            </a:extLst>
          </a:blip>
          <a:srcRect l="16211" r="16211"/>
          <a:stretch>
            <a:fillRect/>
          </a:stretch>
        </p:blipFill>
        <p:spPr/>
      </p:pic>
      <p:pic>
        <p:nvPicPr>
          <p:cNvPr id="31" name="図プレースホルダー 30"/>
          <p:cNvPicPr>
            <a:picLocks noGrp="1" noChangeAspect="1"/>
          </p:cNvPicPr>
          <p:nvPr>
            <p:ph type="pic" sz="quarter" idx="19"/>
          </p:nvPr>
        </p:nvPicPr>
        <p:blipFill>
          <a:blip r:embed="rId4" cstate="print">
            <a:extLst>
              <a:ext uri="{28A0092B-C50C-407E-A947-70E740481C1C}">
                <a14:useLocalDpi xmlns:a14="http://schemas.microsoft.com/office/drawing/2010/main" xmlns="" val="0"/>
              </a:ext>
            </a:extLst>
          </a:blip>
          <a:srcRect l="16211" r="16211"/>
          <a:stretch>
            <a:fillRect/>
          </a:stretch>
        </p:blipFill>
        <p:spPr/>
      </p:pic>
      <p:pic>
        <p:nvPicPr>
          <p:cNvPr id="32" name="図プレースホルダー 31"/>
          <p:cNvPicPr>
            <a:picLocks noGrp="1" noChangeAspect="1"/>
          </p:cNvPicPr>
          <p:nvPr>
            <p:ph type="pic" sz="quarter" idx="20"/>
          </p:nvPr>
        </p:nvPicPr>
        <p:blipFill>
          <a:blip r:embed="rId5" cstate="print">
            <a:extLst>
              <a:ext uri="{28A0092B-C50C-407E-A947-70E740481C1C}">
                <a14:useLocalDpi xmlns:a14="http://schemas.microsoft.com/office/drawing/2010/main" xmlns="" val="0"/>
              </a:ext>
            </a:extLst>
          </a:blip>
          <a:srcRect l="16211" r="16211"/>
          <a:stretch>
            <a:fillRect/>
          </a:stretch>
        </p:blipFill>
        <p:spPr/>
      </p:pic>
      <p:sp>
        <p:nvSpPr>
          <p:cNvPr id="22" name="テキスト プレースホルダー 21"/>
          <p:cNvSpPr>
            <a:spLocks noGrp="1"/>
          </p:cNvSpPr>
          <p:nvPr>
            <p:ph type="body" sz="quarter" idx="24"/>
          </p:nvPr>
        </p:nvSpPr>
        <p:spPr>
          <a:xfrm>
            <a:off x="8982905" y="7837714"/>
            <a:ext cx="6543234" cy="720080"/>
          </a:xfrm>
        </p:spPr>
        <p:txBody>
          <a:bodyPr/>
          <a:lstStyle/>
          <a:p>
            <a:r>
              <a:rPr lang="en-CA" dirty="0"/>
              <a:t>Increased productivity.</a:t>
            </a:r>
            <a:endParaRPr kumimoji="1" lang="ja-JP" altLang="en-US" dirty="0"/>
          </a:p>
        </p:txBody>
      </p:sp>
      <p:sp>
        <p:nvSpPr>
          <p:cNvPr id="17" name="Espace réservé du texte 16"/>
          <p:cNvSpPr>
            <a:spLocks noGrp="1"/>
          </p:cNvSpPr>
          <p:nvPr>
            <p:ph type="body" sz="quarter" idx="23"/>
          </p:nvPr>
        </p:nvSpPr>
        <p:spPr>
          <a:xfrm>
            <a:off x="10748864" y="4544010"/>
            <a:ext cx="7035283" cy="950680"/>
          </a:xfrm>
        </p:spPr>
        <p:txBody>
          <a:bodyPr/>
          <a:lstStyle/>
          <a:p>
            <a:r>
              <a:rPr lang="en-CA" sz="2000" b="1" dirty="0">
                <a:solidFill>
                  <a:schemeClr val="tx1"/>
                </a:solidFill>
              </a:rPr>
              <a:t>Managing competencies helps to improve performance by ensuring that the right people are hired for the right jobs and that they are continuously trained and developed.</a:t>
            </a:r>
            <a:br>
              <a:rPr lang="en-CA" sz="2000" b="1" dirty="0">
                <a:solidFill>
                  <a:schemeClr val="tx1"/>
                </a:solidFill>
              </a:rPr>
            </a:br>
            <a:endParaRPr lang="fr-FR" sz="2000" b="1" dirty="0">
              <a:solidFill>
                <a:schemeClr val="tx1"/>
              </a:solidFill>
            </a:endParaRPr>
          </a:p>
        </p:txBody>
      </p:sp>
      <p:sp>
        <p:nvSpPr>
          <p:cNvPr id="18" name="Espace réservé du texte 17"/>
          <p:cNvSpPr>
            <a:spLocks noGrp="1"/>
          </p:cNvSpPr>
          <p:nvPr>
            <p:ph type="body" sz="quarter" idx="21"/>
          </p:nvPr>
        </p:nvSpPr>
        <p:spPr>
          <a:xfrm>
            <a:off x="11084765" y="3862869"/>
            <a:ext cx="5828323" cy="720080"/>
          </a:xfrm>
        </p:spPr>
        <p:txBody>
          <a:bodyPr/>
          <a:lstStyle/>
          <a:p>
            <a:r>
              <a:rPr lang="en-CA" b="1" dirty="0"/>
              <a:t>Improved performance:</a:t>
            </a:r>
            <a:endParaRPr lang="fr-FR" b="1" dirty="0"/>
          </a:p>
        </p:txBody>
      </p:sp>
      <p:sp>
        <p:nvSpPr>
          <p:cNvPr id="19" name="Espace réservé du texte 18"/>
          <p:cNvSpPr>
            <a:spLocks noGrp="1"/>
          </p:cNvSpPr>
          <p:nvPr>
            <p:ph type="body" sz="quarter" idx="25"/>
          </p:nvPr>
        </p:nvSpPr>
        <p:spPr>
          <a:xfrm>
            <a:off x="8982905" y="8425549"/>
            <a:ext cx="6561895" cy="1464900"/>
          </a:xfrm>
        </p:spPr>
        <p:txBody>
          <a:bodyPr/>
          <a:lstStyle/>
          <a:p>
            <a:r>
              <a:rPr lang="en-CA" sz="2000" b="1" dirty="0">
                <a:solidFill>
                  <a:schemeClr val="tx1"/>
                </a:solidFill>
              </a:rPr>
              <a:t>Managing competencies can lead to increased productivity by improving the efficiency of work processes and the use of resources.</a:t>
            </a:r>
            <a:endParaRPr lang="fr-FR" sz="2000" b="1" dirty="0">
              <a:solidFill>
                <a:schemeClr val="tx1"/>
              </a:solidFill>
            </a:endParaRPr>
          </a:p>
        </p:txBody>
      </p:sp>
      <p:sp>
        <p:nvSpPr>
          <p:cNvPr id="29" name="Espace réservé du texte 28"/>
          <p:cNvSpPr>
            <a:spLocks noGrp="1"/>
          </p:cNvSpPr>
          <p:nvPr>
            <p:ph type="body" sz="quarter" idx="29"/>
          </p:nvPr>
        </p:nvSpPr>
        <p:spPr/>
        <p:txBody>
          <a:bodyPr/>
          <a:lstStyle/>
          <a:p>
            <a:r>
              <a:rPr lang="en-CA" sz="2000" b="1" dirty="0">
                <a:solidFill>
                  <a:schemeClr val="tx1"/>
                </a:solidFill>
              </a:rPr>
              <a:t>Managing competencies can improve employee satisfaction by providing opportunities for professional development and growth.</a:t>
            </a:r>
            <a:br>
              <a:rPr lang="en-CA" sz="2000" b="1" dirty="0">
                <a:solidFill>
                  <a:schemeClr val="tx1"/>
                </a:solidFill>
              </a:rPr>
            </a:br>
            <a:endParaRPr lang="fr-FR" sz="2000" b="1" dirty="0">
              <a:solidFill>
                <a:schemeClr val="tx1"/>
              </a:solidFill>
            </a:endParaRPr>
          </a:p>
        </p:txBody>
      </p:sp>
      <p:sp>
        <p:nvSpPr>
          <p:cNvPr id="33" name="Espace réservé du texte 32"/>
          <p:cNvSpPr>
            <a:spLocks noGrp="1"/>
          </p:cNvSpPr>
          <p:nvPr>
            <p:ph type="body" sz="quarter" idx="28"/>
          </p:nvPr>
        </p:nvSpPr>
        <p:spPr>
          <a:xfrm>
            <a:off x="503852" y="2543800"/>
            <a:ext cx="8434875" cy="720080"/>
          </a:xfrm>
        </p:spPr>
        <p:txBody>
          <a:bodyPr/>
          <a:lstStyle/>
          <a:p>
            <a:r>
              <a:rPr lang="en-CA" b="1" dirty="0"/>
              <a:t>Improved employee satisfaction:</a:t>
            </a:r>
            <a:endParaRPr lang="fr-FR" b="1" dirty="0"/>
          </a:p>
        </p:txBody>
      </p:sp>
      <p:sp>
        <p:nvSpPr>
          <p:cNvPr id="34" name="Espace réservé du texte 33"/>
          <p:cNvSpPr>
            <a:spLocks noGrp="1"/>
          </p:cNvSpPr>
          <p:nvPr>
            <p:ph type="body" sz="quarter" idx="27"/>
          </p:nvPr>
        </p:nvSpPr>
        <p:spPr/>
        <p:txBody>
          <a:bodyPr/>
          <a:lstStyle/>
          <a:p>
            <a:r>
              <a:rPr lang="en-CA" sz="2000" b="1" dirty="0">
                <a:solidFill>
                  <a:schemeClr val="tx1"/>
                </a:solidFill>
              </a:rPr>
              <a:t>Managing competencies can help to enhance a performance culture within the organization by focusing employees on achieving desired results.</a:t>
            </a:r>
            <a:br>
              <a:rPr lang="en-CA" sz="2000" b="1" dirty="0">
                <a:solidFill>
                  <a:schemeClr val="tx1"/>
                </a:solidFill>
              </a:rPr>
            </a:br>
            <a:r>
              <a:rPr lang="en-CA" sz="2000" b="1" dirty="0">
                <a:solidFill>
                  <a:schemeClr val="tx1"/>
                </a:solidFill>
              </a:rPr>
              <a:t/>
            </a:r>
            <a:br>
              <a:rPr lang="en-CA" sz="2000" b="1" dirty="0">
                <a:solidFill>
                  <a:schemeClr val="tx1"/>
                </a:solidFill>
              </a:rPr>
            </a:br>
            <a:endParaRPr lang="fr-FR" sz="2000" b="1" dirty="0">
              <a:solidFill>
                <a:schemeClr val="tx1"/>
              </a:solidFill>
            </a:endParaRPr>
          </a:p>
        </p:txBody>
      </p:sp>
      <p:sp>
        <p:nvSpPr>
          <p:cNvPr id="35" name="Espace réservé du texte 34"/>
          <p:cNvSpPr>
            <a:spLocks noGrp="1"/>
          </p:cNvSpPr>
          <p:nvPr>
            <p:ph type="body" sz="quarter" idx="26"/>
          </p:nvPr>
        </p:nvSpPr>
        <p:spPr>
          <a:xfrm>
            <a:off x="-1104971" y="6032741"/>
            <a:ext cx="8382847" cy="720080"/>
          </a:xfrm>
        </p:spPr>
        <p:txBody>
          <a:bodyPr/>
          <a:lstStyle/>
          <a:p>
            <a:r>
              <a:rPr lang="en-CA" b="1" dirty="0"/>
              <a:t>Enhanced performance culture:</a:t>
            </a:r>
            <a:endParaRPr lang="fr-FR" b="1" dirty="0"/>
          </a:p>
        </p:txBody>
      </p:sp>
    </p:spTree>
    <p:extLst>
      <p:ext uri="{BB962C8B-B14F-4D97-AF65-F5344CB8AC3E}">
        <p14:creationId xmlns:p14="http://schemas.microsoft.com/office/powerpoint/2010/main" xmlns="" val="3793804282"/>
      </p:ext>
    </p:extLst>
  </p:cSld>
  <p:clrMapOvr>
    <a:masterClrMapping/>
  </p:clrMapOvr>
  <p:transition spd="slow" advTm="12257">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3072630" y="246956"/>
            <a:ext cx="15495288" cy="1203151"/>
          </a:xfrm>
        </p:spPr>
        <p:txBody>
          <a:bodyPr>
            <a:normAutofit fontScale="90000"/>
          </a:bodyPr>
          <a:lstStyle/>
          <a:p>
            <a:r>
              <a:rPr lang="en-CA" dirty="0">
                <a:solidFill>
                  <a:schemeClr val="accent4">
                    <a:lumMod val="50000"/>
                  </a:schemeClr>
                </a:solidFill>
              </a:rPr>
              <a:t>Obstacles to efficient management </a:t>
            </a:r>
            <a:endParaRPr kumimoji="1" lang="ja-JP" altLang="en-US" dirty="0">
              <a:solidFill>
                <a:schemeClr val="accent4">
                  <a:lumMod val="50000"/>
                </a:schemeClr>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4 columns</a:t>
            </a:r>
            <a:endParaRPr kumimoji="1" lang="ja-JP" altLang="en-US" dirty="0"/>
          </a:p>
        </p:txBody>
      </p:sp>
      <p:sp>
        <p:nvSpPr>
          <p:cNvPr id="15" name="テキスト プレースホルダー 14"/>
          <p:cNvSpPr>
            <a:spLocks noGrp="1"/>
          </p:cNvSpPr>
          <p:nvPr>
            <p:ph type="body" sz="quarter" idx="15"/>
          </p:nvPr>
        </p:nvSpPr>
        <p:spPr/>
        <p:txBody>
          <a:bodyPr/>
          <a:lstStyle/>
          <a:p>
            <a:r>
              <a:rPr kumimoji="1" lang="en-US" altLang="ja-JP" dirty="0"/>
              <a:t>1</a:t>
            </a:r>
            <a:endParaRPr kumimoji="1" lang="ja-JP" altLang="en-US" dirty="0"/>
          </a:p>
        </p:txBody>
      </p:sp>
      <p:sp>
        <p:nvSpPr>
          <p:cNvPr id="16" name="テキスト プレースホルダー 15"/>
          <p:cNvSpPr>
            <a:spLocks noGrp="1"/>
          </p:cNvSpPr>
          <p:nvPr>
            <p:ph type="body" sz="quarter" idx="16"/>
          </p:nvPr>
        </p:nvSpPr>
        <p:spPr/>
        <p:txBody>
          <a:bodyPr/>
          <a:lstStyle/>
          <a:p>
            <a:r>
              <a:rPr lang="en-US" altLang="ja-JP" dirty="0"/>
              <a:t>3</a:t>
            </a:r>
            <a:endParaRPr kumimoji="1" lang="ja-JP" altLang="en-US" dirty="0"/>
          </a:p>
        </p:txBody>
      </p:sp>
      <p:sp>
        <p:nvSpPr>
          <p:cNvPr id="18" name="テキスト プレースホルダー 17"/>
          <p:cNvSpPr>
            <a:spLocks noGrp="1"/>
          </p:cNvSpPr>
          <p:nvPr>
            <p:ph type="body" sz="quarter" idx="18"/>
          </p:nvPr>
        </p:nvSpPr>
        <p:spPr/>
        <p:txBody>
          <a:bodyPr/>
          <a:lstStyle/>
          <a:p>
            <a:r>
              <a:rPr kumimoji="1" lang="en-US" altLang="ja-JP" dirty="0"/>
              <a:t>2</a:t>
            </a:r>
            <a:endParaRPr kumimoji="1" lang="ja-JP" altLang="en-US" dirty="0"/>
          </a:p>
        </p:txBody>
      </p:sp>
      <p:sp>
        <p:nvSpPr>
          <p:cNvPr id="20" name="テキスト プレースホルダー 19"/>
          <p:cNvSpPr>
            <a:spLocks noGrp="1"/>
          </p:cNvSpPr>
          <p:nvPr>
            <p:ph type="body" sz="quarter" idx="20"/>
          </p:nvPr>
        </p:nvSpPr>
        <p:spPr/>
        <p:txBody>
          <a:bodyPr/>
          <a:lstStyle/>
          <a:p>
            <a:r>
              <a:rPr lang="en-US" altLang="ja-JP" dirty="0"/>
              <a:t>4</a:t>
            </a:r>
            <a:endParaRPr kumimoji="1" lang="ja-JP" altLang="en-US" dirty="0"/>
          </a:p>
        </p:txBody>
      </p:sp>
      <p:sp>
        <p:nvSpPr>
          <p:cNvPr id="23" name="スライド番号プレースホルダー 22"/>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22" name="Espace réservé du texte 21"/>
          <p:cNvSpPr>
            <a:spLocks noGrp="1"/>
          </p:cNvSpPr>
          <p:nvPr>
            <p:ph type="body" sz="quarter" idx="14"/>
          </p:nvPr>
        </p:nvSpPr>
        <p:spPr/>
        <p:txBody>
          <a:bodyPr>
            <a:normAutofit/>
          </a:bodyPr>
          <a:lstStyle/>
          <a:p>
            <a:r>
              <a:rPr lang="en-CA" sz="2400" b="1" dirty="0">
                <a:solidFill>
                  <a:schemeClr val="tx1"/>
                </a:solidFill>
              </a:rPr>
              <a:t>• The difference in defining the term competence itself, and its lack of merit in the culture of some</a:t>
            </a:r>
            <a:endParaRPr lang="fr-FR" sz="2400" b="1" dirty="0">
              <a:solidFill>
                <a:schemeClr val="tx1"/>
              </a:solidFill>
            </a:endParaRPr>
          </a:p>
          <a:p>
            <a:r>
              <a:rPr lang="en-CA" sz="2400" b="1" dirty="0">
                <a:solidFill>
                  <a:schemeClr val="tx1"/>
                </a:solidFill>
              </a:rPr>
              <a:t>institutions.</a:t>
            </a:r>
            <a:endParaRPr lang="fr-FR" sz="2400" b="1" dirty="0">
              <a:solidFill>
                <a:schemeClr val="tx1"/>
              </a:solidFill>
            </a:endParaRPr>
          </a:p>
          <a:p>
            <a:endParaRPr lang="fr-FR" sz="2400" b="1" dirty="0">
              <a:solidFill>
                <a:schemeClr val="tx1"/>
              </a:solidFill>
            </a:endParaRPr>
          </a:p>
        </p:txBody>
      </p:sp>
      <p:sp>
        <p:nvSpPr>
          <p:cNvPr id="24" name="Espace réservé du texte 23"/>
          <p:cNvSpPr>
            <a:spLocks noGrp="1"/>
          </p:cNvSpPr>
          <p:nvPr>
            <p:ph type="body" sz="quarter" idx="19"/>
          </p:nvPr>
        </p:nvSpPr>
        <p:spPr/>
        <p:txBody>
          <a:bodyPr>
            <a:noAutofit/>
          </a:bodyPr>
          <a:lstStyle/>
          <a:p>
            <a:r>
              <a:rPr lang="en-CA" sz="2400" b="1" dirty="0">
                <a:solidFill>
                  <a:schemeClr val="tx1"/>
                </a:solidFill>
              </a:rPr>
              <a:t>• Weakness in managers’ and managers’ commitment to the approach. Institutional managers must</a:t>
            </a:r>
            <a:r>
              <a:rPr lang="fr-FR" sz="2400" b="1" dirty="0">
                <a:solidFill>
                  <a:schemeClr val="tx1"/>
                </a:solidFill>
              </a:rPr>
              <a:t> </a:t>
            </a:r>
            <a:r>
              <a:rPr lang="en-CA" sz="2400" b="1" dirty="0">
                <a:solidFill>
                  <a:schemeClr val="tx1"/>
                </a:solidFill>
              </a:rPr>
              <a:t>support, advocate and support the competency-based management approach, otherwise failure will</a:t>
            </a:r>
            <a:r>
              <a:rPr lang="fr-FR" sz="2400" b="1" dirty="0">
                <a:solidFill>
                  <a:schemeClr val="tx1"/>
                </a:solidFill>
              </a:rPr>
              <a:t> </a:t>
            </a:r>
            <a:r>
              <a:rPr lang="en-CA" sz="2400" b="1" dirty="0">
                <a:solidFill>
                  <a:schemeClr val="tx1"/>
                </a:solidFill>
              </a:rPr>
              <a:t>be inevitable.</a:t>
            </a:r>
            <a:endParaRPr lang="fr-FR" sz="2400" b="1" dirty="0">
              <a:solidFill>
                <a:schemeClr val="tx1"/>
              </a:solidFill>
            </a:endParaRPr>
          </a:p>
        </p:txBody>
      </p:sp>
      <p:sp>
        <p:nvSpPr>
          <p:cNvPr id="25" name="Espace réservé du texte 24"/>
          <p:cNvSpPr>
            <a:spLocks noGrp="1"/>
          </p:cNvSpPr>
          <p:nvPr>
            <p:ph type="body" sz="quarter" idx="17"/>
          </p:nvPr>
        </p:nvSpPr>
        <p:spPr/>
        <p:txBody>
          <a:bodyPr>
            <a:noAutofit/>
          </a:bodyPr>
          <a:lstStyle/>
          <a:p>
            <a:r>
              <a:rPr lang="en-CA" sz="2400" b="1" dirty="0">
                <a:solidFill>
                  <a:schemeClr val="tx1"/>
                </a:solidFill>
              </a:rPr>
              <a:t>• The chosen model is not compatible with the organization’s strategic objectives. The chosen</a:t>
            </a:r>
            <a:r>
              <a:rPr lang="fr-FR" sz="2400" b="1" dirty="0">
                <a:solidFill>
                  <a:schemeClr val="tx1"/>
                </a:solidFill>
              </a:rPr>
              <a:t> </a:t>
            </a:r>
            <a:r>
              <a:rPr lang="en-CA" sz="2400" b="1" dirty="0">
                <a:solidFill>
                  <a:schemeClr val="tx1"/>
                </a:solidFill>
              </a:rPr>
              <a:t>competencies must be necessary for production and achieving high returns and competitive</a:t>
            </a:r>
            <a:endParaRPr lang="fr-FR" sz="2400" b="1" dirty="0">
              <a:solidFill>
                <a:schemeClr val="tx1"/>
              </a:solidFill>
            </a:endParaRPr>
          </a:p>
          <a:p>
            <a:r>
              <a:rPr lang="en-CA" sz="2400" b="1" dirty="0">
                <a:solidFill>
                  <a:schemeClr val="tx1"/>
                </a:solidFill>
              </a:rPr>
              <a:t>advantage.</a:t>
            </a:r>
            <a:endParaRPr lang="fr-FR" sz="2400" b="1" dirty="0">
              <a:solidFill>
                <a:schemeClr val="tx1"/>
              </a:solidFill>
            </a:endParaRPr>
          </a:p>
          <a:p>
            <a:endParaRPr lang="fr-FR" sz="2400" b="1" dirty="0">
              <a:solidFill>
                <a:schemeClr val="tx1"/>
              </a:solidFill>
            </a:endParaRPr>
          </a:p>
        </p:txBody>
      </p:sp>
      <p:sp>
        <p:nvSpPr>
          <p:cNvPr id="26" name="Espace réservé du texte 25"/>
          <p:cNvSpPr>
            <a:spLocks noGrp="1"/>
          </p:cNvSpPr>
          <p:nvPr>
            <p:ph type="body" sz="quarter" idx="21"/>
          </p:nvPr>
        </p:nvSpPr>
        <p:spPr/>
        <p:txBody>
          <a:bodyPr>
            <a:normAutofit/>
          </a:bodyPr>
          <a:lstStyle/>
          <a:p>
            <a:r>
              <a:rPr lang="en-CA" sz="2400" b="1" dirty="0">
                <a:solidFill>
                  <a:schemeClr val="tx1"/>
                </a:solidFill>
              </a:rPr>
              <a:t>• Not evaluating individuals on the basis of the key factors essential to the organization’s success,</a:t>
            </a:r>
            <a:endParaRPr lang="fr-FR" sz="2400" b="1" dirty="0">
              <a:solidFill>
                <a:schemeClr val="tx1"/>
              </a:solidFill>
            </a:endParaRPr>
          </a:p>
          <a:p>
            <a:r>
              <a:rPr lang="en-CA" sz="2400" b="1" dirty="0">
                <a:solidFill>
                  <a:schemeClr val="tx1"/>
                </a:solidFill>
              </a:rPr>
              <a:t>“the required strategic competencies</a:t>
            </a:r>
            <a:endParaRPr lang="fr-FR" sz="2400" b="1" dirty="0">
              <a:solidFill>
                <a:schemeClr val="tx1"/>
              </a:solidFill>
            </a:endParaRPr>
          </a:p>
        </p:txBody>
      </p:sp>
    </p:spTree>
    <p:extLst>
      <p:ext uri="{BB962C8B-B14F-4D97-AF65-F5344CB8AC3E}">
        <p14:creationId xmlns:p14="http://schemas.microsoft.com/office/powerpoint/2010/main" xmlns="" val="569273008"/>
      </p:ext>
    </p:extLst>
  </p:cSld>
  <p:clrMapOvr>
    <a:masterClrMapping/>
  </p:clrMapOvr>
  <p:transition spd="slow" advTm="10858">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30"/>
          <p:cNvSpPr>
            <a:spLocks noGrp="1"/>
          </p:cNvSpPr>
          <p:nvPr>
            <p:ph type="title"/>
          </p:nvPr>
        </p:nvSpPr>
        <p:spPr/>
        <p:txBody>
          <a:bodyPr>
            <a:normAutofit/>
          </a:bodyPr>
          <a:lstStyle/>
          <a:p>
            <a:r>
              <a:rPr kumimoji="1" lang="en-US" altLang="ja-JP" dirty="0">
                <a:solidFill>
                  <a:schemeClr val="accent1"/>
                </a:solidFill>
                <a:latin typeface="Route 159 Bold" pitchFamily="50" charset="0"/>
              </a:rPr>
              <a:t>Conclusion</a:t>
            </a:r>
            <a:endParaRPr kumimoji="1" lang="ja-JP" altLang="en-US" dirty="0">
              <a:solidFill>
                <a:schemeClr val="accent1"/>
              </a:solidFill>
              <a:latin typeface="Route 159 Bold" pitchFamily="50" charset="0"/>
            </a:endParaRPr>
          </a:p>
        </p:txBody>
      </p:sp>
      <p:sp>
        <p:nvSpPr>
          <p:cNvPr id="38" name="スライド番号プレースホルダー 37"/>
          <p:cNvSpPr>
            <a:spLocks noGrp="1"/>
          </p:cNvSpPr>
          <p:nvPr>
            <p:ph type="sldNum" sz="quarter" idx="4"/>
          </p:nvPr>
        </p:nvSpPr>
        <p:spPr/>
        <p:txBody>
          <a:bodyPr/>
          <a:lstStyle/>
          <a:p>
            <a:fld id="{E6459DFB-86F3-43FA-8567-2EA6E426AE90}" type="slidenum">
              <a:rPr lang="ja-JP" altLang="en-US" smtClean="0"/>
              <a:pPr/>
              <a:t>9</a:t>
            </a:fld>
            <a:endParaRPr lang="ja-JP" altLang="en-US"/>
          </a:p>
        </p:txBody>
      </p:sp>
      <p:sp>
        <p:nvSpPr>
          <p:cNvPr id="2" name="عنصر نائب للصورة 1"/>
          <p:cNvSpPr>
            <a:spLocks noGrp="1"/>
          </p:cNvSpPr>
          <p:nvPr>
            <p:ph type="pic" sz="quarter" idx="12"/>
          </p:nvPr>
        </p:nvSpPr>
        <p:spPr>
          <a:xfrm>
            <a:off x="-1" y="0"/>
            <a:ext cx="9162662" cy="10287000"/>
          </a:xfrm>
          <a:blipFill>
            <a:blip r:embed="rId2"/>
            <a:stretch>
              <a:fillRect/>
            </a:stretch>
          </a:blipFill>
        </p:spPr>
      </p:sp>
      <p:sp>
        <p:nvSpPr>
          <p:cNvPr id="6" name="Espace réservé du texte 5"/>
          <p:cNvSpPr>
            <a:spLocks noGrp="1"/>
          </p:cNvSpPr>
          <p:nvPr>
            <p:ph type="body" sz="quarter" idx="24"/>
          </p:nvPr>
        </p:nvSpPr>
        <p:spPr/>
        <p:txBody>
          <a:bodyPr/>
          <a:lstStyle/>
          <a:p>
            <a:r>
              <a:rPr lang="en-CA" sz="2800" b="1" dirty="0">
                <a:solidFill>
                  <a:schemeClr val="tx1"/>
                </a:solidFill>
              </a:rPr>
              <a:t>Competency management is an important process for organizations of all sizes. By effectively managing employee competencies, organizations can improve employee performance and productivity, increase employee engagement and satisfaction, reduce turnover, improve customer satisfaction, and enhance organizational agility.</a:t>
            </a:r>
            <a:endParaRPr lang="fr-FR" sz="2800" b="1" dirty="0">
              <a:solidFill>
                <a:schemeClr val="tx1"/>
              </a:solidFill>
            </a:endParaRPr>
          </a:p>
        </p:txBody>
      </p:sp>
    </p:spTree>
    <p:extLst>
      <p:ext uri="{BB962C8B-B14F-4D97-AF65-F5344CB8AC3E}">
        <p14:creationId xmlns:p14="http://schemas.microsoft.com/office/powerpoint/2010/main" xmlns="" val="1914679235"/>
      </p:ext>
    </p:extLst>
  </p:cSld>
  <p:clrMapOvr>
    <a:masterClrMapping/>
  </p:clrMapOvr>
  <p:transition spd="slow" advTm="3434">
    <p:cover/>
  </p:transition>
</p:sld>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15860</TotalTime>
  <Words>714</Words>
  <Application>Microsoft Office PowerPoint</Application>
  <PresentationFormat>Personnalisé</PresentationFormat>
  <Paragraphs>94</Paragraphs>
  <Slides>10</Slides>
  <Notes>2</Notes>
  <HiddenSlides>0</HiddenSlides>
  <MMClips>0</MMClips>
  <ScaleCrop>false</ScaleCrop>
  <HeadingPairs>
    <vt:vector size="4" baseType="variant">
      <vt:variant>
        <vt:lpstr>Thème</vt:lpstr>
      </vt:variant>
      <vt:variant>
        <vt:i4>3</vt:i4>
      </vt:variant>
      <vt:variant>
        <vt:lpstr>Titres des diapositives</vt:lpstr>
      </vt:variant>
      <vt:variant>
        <vt:i4>10</vt:i4>
      </vt:variant>
    </vt:vector>
  </HeadingPairs>
  <TitlesOfParts>
    <vt:vector size="13" baseType="lpstr">
      <vt:lpstr>Vega - Header</vt:lpstr>
      <vt:lpstr>Vega - Footer Only</vt:lpstr>
      <vt:lpstr>Vega - Free</vt:lpstr>
      <vt:lpstr>Competency Management</vt:lpstr>
      <vt:lpstr>SEARCH Plan</vt:lpstr>
      <vt:lpstr>The introduction</vt:lpstr>
      <vt:lpstr>Definition</vt:lpstr>
      <vt:lpstr>Manager functions</vt:lpstr>
      <vt:lpstr>Stages Of Competency Management</vt:lpstr>
      <vt:lpstr>The importance of managing competencies</vt:lpstr>
      <vt:lpstr>Obstacles to efficient management </vt:lpstr>
      <vt:lpstr>Conclusion</vt:lpstr>
      <vt:lpstr> the 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DELL</cp:lastModifiedBy>
  <cp:revision>371</cp:revision>
  <dcterms:created xsi:type="dcterms:W3CDTF">2015-09-05T11:42:45Z</dcterms:created>
  <dcterms:modified xsi:type="dcterms:W3CDTF">2023-11-23T06:13:36Z</dcterms:modified>
</cp:coreProperties>
</file>