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972" r:id="rId3"/>
  </p:sldMasterIdLst>
  <p:notesMasterIdLst>
    <p:notesMasterId r:id="rId16"/>
  </p:notesMasterIdLst>
  <p:sldIdLst>
    <p:sldId id="356" r:id="rId4"/>
    <p:sldId id="347" r:id="rId5"/>
    <p:sldId id="263" r:id="rId6"/>
    <p:sldId id="286" r:id="rId7"/>
    <p:sldId id="348" r:id="rId8"/>
    <p:sldId id="349" r:id="rId9"/>
    <p:sldId id="350" r:id="rId10"/>
    <p:sldId id="351" r:id="rId11"/>
    <p:sldId id="352" r:id="rId12"/>
    <p:sldId id="353" r:id="rId13"/>
    <p:sldId id="354" r:id="rId14"/>
    <p:sldId id="35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B0F0"/>
    <a:srgbClr val="0091EA"/>
    <a:srgbClr val="FF0000"/>
    <a:srgbClr val="00B4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60"/>
  </p:normalViewPr>
  <p:slideViewPr>
    <p:cSldViewPr>
      <p:cViewPr varScale="1">
        <p:scale>
          <a:sx n="70" d="100"/>
          <a:sy n="70" d="100"/>
        </p:scale>
        <p:origin x="14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A6E38-82B1-47BB-A812-313B295FEFF2}" type="datetimeFigureOut">
              <a:rPr lang="en-US" smtClean="0"/>
              <a:pPr/>
              <a:t>12/23/2023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089E94-532B-494D-AD7A-712B16D9F5AA}" type="slidenum">
              <a:rPr lang="en-US" smtClean="0"/>
              <a:pPr/>
              <a:t>‹N°›</a:t>
            </a:fld>
            <a:endParaRPr lang="en-US"/>
          </a:p>
        </p:txBody>
      </p:sp>
    </p:spTree>
    <p:extLst>
      <p:ext uri="{BB962C8B-B14F-4D97-AF65-F5344CB8AC3E}">
        <p14:creationId xmlns:p14="http://schemas.microsoft.com/office/powerpoint/2010/main" val="135109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‹N°›</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7676048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62553179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110057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8444810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495915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041533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279257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4736382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8426285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1083774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69561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3545F7-77F9-4401-AA0E-BF14C26D8903}" type="datetimeFigureOut">
              <a:rPr lang="en-US" smtClean="0"/>
              <a:pPr/>
              <a:t>12/23/2023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545F7-77F9-4401-AA0E-BF14C26D8903}" type="datetimeFigureOut">
              <a:rPr lang="en-US" smtClean="0"/>
              <a:pPr/>
              <a:t>12/23/2023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E0586-5A1C-41FD-AA9D-07A4E729E633}"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B7A0F-5B99-4F35-9BDD-321CD3C098FF}" type="datetimeFigureOut">
              <a:rPr lang="en-US" smtClean="0"/>
              <a:pPr/>
              <a:t>12/23/2023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3369-7666-44EB-AEA9-5FA9440DB40A}"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B7A0F-5B99-4F35-9BDD-321CD3C098FF}" type="datetimeFigureOut">
              <a:rPr lang="en-US" smtClean="0">
                <a:solidFill>
                  <a:prstClr val="black">
                    <a:tint val="75000"/>
                  </a:prstClr>
                </a:solidFill>
              </a:rPr>
              <a:pPr/>
              <a:t>12/23/2023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3369-7666-44EB-AEA9-5FA9440DB40A}"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9316096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med.hamdane@univ-biskra.dz" TargetMode="Externa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934524"/>
            <a:ext cx="6858000" cy="2555199"/>
          </a:xfrm>
        </p:spPr>
        <p:style>
          <a:lnRef idx="3">
            <a:schemeClr val="lt1"/>
          </a:lnRef>
          <a:fillRef idx="1">
            <a:schemeClr val="dk1"/>
          </a:fillRef>
          <a:effectRef idx="1">
            <a:schemeClr val="dk1"/>
          </a:effectRef>
          <a:fontRef idx="minor">
            <a:schemeClr val="lt1"/>
          </a:fontRef>
        </p:style>
        <p:txBody>
          <a:bodyPr>
            <a:noAutofit/>
          </a:bodyPr>
          <a:lstStyle/>
          <a:p>
            <a:pPr rtl="1"/>
            <a:r>
              <a:rPr lang="ar-DZ" sz="4050" dirty="0">
                <a:solidFill>
                  <a:schemeClr val="accent1"/>
                </a:solidFill>
                <a:latin typeface="Arabic Typesetting" panose="03020402040406030203" pitchFamily="66" charset="-78"/>
                <a:cs typeface="Arabic Typesetting" panose="03020402040406030203" pitchFamily="66" charset="-78"/>
              </a:rPr>
              <a:t>محاضرات مقدمة لطلبة سنة ثانية ماستر </a:t>
            </a:r>
            <a:br>
              <a:rPr lang="ar-DZ" sz="4050" dirty="0">
                <a:solidFill>
                  <a:schemeClr val="accent1"/>
                </a:solidFill>
                <a:latin typeface="Arabic Typesetting" panose="03020402040406030203" pitchFamily="66" charset="-78"/>
                <a:cs typeface="Arabic Typesetting" panose="03020402040406030203" pitchFamily="66" charset="-78"/>
              </a:rPr>
            </a:br>
            <a:r>
              <a:rPr lang="ar-DZ" sz="4050" dirty="0">
                <a:solidFill>
                  <a:schemeClr val="accent1"/>
                </a:solidFill>
                <a:latin typeface="Arabic Typesetting" panose="03020402040406030203" pitchFamily="66" charset="-78"/>
                <a:cs typeface="Arabic Typesetting" panose="03020402040406030203" pitchFamily="66" charset="-78"/>
              </a:rPr>
              <a:t>تخصص علاقات دولية</a:t>
            </a:r>
            <a:br>
              <a:rPr lang="ar-DZ" sz="4050" dirty="0">
                <a:solidFill>
                  <a:schemeClr val="accent1"/>
                </a:solidFill>
                <a:latin typeface="Arabic Typesetting" panose="03020402040406030203" pitchFamily="66" charset="-78"/>
                <a:cs typeface="Arabic Typesetting" panose="03020402040406030203" pitchFamily="66" charset="-78"/>
              </a:rPr>
            </a:br>
            <a:r>
              <a:rPr lang="ar-DZ" sz="4050" dirty="0">
                <a:solidFill>
                  <a:schemeClr val="accent1"/>
                </a:solidFill>
                <a:latin typeface="Arabic Typesetting" panose="03020402040406030203" pitchFamily="66" charset="-78"/>
                <a:cs typeface="Arabic Typesetting" panose="03020402040406030203" pitchFamily="66" charset="-78"/>
              </a:rPr>
              <a:t> مقياس إدارة الازمات الدولية</a:t>
            </a:r>
            <a:endParaRPr lang="fr-FR" sz="4050" dirty="0">
              <a:solidFill>
                <a:schemeClr val="accent1"/>
              </a:solidFill>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a:xfrm>
            <a:off x="1143000" y="3558778"/>
            <a:ext cx="6858000" cy="3299222"/>
          </a:xfrm>
        </p:spPr>
        <p:style>
          <a:lnRef idx="0">
            <a:scrgbClr r="0" g="0" b="0"/>
          </a:lnRef>
          <a:fillRef idx="1003">
            <a:schemeClr val="lt1"/>
          </a:fillRef>
          <a:effectRef idx="0">
            <a:scrgbClr r="0" g="0" b="0"/>
          </a:effectRef>
          <a:fontRef idx="major"/>
        </p:style>
        <p:txBody>
          <a:bodyPr>
            <a:noAutofit/>
          </a:bodyPr>
          <a:lstStyle/>
          <a:p>
            <a:pPr rtl="1"/>
            <a:endParaRPr lang="ar-DZ" sz="2700" dirty="0">
              <a:latin typeface="Arabic Typesetting" panose="03020402040406030203" pitchFamily="66" charset="-78"/>
              <a:cs typeface="Arabic Typesetting" panose="03020402040406030203" pitchFamily="66" charset="-78"/>
            </a:endParaRPr>
          </a:p>
          <a:p>
            <a:pPr rtl="1"/>
            <a:r>
              <a:rPr lang="ar-DZ" sz="2700" dirty="0">
                <a:solidFill>
                  <a:schemeClr val="accent1"/>
                </a:solidFill>
                <a:latin typeface="Arabic Typesetting" panose="03020402040406030203" pitchFamily="66" charset="-78"/>
                <a:cs typeface="Arabic Typesetting" panose="03020402040406030203" pitchFamily="66" charset="-78"/>
              </a:rPr>
              <a:t>مقدمة من طرف الأستاذ حمدان محمد الطيب </a:t>
            </a:r>
          </a:p>
          <a:p>
            <a:pPr rtl="1"/>
            <a:r>
              <a:rPr lang="ar-DZ" sz="2700" dirty="0">
                <a:solidFill>
                  <a:schemeClr val="accent1"/>
                </a:solidFill>
                <a:latin typeface="Arabic Typesetting" panose="03020402040406030203" pitchFamily="66" charset="-78"/>
                <a:cs typeface="Arabic Typesetting" panose="03020402040406030203" pitchFamily="66" charset="-78"/>
              </a:rPr>
              <a:t>قسم العلوم السياسية جامعة بسكرة </a:t>
            </a:r>
          </a:p>
          <a:p>
            <a:r>
              <a:rPr lang="fr-FR" dirty="0" smtClean="0">
                <a:solidFill>
                  <a:schemeClr val="accent1"/>
                </a:solidFill>
                <a:latin typeface="Arabic Typesetting" panose="03020402040406030203" pitchFamily="66" charset="-78"/>
                <a:cs typeface="Arabic Typesetting" panose="03020402040406030203" pitchFamily="66" charset="-78"/>
              </a:rPr>
              <a:t>Email</a:t>
            </a:r>
            <a:r>
              <a:rPr lang="fr-FR" dirty="0" smtClean="0">
                <a:latin typeface="Arabic Typesetting" panose="03020402040406030203" pitchFamily="66" charset="-78"/>
                <a:cs typeface="Arabic Typesetting" panose="03020402040406030203" pitchFamily="66" charset="-78"/>
              </a:rPr>
              <a:t> </a:t>
            </a:r>
            <a:r>
              <a:rPr lang="fr-FR" dirty="0" smtClean="0">
                <a:latin typeface="Arabic Typesetting" panose="03020402040406030203" pitchFamily="66" charset="-78"/>
                <a:cs typeface="Arabic Typesetting" panose="03020402040406030203" pitchFamily="66" charset="-78"/>
              </a:rPr>
              <a:t>: </a:t>
            </a:r>
            <a:r>
              <a:rPr lang="fr-FR" dirty="0" err="1" smtClean="0">
                <a:latin typeface="Arabic Typesetting" panose="03020402040406030203" pitchFamily="66" charset="-78"/>
                <a:cs typeface="Arabic Typesetting" panose="03020402040406030203" pitchFamily="66" charset="-78"/>
                <a:hlinkClick r:id="rId2"/>
              </a:rPr>
              <a:t>mohamed</a:t>
            </a:r>
            <a:r>
              <a:rPr lang="ar-DZ" dirty="0" smtClean="0">
                <a:latin typeface="Arabic Typesetting" panose="03020402040406030203" pitchFamily="66" charset="-78"/>
                <a:cs typeface="Arabic Typesetting" panose="03020402040406030203" pitchFamily="66" charset="-78"/>
                <a:hlinkClick r:id="rId2"/>
              </a:rPr>
              <a:t>.</a:t>
            </a:r>
            <a:r>
              <a:rPr lang="fr-FR" dirty="0" err="1" smtClean="0">
                <a:latin typeface="Arabic Typesetting" panose="03020402040406030203" pitchFamily="66" charset="-78"/>
                <a:cs typeface="Arabic Typesetting" panose="03020402040406030203" pitchFamily="66" charset="-78"/>
                <a:hlinkClick r:id="rId2"/>
              </a:rPr>
              <a:t>hamdane@univ-biskra</a:t>
            </a:r>
            <a:r>
              <a:rPr lang="ar-DZ" dirty="0" smtClean="0">
                <a:latin typeface="Arabic Typesetting" panose="03020402040406030203" pitchFamily="66" charset="-78"/>
                <a:cs typeface="Arabic Typesetting" panose="03020402040406030203" pitchFamily="66" charset="-78"/>
                <a:hlinkClick r:id="rId2"/>
              </a:rPr>
              <a:t>.</a:t>
            </a:r>
            <a:r>
              <a:rPr lang="fr-FR" dirty="0" smtClean="0">
                <a:latin typeface="Arabic Typesetting" panose="03020402040406030203" pitchFamily="66" charset="-78"/>
                <a:cs typeface="Arabic Typesetting" panose="03020402040406030203" pitchFamily="66" charset="-78"/>
                <a:hlinkClick r:id="rId2"/>
              </a:rPr>
              <a:t>dz</a:t>
            </a:r>
            <a:r>
              <a:rPr lang="fr-FR" dirty="0" smtClean="0">
                <a:latin typeface="Arabic Typesetting" panose="03020402040406030203" pitchFamily="66" charset="-78"/>
                <a:cs typeface="Arabic Typesetting" panose="03020402040406030203" pitchFamily="66" charset="-78"/>
              </a:rPr>
              <a:t> </a:t>
            </a:r>
          </a:p>
          <a:p>
            <a:r>
              <a:rPr lang="ar-DZ" dirty="0">
                <a:solidFill>
                  <a:srgbClr val="FF0000"/>
                </a:solidFill>
                <a:latin typeface="Arabic Typesetting" panose="03020402040406030203" pitchFamily="66" charset="-78"/>
                <a:cs typeface="Arabic Typesetting" panose="03020402040406030203" pitchFamily="66" charset="-78"/>
              </a:rPr>
              <a:t>السنة الجامعية 2023-2024</a:t>
            </a:r>
          </a:p>
          <a:p>
            <a:endParaRPr lang="fr-FR"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70467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2400"/>
            <a:ext cx="8229600" cy="6553200"/>
          </a:xfrm>
        </p:spPr>
        <p:txBody>
          <a:bodyPr>
            <a:normAutofit fontScale="92500" lnSpcReduction="20000"/>
          </a:bodyPr>
          <a:lstStyle/>
          <a:p>
            <a:pPr algn="r" rtl="1"/>
            <a:r>
              <a:rPr lang="ar-DZ" dirty="0"/>
              <a:t>-	لذلك فإنه رغم قدم مفهوم الأزمة ورغم وجود سمات مشتركة بين الأزمات مثل: ضيق الوقت او الدرجة العالية من التهديد للقيم و المصالح إلا أنه يضل لكل أزمة خصوصيتها المنفردة لذلك تغيب عن المجال نظرية تفسيرية عامة يمكن التعويل عليها في تحليل الأزمات المختلفة و الاعتماد على نتائجها في تحليل الأزمات المختلفة لذلك لا يوجد تعريف موحد للأزمة الدولية و نعرض ما يلي بعض التعريفات: </a:t>
            </a:r>
          </a:p>
          <a:p>
            <a:pPr algn="r" rtl="1"/>
            <a:r>
              <a:rPr lang="ar-DZ" dirty="0"/>
              <a:t>-	يعرف الأستاذان " قرين </a:t>
            </a:r>
            <a:r>
              <a:rPr lang="ar-DZ" dirty="0" err="1"/>
              <a:t>سنايدر</a:t>
            </a:r>
            <a:r>
              <a:rPr lang="ar-DZ" dirty="0"/>
              <a:t>" و " بول </a:t>
            </a:r>
            <a:r>
              <a:rPr lang="ar-DZ" dirty="0" err="1"/>
              <a:t>دايزيغ</a:t>
            </a:r>
            <a:r>
              <a:rPr lang="ar-DZ" dirty="0"/>
              <a:t>" أن الأزمة الدولية ماهي إلا سلسلة من التفاعلات المتبادلة بين حكومات دولتين أو أكثر ذات سيادة في صراع يقل عن مستوى الحرب الفعلية ولكنه  في نفس الوقت يزداد معه إدراك الأزمة: هي نتيجة مترتبة على التفاعل بين الدول ذات السيادة و هي وفقا لذلك التعريف ليست مجرد موقف و لكنها سلسلة من الصراعات و هنا يتفق مع موضوع المساومة كما أن كلمة سلسلة تدل على امتداد الوقت و أيضا على وجود علاقة بين مراحل تفاعل مختلفة. </a:t>
            </a:r>
          </a:p>
          <a:p>
            <a:pPr algn="r" rtl="1"/>
            <a:endParaRPr lang="fr-FR" dirty="0"/>
          </a:p>
        </p:txBody>
      </p:sp>
    </p:spTree>
    <p:extLst>
      <p:ext uri="{BB962C8B-B14F-4D97-AF65-F5344CB8AC3E}">
        <p14:creationId xmlns:p14="http://schemas.microsoft.com/office/powerpoint/2010/main" val="288721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4800"/>
            <a:ext cx="8229600" cy="5821363"/>
          </a:xfrm>
        </p:spPr>
        <p:txBody>
          <a:bodyPr>
            <a:normAutofit fontScale="85000" lnSpcReduction="20000"/>
          </a:bodyPr>
          <a:lstStyle/>
          <a:p>
            <a:pPr algn="r" rtl="1"/>
            <a:r>
              <a:rPr lang="ar-DZ" dirty="0"/>
              <a:t>-	وهذا ما يفتقده مصطلح الموقف، لذلك فإن كل الكتابات لا تعتبر ضيق الوقت </a:t>
            </a:r>
            <a:r>
              <a:rPr lang="ar-DZ" dirty="0" err="1"/>
              <a:t>القراري</a:t>
            </a:r>
            <a:r>
              <a:rPr lang="ar-DZ" dirty="0"/>
              <a:t> هو سمة مميزة لموقف الأزمة رغم توافر عناصر الإلحاح التي ترتبط بالإحساس بالخطر والمخاطرة والذي يوجد تلطيف الموقف في أسرع وقت ممكن إلا أن ضيق الوقت </a:t>
            </a:r>
            <a:r>
              <a:rPr lang="ar-DZ" dirty="0" err="1"/>
              <a:t>القراري</a:t>
            </a:r>
            <a:r>
              <a:rPr lang="ar-DZ" dirty="0"/>
              <a:t> غير وارد في ذلك التعريف غير ان العديد من الأزمات التاريخية استغرقت شهورا وسنينا. </a:t>
            </a:r>
          </a:p>
          <a:p>
            <a:pPr algn="r" rtl="1"/>
            <a:r>
              <a:rPr lang="ar-DZ" dirty="0"/>
              <a:t>-	حلل </a:t>
            </a:r>
            <a:r>
              <a:rPr lang="ar-DZ" dirty="0" err="1"/>
              <a:t>فارغسون</a:t>
            </a:r>
            <a:r>
              <a:rPr lang="ar-DZ" dirty="0"/>
              <a:t> ظاهرة الأزمة الدولية والظروف المرتبطة بها ونتائجها أنه بالنسبة له تبدأ الأزمة عندما دولة ما تكلفته كبيرة للدولة الأخرى وفي الوقت نفسه تعتقد الدولة الأخرى أنه بإمكانها تقليل خسارتها بالقيام بفعل مضاد اتجاه دولة أخرى التي بدأت بالمبادرة بالفعل ومن ثم فإن الأزمة وفقا </a:t>
            </a:r>
            <a:r>
              <a:rPr lang="ar-DZ" dirty="0" err="1"/>
              <a:t>لفارغسون</a:t>
            </a:r>
            <a:r>
              <a:rPr lang="ar-DZ" dirty="0"/>
              <a:t> هي موقف تحاول فيه دولتان أو مجموعة من الدول تحقيق أهدافها في نفس الوقت الذي يتضمن فيه قيم هاته الدول وأهدافها قدرا من التعارض. </a:t>
            </a:r>
          </a:p>
          <a:p>
            <a:pPr algn="r" rtl="1"/>
            <a:r>
              <a:rPr lang="ar-DZ" dirty="0"/>
              <a:t>-	والأزمة وفقا له لا تعني نشوب الحرب بل أنها تنتهي بتسوية سلميا والتخلي على فكرة الحرب المسلحة. </a:t>
            </a:r>
          </a:p>
          <a:p>
            <a:pPr algn="r" rtl="1"/>
            <a:r>
              <a:rPr lang="ar-DZ" dirty="0" smtClean="0"/>
              <a:t>-</a:t>
            </a:r>
            <a:endParaRPr lang="ar-DZ" dirty="0"/>
          </a:p>
          <a:p>
            <a:pPr algn="r" rtl="1"/>
            <a:endParaRPr lang="fr-FR" dirty="0"/>
          </a:p>
        </p:txBody>
      </p:sp>
    </p:spTree>
    <p:extLst>
      <p:ext uri="{BB962C8B-B14F-4D97-AF65-F5344CB8AC3E}">
        <p14:creationId xmlns:p14="http://schemas.microsoft.com/office/powerpoint/2010/main" val="239839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152400"/>
            <a:ext cx="8229600" cy="5486400"/>
          </a:xfrm>
        </p:spPr>
        <p:txBody>
          <a:bodyPr/>
          <a:lstStyle/>
          <a:p>
            <a:pPr algn="r" rtl="1"/>
            <a:r>
              <a:rPr lang="ar-DZ" dirty="0"/>
              <a:t>	وبالتالي فإن حالة الحرب لا تدخل في نطاق الأزمة بل هي مرحلة مميزة عنها، وقد تكون نتيجة لها إذا ما تم اتخاذ قرار بذلك، ومن هنا فإن </a:t>
            </a:r>
            <a:r>
              <a:rPr lang="ar-DZ" dirty="0" err="1"/>
              <a:t>فارغسون</a:t>
            </a:r>
            <a:r>
              <a:rPr lang="ar-DZ" dirty="0"/>
              <a:t> بخلاف </a:t>
            </a:r>
            <a:r>
              <a:rPr lang="ar-DZ" dirty="0" err="1"/>
              <a:t>سنايدر</a:t>
            </a:r>
            <a:r>
              <a:rPr lang="ar-DZ" dirty="0"/>
              <a:t> و </a:t>
            </a:r>
            <a:r>
              <a:rPr lang="ar-DZ" dirty="0" err="1"/>
              <a:t>دايزينغ</a:t>
            </a:r>
            <a:r>
              <a:rPr lang="ar-DZ" dirty="0"/>
              <a:t> يتقطع موقف الأزمة عن باقي مسار التفاعلات المتبادلة بين الأطراف و لا يدخل الحرب ضمن نطاق موقف الأزمة لكن هذا التفسير يشوبه قصور في التحديد ذلك لأن الحرب هنا تعتبر أعلى مراحل تصعيد الأزمة بل إن الحرب تعتبر احدى الأدوات المستخدمة في إدارة الأزمة و تليين إدارة الخصم للرضوخ للمطالب المبادر بها. </a:t>
            </a:r>
          </a:p>
          <a:p>
            <a:pPr algn="r" rtl="1"/>
            <a:endParaRPr lang="fr-FR" dirty="0"/>
          </a:p>
        </p:txBody>
      </p:sp>
    </p:spTree>
    <p:extLst>
      <p:ext uri="{BB962C8B-B14F-4D97-AF65-F5344CB8AC3E}">
        <p14:creationId xmlns:p14="http://schemas.microsoft.com/office/powerpoint/2010/main" val="17804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5"/>
          <p:cNvSpPr txBox="1">
            <a:spLocks noChangeArrowheads="1"/>
          </p:cNvSpPr>
          <p:nvPr/>
        </p:nvSpPr>
        <p:spPr>
          <a:xfrm>
            <a:off x="5562600" y="2702625"/>
            <a:ext cx="3352800" cy="1180546"/>
          </a:xfrm>
          <a:prstGeom prst="rect">
            <a:avLst/>
          </a:prstGeom>
          <a:extLst>
            <a:ext uri="{AF507438-7753-43E0-B8FC-AC1667EBCBE1}">
              <a14:hiddenEffects xmlns:a14="http://schemas.microsoft.com/office/drawing/2010/main">
                <a:effectLst>
                  <a:outerShdw dist="17961" dir="2700000" algn="ctr" rotWithShape="0">
                    <a:schemeClr val="bg1"/>
                  </a:outerShdw>
                </a:effectLst>
              </a14:hiddenEffects>
            </a:ext>
          </a:ex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4600" dirty="0">
              <a:solidFill>
                <a:schemeClr val="bg1"/>
              </a:solidFill>
            </a:endParaRPr>
          </a:p>
        </p:txBody>
      </p:sp>
      <p:sp>
        <p:nvSpPr>
          <p:cNvPr id="9" name="Rectangle 8"/>
          <p:cNvSpPr txBox="1">
            <a:spLocks noChangeArrowheads="1"/>
          </p:cNvSpPr>
          <p:nvPr/>
        </p:nvSpPr>
        <p:spPr>
          <a:xfrm>
            <a:off x="5868095" y="3931761"/>
            <a:ext cx="2659380" cy="564039"/>
          </a:xfrm>
          <a:prstGeom prst="rect">
            <a:avLst/>
          </a:prstGeom>
          <a:extLst>
            <a:ext uri="{AF507438-7753-43E0-B8FC-AC1667EBCBE1}">
              <a14:hiddenEffects xmlns:a14="http://schemas.microsoft.com/office/drawing/2010/main">
                <a:effectLst>
                  <a:outerShdw dist="17961" dir="2700000" algn="ctr" rotWithShape="0">
                    <a:schemeClr val="bg1"/>
                  </a:outerShdw>
                </a:effectLst>
              </a14:hiddenEffects>
            </a:ext>
          </a:extLst>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ru-RU" sz="2400" dirty="0">
              <a:solidFill>
                <a:schemeClr val="bg1"/>
              </a:solidFill>
            </a:endParaRPr>
          </a:p>
        </p:txBody>
      </p:sp>
      <p:sp>
        <p:nvSpPr>
          <p:cNvPr id="2" name="Rectangle 1"/>
          <p:cNvSpPr/>
          <p:nvPr/>
        </p:nvSpPr>
        <p:spPr>
          <a:xfrm>
            <a:off x="2819400" y="2937970"/>
            <a:ext cx="6096000" cy="1354217"/>
          </a:xfrm>
          <a:prstGeom prst="rect">
            <a:avLst/>
          </a:prstGeom>
        </p:spPr>
        <p:txBody>
          <a:bodyPr wrap="square">
            <a:spAutoFit/>
          </a:bodyPr>
          <a:lstStyle/>
          <a:p>
            <a:pPr algn="ctr" rtl="1"/>
            <a:r>
              <a:rPr lang="ar-DZ" sz="3200" dirty="0" smtClean="0">
                <a:solidFill>
                  <a:srgbClr val="FF0000"/>
                </a:solidFill>
              </a:rPr>
              <a:t>المحاضرة الأولى </a:t>
            </a:r>
          </a:p>
          <a:p>
            <a:pPr algn="ctr" rtl="1"/>
            <a:r>
              <a:rPr lang="ar-DZ" sz="3200" dirty="0" smtClean="0">
                <a:solidFill>
                  <a:srgbClr val="FF0000"/>
                </a:solidFill>
              </a:rPr>
              <a:t>مدخل لإدارة </a:t>
            </a:r>
            <a:r>
              <a:rPr lang="ar-DZ" sz="3200" dirty="0">
                <a:solidFill>
                  <a:srgbClr val="FF0000"/>
                </a:solidFill>
              </a:rPr>
              <a:t>الأزمات </a:t>
            </a:r>
            <a:r>
              <a:rPr lang="ar-DZ" sz="3200" dirty="0" smtClean="0">
                <a:solidFill>
                  <a:srgbClr val="FF0000"/>
                </a:solidFill>
              </a:rPr>
              <a:t>الدولية</a:t>
            </a:r>
            <a:endParaRPr lang="ar-DZ" sz="3200" dirty="0">
              <a:solidFill>
                <a:srgbClr val="FF0000"/>
              </a:solidFill>
            </a:endParaRPr>
          </a:p>
          <a:p>
            <a:pPr algn="ctr" rtl="1"/>
            <a:r>
              <a:rPr lang="ar-DZ" dirty="0" smtClean="0"/>
              <a:t>: </a:t>
            </a:r>
            <a:endParaRPr lang="ar-DZ" dirty="0"/>
          </a:p>
        </p:txBody>
      </p:sp>
    </p:spTree>
    <p:extLst>
      <p:ext uri="{BB962C8B-B14F-4D97-AF65-F5344CB8AC3E}">
        <p14:creationId xmlns:p14="http://schemas.microsoft.com/office/powerpoint/2010/main" val="20499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143000" y="1320800"/>
            <a:ext cx="7010400" cy="5384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lnSpc>
                <a:spcPct val="160000"/>
              </a:lnSpc>
            </a:pPr>
            <a:r>
              <a:rPr lang="ar-DZ" altLang="ko-KR" sz="1800" dirty="0" smtClean="0">
                <a:solidFill>
                  <a:schemeClr val="bg1"/>
                </a:solidFill>
                <a:latin typeface="Arial" charset="0"/>
                <a:ea typeface="굴림" pitchFamily="34" charset="-127"/>
              </a:rPr>
              <a:t>يهدف </a:t>
            </a:r>
            <a:r>
              <a:rPr lang="ar-DZ" altLang="ko-KR" sz="1800" dirty="0">
                <a:solidFill>
                  <a:schemeClr val="bg1"/>
                </a:solidFill>
                <a:latin typeface="Arial" charset="0"/>
                <a:ea typeface="굴림" pitchFamily="34" charset="-127"/>
              </a:rPr>
              <a:t>هذا المقياس إلى محاولة بناء إطار نظري يمكن من خلاله تقديم تفسيرات حول كيفية إدارة الأزمة الدولية في السياسات الخارجية للدول و بالتالي تحليل يقترن بمستوى الفعل  </a:t>
            </a:r>
            <a:r>
              <a:rPr lang="en-US" altLang="ko-KR" sz="1800" dirty="0">
                <a:solidFill>
                  <a:schemeClr val="bg1"/>
                </a:solidFill>
                <a:latin typeface="Arial" charset="0"/>
                <a:ea typeface="굴림" pitchFamily="34" charset="-127"/>
              </a:rPr>
              <a:t>action </a:t>
            </a:r>
            <a:r>
              <a:rPr lang="ar-DZ" altLang="ko-KR" sz="1800" dirty="0">
                <a:solidFill>
                  <a:schemeClr val="bg1"/>
                </a:solidFill>
                <a:latin typeface="Arial" charset="0"/>
                <a:ea typeface="굴림" pitchFamily="34" charset="-127"/>
              </a:rPr>
              <a:t>في إطار حدود رد الفعل ( رد فعل الدولة). </a:t>
            </a:r>
          </a:p>
          <a:p>
            <a:pPr algn="just" rtl="1">
              <a:lnSpc>
                <a:spcPct val="160000"/>
              </a:lnSpc>
            </a:pPr>
            <a:r>
              <a:rPr lang="ar-DZ" altLang="ko-KR" sz="1800" dirty="0">
                <a:solidFill>
                  <a:schemeClr val="bg1"/>
                </a:solidFill>
                <a:latin typeface="Arial" charset="0"/>
                <a:ea typeface="굴림" pitchFamily="34" charset="-127"/>
              </a:rPr>
              <a:t>-	هوية وطبيعة الفاعل، فعالية وفاعلية التدخل. </a:t>
            </a:r>
          </a:p>
          <a:p>
            <a:pPr algn="just" rtl="1">
              <a:lnSpc>
                <a:spcPct val="160000"/>
              </a:lnSpc>
            </a:pPr>
            <a:r>
              <a:rPr lang="ar-DZ" altLang="ko-KR" sz="1800" dirty="0">
                <a:solidFill>
                  <a:schemeClr val="bg1"/>
                </a:solidFill>
                <a:latin typeface="Arial" charset="0"/>
                <a:ea typeface="굴림" pitchFamily="34" charset="-127"/>
              </a:rPr>
              <a:t>-	تحول مفهوم الأمن واقترانه بتحول منظومة الاستجابات. </a:t>
            </a:r>
          </a:p>
          <a:p>
            <a:pPr algn="just" rtl="1">
              <a:lnSpc>
                <a:spcPct val="160000"/>
              </a:lnSpc>
            </a:pPr>
            <a:r>
              <a:rPr lang="ar-DZ" altLang="ko-KR" sz="1800" dirty="0">
                <a:solidFill>
                  <a:schemeClr val="bg1"/>
                </a:solidFill>
                <a:latin typeface="Arial" charset="0"/>
                <a:ea typeface="굴림" pitchFamily="34" charset="-127"/>
              </a:rPr>
              <a:t>فإذا كانت معظم اسهامات الجانب النظري في بعدها التفسيري مقرونة بمدى تعقيد المجال التصوري لإدارة الأزمة من جهة واستراتيجية الإطار النظري، يتطور الموقف </a:t>
            </a:r>
            <a:r>
              <a:rPr lang="ar-DZ" altLang="ko-KR" sz="1800" dirty="0" err="1">
                <a:solidFill>
                  <a:schemeClr val="bg1"/>
                </a:solidFill>
                <a:latin typeface="Arial" charset="0"/>
                <a:ea typeface="굴림" pitchFamily="34" charset="-127"/>
              </a:rPr>
              <a:t>الأزموي</a:t>
            </a:r>
            <a:r>
              <a:rPr lang="ar-DZ" altLang="ko-KR" sz="1800" dirty="0">
                <a:solidFill>
                  <a:schemeClr val="bg1"/>
                </a:solidFill>
                <a:latin typeface="Arial" charset="0"/>
                <a:ea typeface="굴림" pitchFamily="34" charset="-127"/>
              </a:rPr>
              <a:t> من جهة أخرى لأن جل التحليلات والدراسات يأتي ارتباطها لدراسات الحالة تخص أزمة أو وضع </a:t>
            </a:r>
            <a:r>
              <a:rPr lang="ar-DZ" altLang="ko-KR" sz="1800" dirty="0" err="1">
                <a:solidFill>
                  <a:schemeClr val="bg1"/>
                </a:solidFill>
                <a:latin typeface="Arial" charset="0"/>
                <a:ea typeface="굴림" pitchFamily="34" charset="-127"/>
              </a:rPr>
              <a:t>أزموي</a:t>
            </a:r>
            <a:r>
              <a:rPr lang="ar-DZ" altLang="ko-KR" sz="1800" dirty="0">
                <a:solidFill>
                  <a:schemeClr val="bg1"/>
                </a:solidFill>
                <a:latin typeface="Arial" charset="0"/>
                <a:ea typeface="굴림" pitchFamily="34" charset="-127"/>
              </a:rPr>
              <a:t> ما لذلك سيتم التركيز على عرض أهم الفرضيات المحددة لمستويات التحليل النظري لإدارة الأزمات. </a:t>
            </a:r>
            <a:endParaRPr lang="en-US" altLang="ko-KR" sz="1800" dirty="0" smtClean="0">
              <a:solidFill>
                <a:schemeClr val="bg1"/>
              </a:solidFill>
              <a:latin typeface="Arial" charset="0"/>
              <a:ea typeface="굴림" pitchFamily="34" charset="-127"/>
            </a:endParaRPr>
          </a:p>
        </p:txBody>
      </p:sp>
      <p:sp>
        <p:nvSpPr>
          <p:cNvPr id="5" name="AutoShape 68"/>
          <p:cNvSpPr>
            <a:spLocks noChangeArrowheads="1"/>
          </p:cNvSpPr>
          <p:nvPr/>
        </p:nvSpPr>
        <p:spPr bwMode="gray">
          <a:xfrm>
            <a:off x="1137062" y="609600"/>
            <a:ext cx="6696075" cy="635000"/>
          </a:xfrm>
          <a:prstGeom prst="roundRect">
            <a:avLst>
              <a:gd name="adj" fmla="val 0"/>
            </a:avLst>
          </a:prstGeom>
          <a:noFill/>
          <a:ln>
            <a:noFill/>
          </a:ln>
          <a:effectLst/>
          <a:extLst>
            <a:ext uri="{909E8E84-426E-40DD-AFC4-6F175D3DCCD1}">
              <a14:hiddenFill xmlns:a14="http://schemas.microsoft.com/office/drawing/2010/main">
                <a:gradFill rotWithShape="1">
                  <a:gsLst>
                    <a:gs pos="0">
                      <a:schemeClr val="hlink">
                        <a:gamma/>
                        <a:shade val="46275"/>
                        <a:invGamma/>
                      </a:schemeClr>
                    </a:gs>
                    <a:gs pos="50000">
                      <a:schemeClr val="hlink"/>
                    </a:gs>
                    <a:gs pos="100000">
                      <a:schemeClr val="hlink">
                        <a:gamma/>
                        <a:shade val="46275"/>
                        <a:invGamma/>
                      </a:schemeClr>
                    </a:gs>
                  </a:gsLst>
                  <a:lin ang="5400000" scaled="1"/>
                </a:gradFill>
              </a14:hiddenFill>
            </a:ext>
            <a:ext uri="{91240B29-F687-4F45-9708-019B960494DF}">
              <a14:hiddenLine xmlns:a14="http://schemas.microsoft.com/office/drawing/2010/main" w="38100">
                <a:solidFill>
                  <a:schemeClr val="bg1"/>
                </a:solidFill>
                <a:round/>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p>
            <a:pPr algn="ctr" latinLnBrk="1">
              <a:defRPr/>
            </a:pPr>
            <a:r>
              <a:rPr kumimoji="1" lang="ar-DZ" altLang="ko-KR" sz="3500" dirty="0" smtClean="0">
                <a:solidFill>
                  <a:schemeClr val="bg1"/>
                </a:solidFill>
                <a:ea typeface="굴림" pitchFamily="34" charset="-127"/>
              </a:rPr>
              <a:t>تمهيد </a:t>
            </a:r>
            <a:endParaRPr kumimoji="1" lang="en-US" altLang="ko-KR" sz="3500" dirty="0">
              <a:solidFill>
                <a:schemeClr val="bg1"/>
              </a:solidFill>
              <a:ea typeface="굴림" pitchFamily="34"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86000" y="1752600"/>
            <a:ext cx="6096000" cy="4093428"/>
          </a:xfrm>
          <a:prstGeom prst="rect">
            <a:avLst/>
          </a:prstGeom>
          <a:noFill/>
        </p:spPr>
        <p:txBody>
          <a:bodyPr wrap="square" rtlCol="0">
            <a:spAutoFit/>
          </a:bodyPr>
          <a:lstStyle/>
          <a:p>
            <a:pPr marL="285750" indent="-285750" algn="r" rtl="1">
              <a:buFont typeface="Arial" pitchFamily="34" charset="0"/>
              <a:buChar char="•"/>
            </a:pPr>
            <a:r>
              <a:rPr lang="ar-DZ" sz="1900" dirty="0">
                <a:solidFill>
                  <a:schemeClr val="bg1">
                    <a:lumMod val="50000"/>
                  </a:schemeClr>
                </a:solidFill>
              </a:rPr>
              <a:t>-</a:t>
            </a:r>
            <a:r>
              <a:rPr lang="ar-DZ" sz="1900" dirty="0">
                <a:solidFill>
                  <a:schemeClr val="accent1"/>
                </a:solidFill>
              </a:rPr>
              <a:t>	</a:t>
            </a:r>
            <a:r>
              <a:rPr lang="ar-DZ" sz="2000" dirty="0">
                <a:solidFill>
                  <a:schemeClr val="accent1"/>
                </a:solidFill>
              </a:rPr>
              <a:t>فحص أداء الطرف الثالث من منظور المقاربات النظرية المهيمنة. </a:t>
            </a:r>
          </a:p>
          <a:p>
            <a:pPr marL="285750" indent="-285750" algn="r" rtl="1">
              <a:buFont typeface="Arial" pitchFamily="34" charset="0"/>
              <a:buChar char="•"/>
            </a:pPr>
            <a:r>
              <a:rPr lang="ar-DZ" sz="2000" dirty="0">
                <a:solidFill>
                  <a:schemeClr val="accent1"/>
                </a:solidFill>
              </a:rPr>
              <a:t>-	التفسير الكيفي لظاهرة الأزمات الدولية يقع موضوع الأزمات في قلب دراسات العلاقات الدولية لذا فنحن نستثمر في دراسة الأزمة الدولية وتحليليها في مسعى استكشاف كل جوانبها قصد الحد من تكرارها حيث أن أقل ما نعلمه عن الأزمة هو طرف الوقاية منها وتجنبها وعند التعامل مع إدارة الأزمة فإننا نجد أنفسنا أمام كم هائل من المصطلحات التي يمكن الاستغناء عنها وعليها وعليه سوف نعتمد على منهج التكوين </a:t>
            </a:r>
            <a:r>
              <a:rPr lang="ar-DZ" sz="2000" dirty="0" err="1">
                <a:solidFill>
                  <a:schemeClr val="accent1"/>
                </a:solidFill>
              </a:rPr>
              <a:t>المفاهيمي</a:t>
            </a:r>
            <a:r>
              <a:rPr lang="ar-DZ" sz="2000" dirty="0">
                <a:solidFill>
                  <a:schemeClr val="accent1"/>
                </a:solidFill>
              </a:rPr>
              <a:t> لفك الالتباسات الناتجة عن تضارب المصطلحات والمعاني. كما أننا سنحاول توضيح حدود توظيف القوة إلى جانب الدبلوماسية في إدارة الأزمات الدولية كأحد الجوانب التفسيرية لطبيعة أدوار الدول مع عرض أهم الأسس والبنى النظرية لإدارة الأزمات. </a:t>
            </a:r>
          </a:p>
        </p:txBody>
      </p:sp>
    </p:spTree>
    <p:extLst>
      <p:ext uri="{BB962C8B-B14F-4D97-AF65-F5344CB8AC3E}">
        <p14:creationId xmlns:p14="http://schemas.microsoft.com/office/powerpoint/2010/main" val="199473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a:t>1-	مفهوم ظاهرة الأزمة الدولية: </a:t>
            </a:r>
            <a:endParaRPr lang="fr-FR" dirty="0"/>
          </a:p>
        </p:txBody>
      </p:sp>
      <p:sp>
        <p:nvSpPr>
          <p:cNvPr id="3" name="Espace réservé du contenu 2"/>
          <p:cNvSpPr>
            <a:spLocks noGrp="1"/>
          </p:cNvSpPr>
          <p:nvPr>
            <p:ph idx="1"/>
          </p:nvPr>
        </p:nvSpPr>
        <p:spPr/>
        <p:txBody>
          <a:bodyPr>
            <a:normAutofit fontScale="85000" lnSpcReduction="20000"/>
          </a:bodyPr>
          <a:lstStyle/>
          <a:p>
            <a:pPr algn="r" rtl="1"/>
            <a:r>
              <a:rPr lang="ar-DZ" dirty="0" smtClean="0"/>
              <a:t>ليست </a:t>
            </a:r>
            <a:r>
              <a:rPr lang="ar-DZ" dirty="0"/>
              <a:t>بالضرورة جزء جديد من العلاقات الدولية حيث </a:t>
            </a:r>
            <a:r>
              <a:rPr lang="ar-DZ" dirty="0" err="1"/>
              <a:t>الميكانيزمات</a:t>
            </a:r>
            <a:r>
              <a:rPr lang="ar-DZ" dirty="0"/>
              <a:t> التي حكمت طبيعة و اتزان العالم في إطار دبلوماسية متعددة الأطراف، ماهي إلا أسسها  البدائية و ظل هذا المصطلح مقيدا بموجب مفاهيم تقليدية التي حكمت العلاقات بين الدول على اختلافها، و تباين مستوياتها حتى نهاية الحرب العالمية الثانية،  كما </a:t>
            </a:r>
            <a:r>
              <a:rPr lang="ar-DZ" dirty="0" err="1"/>
              <a:t>لايوجد</a:t>
            </a:r>
            <a:r>
              <a:rPr lang="ar-DZ" dirty="0"/>
              <a:t> اتفاق بين المحللين السياسيين و </a:t>
            </a:r>
            <a:r>
              <a:rPr lang="ar-DZ" dirty="0" err="1"/>
              <a:t>الاستراتيجين</a:t>
            </a:r>
            <a:r>
              <a:rPr lang="ar-DZ" dirty="0"/>
              <a:t> على تعريف واحد لمصطلح الأزمة و يرجع ذلك الاختلاف في جزء كبير منه إلى افتقاد العلوم الاجتماعية للنظرية التفسيرية عامة لظاهرة الأزمة الدولية، لذا نجد أن الغالبية العظمى من الدراسات و التحليلات الخاصة بالأزمة هي  دراسة حالة مما لا يسمح بصياغة فكر تنظيري واحد يمكن تعميم نتائجه و استخدام قواعده في دراسة و تحليل حالات أخرى. </a:t>
            </a:r>
          </a:p>
          <a:p>
            <a:pPr algn="r" rtl="1"/>
            <a:r>
              <a:rPr lang="ar-DZ" dirty="0"/>
              <a:t>لذلك يلجأ الباحثون إلى صياغة تعريف إجرائي يناسبه أجزاء بحثه حول حل الأزمة وملابساتها وهي الأزمة " دراسة حالة". </a:t>
            </a:r>
          </a:p>
          <a:p>
            <a:pPr algn="r" rtl="1"/>
            <a:endParaRPr lang="fr-FR" dirty="0"/>
          </a:p>
        </p:txBody>
      </p:sp>
    </p:spTree>
    <p:extLst>
      <p:ext uri="{BB962C8B-B14F-4D97-AF65-F5344CB8AC3E}">
        <p14:creationId xmlns:p14="http://schemas.microsoft.com/office/powerpoint/2010/main" val="6653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0"/>
            <a:ext cx="8229600" cy="5745163"/>
          </a:xfrm>
        </p:spPr>
        <p:txBody>
          <a:bodyPr>
            <a:normAutofit fontScale="92500" lnSpcReduction="10000"/>
          </a:bodyPr>
          <a:lstStyle/>
          <a:p>
            <a:pPr algn="r" rtl="1"/>
            <a:r>
              <a:rPr lang="ar-DZ" dirty="0"/>
              <a:t>ولقد استخدم مصطلح الأزمة للتعبير عن معاني عديدة وعلى مستويات مختلفة منها المستوى الشخصي، المستوى الوطني، القومي، الإقليمي، الدولي. </a:t>
            </a:r>
          </a:p>
          <a:p>
            <a:pPr algn="r" rtl="1"/>
            <a:r>
              <a:rPr lang="ar-DZ" dirty="0"/>
              <a:t>فمصطلح الأزمة مصطلح قديم يرجع في أصوله إلى الطب الإغريقي، فهو يعني نقطة تحول في حياة الإنسان لحظة </a:t>
            </a:r>
            <a:r>
              <a:rPr lang="ar-DZ" dirty="0" err="1"/>
              <a:t>قرارية</a:t>
            </a:r>
            <a:r>
              <a:rPr lang="ar-DZ" dirty="0"/>
              <a:t> حاسمة في حياة المريض فهي تطلق للدلالة على حدوث تغيير جوهري ومفاجئ في جسم الإنسان فهذا التغيير قد يؤدي إلى شفاءه أو موته (أزمة قلبية). </a:t>
            </a:r>
          </a:p>
          <a:p>
            <a:pPr algn="r" rtl="1"/>
            <a:r>
              <a:rPr lang="ar-DZ" dirty="0"/>
              <a:t>ثم انتقل المصطلح إلى مختلف فروع العلم الإنساني، وأصبح مجموع الظروف والأحداث المفاجئة التي تنطوي على تهديد واضح للوضع الراهن والمستقر، فقد امتد المصطلح اليوم ليشمل كافة المواقف المضطربة والتي أصبحت تضاف إلى كلمة أزمة للتعبير عن ذلك الموقف (مثلا أزمة الهوية، أزمة سكانية، ......) </a:t>
            </a:r>
          </a:p>
          <a:p>
            <a:pPr algn="r" rtl="1"/>
            <a:endParaRPr lang="fr-FR" dirty="0"/>
          </a:p>
        </p:txBody>
      </p:sp>
    </p:spTree>
    <p:extLst>
      <p:ext uri="{BB962C8B-B14F-4D97-AF65-F5344CB8AC3E}">
        <p14:creationId xmlns:p14="http://schemas.microsoft.com/office/powerpoint/2010/main" val="253346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8600"/>
            <a:ext cx="8229600" cy="5897563"/>
          </a:xfrm>
        </p:spPr>
        <p:txBody>
          <a:bodyPr>
            <a:normAutofit fontScale="85000" lnSpcReduction="10000"/>
          </a:bodyPr>
          <a:lstStyle/>
          <a:p>
            <a:pPr algn="r" rtl="1"/>
            <a:r>
              <a:rPr lang="ar-DZ" dirty="0"/>
              <a:t>كما يأتي مصطلح إدارة الأزمة محصورة في ميادين الاقتصاد والإدارة، وتطورت بعد ذلك بشكل ملحوظ بسبب الارتباط الوثيق مع الشؤون الأخرى ويمكن من الحصول على الاهتمام الكبير من قبل المجتمع الدولي وأساليب تعامله كصناعة القرار والتفاوض الدولي والعمل الدبلوماسي. </a:t>
            </a:r>
          </a:p>
          <a:p>
            <a:pPr algn="r" rtl="1"/>
            <a:r>
              <a:rPr lang="ar-DZ" dirty="0"/>
              <a:t>يعتبر بروز الخلافات والصراعات والمواجهات بين الدول تهديدا وتحديا </a:t>
            </a:r>
            <a:r>
              <a:rPr lang="ar-DZ" dirty="0" err="1"/>
              <a:t>يواجهه</a:t>
            </a:r>
            <a:r>
              <a:rPr lang="ar-DZ" dirty="0"/>
              <a:t> أصحاب القرار ويعد أمرا طبيعيا نظرا لتضارب المصالح في المجتمع الدولي. </a:t>
            </a:r>
          </a:p>
          <a:p>
            <a:pPr algn="r" rtl="1"/>
            <a:r>
              <a:rPr lang="ar-DZ" dirty="0"/>
              <a:t>وتأتي إدارة الأزمات كوسيلة لدرأ وتفادي المواجهة العسكرية التي لا يتوقعها أطراف الأزمة والحديث عن إدارة الأزمة يلزمنا في البداية التطرق إلى مفهوم الأزمة وتمييزها عن بعض المفاهيم الأخرى حيث يعود إلى الفكر اليوناني القديم وورد هذا المصطلح باللغة الصينية </a:t>
            </a:r>
            <a:r>
              <a:rPr lang="fr-FR" dirty="0" err="1"/>
              <a:t>wetji</a:t>
            </a:r>
            <a:r>
              <a:rPr lang="fr-FR" dirty="0"/>
              <a:t> </a:t>
            </a:r>
            <a:r>
              <a:rPr lang="ar-DZ" dirty="0"/>
              <a:t>أو " </a:t>
            </a:r>
            <a:r>
              <a:rPr lang="ar-DZ" dirty="0" err="1"/>
              <a:t>لامما</a:t>
            </a:r>
            <a:r>
              <a:rPr lang="ar-DZ" dirty="0"/>
              <a:t>" تعبير عن الخطر من خلال تحويل وما تنطوي عليه من مخاطر إلى فرص لإطلاق القدرات الإبداعية لاستثمار هذه الأزمة كفرضية لإعادة صياغة الظروف وإيجاد الحلول البناءة. </a:t>
            </a:r>
          </a:p>
          <a:p>
            <a:pPr algn="r" rtl="1"/>
            <a:endParaRPr lang="fr-FR" dirty="0"/>
          </a:p>
        </p:txBody>
      </p:sp>
    </p:spTree>
    <p:extLst>
      <p:ext uri="{BB962C8B-B14F-4D97-AF65-F5344CB8AC3E}">
        <p14:creationId xmlns:p14="http://schemas.microsoft.com/office/powerpoint/2010/main" val="151050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3">
                                            <p:txEl>
                                              <p:pRg st="0" end="0"/>
                                            </p:txEl>
                                          </p:spTgt>
                                        </p:tgtEl>
                                        <p:attrNameLst>
                                          <p:attrName>ppt_w</p:attrName>
                                        </p:attrNameLst>
                                      </p:cBhvr>
                                      <p:tavLst>
                                        <p:tav tm="0">
                                          <p:val>
                                            <p:strVal val="ppt_w"/>
                                          </p:val>
                                        </p:tav>
                                        <p:tav tm="100000">
                                          <p:val>
                                            <p:fltVal val="0"/>
                                          </p:val>
                                        </p:tav>
                                      </p:tavLst>
                                    </p:anim>
                                    <p:anim calcmode="lin" valueType="num">
                                      <p:cBhvr>
                                        <p:cTn id="7" dur="1000"/>
                                        <p:tgtEl>
                                          <p:spTgt spid="3">
                                            <p:txEl>
                                              <p:pRg st="0" end="0"/>
                                            </p:txEl>
                                          </p:spTgt>
                                        </p:tgtEl>
                                        <p:attrNameLst>
                                          <p:attrName>ppt_h</p:attrName>
                                        </p:attrNameLst>
                                      </p:cBhvr>
                                      <p:tavLst>
                                        <p:tav tm="0">
                                          <p:val>
                                            <p:strVal val="ppt_h"/>
                                          </p:val>
                                        </p:tav>
                                        <p:tav tm="100000">
                                          <p:val>
                                            <p:fltVal val="0"/>
                                          </p:val>
                                        </p:tav>
                                      </p:tavLst>
                                    </p:anim>
                                    <p:anim calcmode="lin" valueType="num">
                                      <p:cBhvr>
                                        <p:cTn id="8" dur="1000"/>
                                        <p:tgtEl>
                                          <p:spTgt spid="3">
                                            <p:txEl>
                                              <p:pRg st="0" end="0"/>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0" end="0"/>
                                            </p:txEl>
                                          </p:spTgt>
                                        </p:tgtEl>
                                      </p:cBhvr>
                                    </p:animEffect>
                                    <p:set>
                                      <p:cBhvr>
                                        <p:cTn id="10"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1" presetClass="exit" presetSubtype="0" fill="hold" grpId="0" nodeType="clickEffect">
                                  <p:stCondLst>
                                    <p:cond delay="0"/>
                                  </p:stCondLst>
                                  <p:childTnLst>
                                    <p:anim calcmode="lin" valueType="num">
                                      <p:cBhvr>
                                        <p:cTn id="14" dur="1000"/>
                                        <p:tgtEl>
                                          <p:spTgt spid="3">
                                            <p:txEl>
                                              <p:pRg st="1" end="1"/>
                                            </p:txEl>
                                          </p:spTgt>
                                        </p:tgtEl>
                                        <p:attrNameLst>
                                          <p:attrName>ppt_w</p:attrName>
                                        </p:attrNameLst>
                                      </p:cBhvr>
                                      <p:tavLst>
                                        <p:tav tm="0">
                                          <p:val>
                                            <p:strVal val="ppt_w"/>
                                          </p:val>
                                        </p:tav>
                                        <p:tav tm="100000">
                                          <p:val>
                                            <p:fltVal val="0"/>
                                          </p:val>
                                        </p:tav>
                                      </p:tavLst>
                                    </p:anim>
                                    <p:anim calcmode="lin" valueType="num">
                                      <p:cBhvr>
                                        <p:cTn id="15" dur="1000"/>
                                        <p:tgtEl>
                                          <p:spTgt spid="3">
                                            <p:txEl>
                                              <p:pRg st="1" end="1"/>
                                            </p:txEl>
                                          </p:spTgt>
                                        </p:tgtEl>
                                        <p:attrNameLst>
                                          <p:attrName>ppt_h</p:attrName>
                                        </p:attrNameLst>
                                      </p:cBhvr>
                                      <p:tavLst>
                                        <p:tav tm="0">
                                          <p:val>
                                            <p:strVal val="ppt_h"/>
                                          </p:val>
                                        </p:tav>
                                        <p:tav tm="100000">
                                          <p:val>
                                            <p:fltVal val="0"/>
                                          </p:val>
                                        </p:tav>
                                      </p:tavLst>
                                    </p:anim>
                                    <p:anim calcmode="lin" valueType="num">
                                      <p:cBhvr>
                                        <p:cTn id="16"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17" dur="1000"/>
                                        <p:tgtEl>
                                          <p:spTgt spid="3">
                                            <p:txEl>
                                              <p:pRg st="1" end="1"/>
                                            </p:txEl>
                                          </p:spTgt>
                                        </p:tgtEl>
                                      </p:cBhvr>
                                    </p:animEffect>
                                    <p:set>
                                      <p:cBhvr>
                                        <p:cTn id="18"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1" presetClass="exit" presetSubtype="0" fill="hold" grpId="0" nodeType="clickEffect">
                                  <p:stCondLst>
                                    <p:cond delay="0"/>
                                  </p:stCondLst>
                                  <p:childTnLst>
                                    <p:anim calcmode="lin" valueType="num">
                                      <p:cBhvr>
                                        <p:cTn id="22" dur="1000"/>
                                        <p:tgtEl>
                                          <p:spTgt spid="3">
                                            <p:txEl>
                                              <p:pRg st="2" end="2"/>
                                            </p:txEl>
                                          </p:spTgt>
                                        </p:tgtEl>
                                        <p:attrNameLst>
                                          <p:attrName>ppt_w</p:attrName>
                                        </p:attrNameLst>
                                      </p:cBhvr>
                                      <p:tavLst>
                                        <p:tav tm="0">
                                          <p:val>
                                            <p:strVal val="ppt_w"/>
                                          </p:val>
                                        </p:tav>
                                        <p:tav tm="100000">
                                          <p:val>
                                            <p:fltVal val="0"/>
                                          </p:val>
                                        </p:tav>
                                      </p:tavLst>
                                    </p:anim>
                                    <p:anim calcmode="lin" valueType="num">
                                      <p:cBhvr>
                                        <p:cTn id="23" dur="1000"/>
                                        <p:tgtEl>
                                          <p:spTgt spid="3">
                                            <p:txEl>
                                              <p:pRg st="2" end="2"/>
                                            </p:txEl>
                                          </p:spTgt>
                                        </p:tgtEl>
                                        <p:attrNameLst>
                                          <p:attrName>ppt_h</p:attrName>
                                        </p:attrNameLst>
                                      </p:cBhvr>
                                      <p:tavLst>
                                        <p:tav tm="0">
                                          <p:val>
                                            <p:strVal val="ppt_h"/>
                                          </p:val>
                                        </p:tav>
                                        <p:tav tm="100000">
                                          <p:val>
                                            <p:fltVal val="0"/>
                                          </p:val>
                                        </p:tav>
                                      </p:tavLst>
                                    </p:anim>
                                    <p:anim calcmode="lin" valueType="num">
                                      <p:cBhvr>
                                        <p:cTn id="2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25" dur="1000"/>
                                        <p:tgtEl>
                                          <p:spTgt spid="3">
                                            <p:txEl>
                                              <p:pRg st="2" end="2"/>
                                            </p:txEl>
                                          </p:spTgt>
                                        </p:tgtEl>
                                      </p:cBhvr>
                                    </p:animEffect>
                                    <p:set>
                                      <p:cBhvr>
                                        <p:cTn id="26"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200"/>
            <a:ext cx="8229600" cy="6553200"/>
          </a:xfrm>
        </p:spPr>
        <p:txBody>
          <a:bodyPr>
            <a:normAutofit fontScale="85000" lnSpcReduction="20000"/>
          </a:bodyPr>
          <a:lstStyle/>
          <a:p>
            <a:pPr algn="r" rtl="1"/>
            <a:r>
              <a:rPr lang="ar-DZ" dirty="0" smtClean="0"/>
              <a:t>-إن </a:t>
            </a:r>
            <a:r>
              <a:rPr lang="ar-DZ" dirty="0"/>
              <a:t>منهجية بحث الأزمات بالإشارة إلى دراسات الحروب والنزاع فالأنواع الأساسية للبحث في هذا الميدان والمحددة لمفهوم أشكال الأزمة هي: </a:t>
            </a:r>
          </a:p>
          <a:p>
            <a:pPr algn="r" rtl="1"/>
            <a:r>
              <a:rPr lang="ar-DZ" dirty="0"/>
              <a:t>1)	نظام بنيوي </a:t>
            </a:r>
          </a:p>
          <a:p>
            <a:pPr algn="r" rtl="1"/>
            <a:r>
              <a:rPr lang="ar-DZ" dirty="0"/>
              <a:t>2)	سلوكي : و يشير " جيمس </a:t>
            </a:r>
            <a:r>
              <a:rPr lang="ar-DZ" dirty="0" err="1"/>
              <a:t>روبنسن</a:t>
            </a:r>
            <a:r>
              <a:rPr lang="ar-DZ" dirty="0"/>
              <a:t>" إلى أن النظر في مفهوم الأزمة و المصطلحات و المتقاربة يكون في إطار النظريات التي تعتبر الحجر الأساسي كما يمكن حصره و فتح نقاش نظري و قد اعتاد من محللي الأزمات على تعريف هذه الأخيرة بدرجة تصادم في العلاقات أو بدرجة العنف في التعبير عن المطالب على صعيد دولي أو داخلي و هذا يؤدي إلى تجاهل أزمات التي تترجم توترات ثم إلى ممارسته للعنف لا تؤدي  إلى أزمة لأنها لا تعطل عن أداء النظام أو التركيبة التي في داخله أو من خلالها يمارس العنف لهذا السبب لا بد من تعريف الأزمة من زاوية بنيوية وظيفية حيث يتم التصعيد داخل إطار نظام ما يكون محليا أو عالميا لكن هذا التصعيد لا يؤدي بالضرورة إلى أزمة إذا كان كل نظام يتضمن درجة من تناقضات التي تولد الصراعات ثمة تعرف الأزمة بأنها حد تبلغه الصراعات ثمة تعرف الأزمة بأنها حد تبلغه الصراعات تؤدي إلى تعطيل سير النظام أو تحول دون تأديته لوظيفته أو لإحدى وظائفه مثلا : وظيفة توفير الأمن و الاستقرار و عدم قدرة النظام على توفيره. </a:t>
            </a:r>
          </a:p>
          <a:p>
            <a:pPr algn="r" rtl="1"/>
            <a:endParaRPr lang="fr-FR" dirty="0"/>
          </a:p>
        </p:txBody>
      </p:sp>
    </p:spTree>
    <p:extLst>
      <p:ext uri="{BB962C8B-B14F-4D97-AF65-F5344CB8AC3E}">
        <p14:creationId xmlns:p14="http://schemas.microsoft.com/office/powerpoint/2010/main" val="134357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grpId="0" nodeType="clickEffect">
                                  <p:stCondLst>
                                    <p:cond delay="0"/>
                                  </p:stCondLst>
                                  <p:childTnLst>
                                    <p:animEffect transition="out" filter="randombar(horizontal)">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0" nodeType="clickEffect">
                                  <p:stCondLst>
                                    <p:cond delay="0"/>
                                  </p:stCondLst>
                                  <p:childTnLst>
                                    <p:animEffect transition="out" filter="randombar(horizontal)">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4800"/>
            <a:ext cx="8229600" cy="5821363"/>
          </a:xfrm>
        </p:spPr>
        <p:txBody>
          <a:bodyPr>
            <a:normAutofit lnSpcReduction="10000"/>
          </a:bodyPr>
          <a:lstStyle/>
          <a:p>
            <a:pPr algn="r" rtl="1"/>
            <a:r>
              <a:rPr lang="ar-DZ" dirty="0"/>
              <a:t>وفي  إطار تصنيف الأزمات يعطي " دولت دايت" مفهوم الأزمة لما يسميه تأويل التهديد فحسب تعريفه يمكن استخلاص ما يلي: </a:t>
            </a:r>
          </a:p>
          <a:p>
            <a:pPr algn="r" rtl="1"/>
            <a:r>
              <a:rPr lang="ar-DZ" dirty="0"/>
              <a:t>1)	إما وجود أو غياب تأويل تهديد ويقتضي هذا غياب أو وجود أزمة. </a:t>
            </a:r>
          </a:p>
          <a:p>
            <a:pPr algn="r" rtl="1"/>
            <a:r>
              <a:rPr lang="ar-DZ" dirty="0"/>
              <a:t>2)	يمكن لتأويل التهديد أن يأخذ أبعاد الملاحظة في المحيط العالمي والأزمات بدورها تختلف وتتباين تباينا كبيرا سواء من حيث نشأة الأزمة مصدرها والأطراف المشاركة فيها أو تلك التي يمكن أن تتأثر مصالحهم نتيجة اندلاعها او درجة شدتها أو الوقت المتوقع لإمكانية السيطرة عليها وكذلك  من حيث نوعية الموارد و الإمكانيات اللازمة لإدارتها أو تهدئتها. </a:t>
            </a:r>
          </a:p>
          <a:p>
            <a:pPr algn="r" rtl="1"/>
            <a:endParaRPr lang="fr-FR" dirty="0"/>
          </a:p>
        </p:txBody>
      </p:sp>
    </p:spTree>
    <p:extLst>
      <p:ext uri="{BB962C8B-B14F-4D97-AF65-F5344CB8AC3E}">
        <p14:creationId xmlns:p14="http://schemas.microsoft.com/office/powerpoint/2010/main" val="307513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ustom 145">
      <a:dk1>
        <a:srgbClr val="FFFFFF"/>
      </a:dk1>
      <a:lt1>
        <a:srgbClr val="FFFFFF"/>
      </a:lt1>
      <a:dk2>
        <a:srgbClr val="FFFFFF"/>
      </a:dk2>
      <a:lt2>
        <a:srgbClr val="1D6FA7"/>
      </a:lt2>
      <a:accent1>
        <a:srgbClr val="145858"/>
      </a:accent1>
      <a:accent2>
        <a:srgbClr val="208F8C"/>
      </a:accent2>
      <a:accent3>
        <a:srgbClr val="3FCDB5"/>
      </a:accent3>
      <a:accent4>
        <a:srgbClr val="5DD5C1"/>
      </a:accent4>
      <a:accent5>
        <a:srgbClr val="23748D"/>
      </a:accent5>
      <a:accent6>
        <a:srgbClr val="004760"/>
      </a:accent6>
      <a:hlink>
        <a:srgbClr val="376879"/>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145">
      <a:dk1>
        <a:srgbClr val="FFFFFF"/>
      </a:dk1>
      <a:lt1>
        <a:srgbClr val="FFFFFF"/>
      </a:lt1>
      <a:dk2>
        <a:srgbClr val="FFFFFF"/>
      </a:dk2>
      <a:lt2>
        <a:srgbClr val="1D6FA7"/>
      </a:lt2>
      <a:accent1>
        <a:srgbClr val="145858"/>
      </a:accent1>
      <a:accent2>
        <a:srgbClr val="208F8C"/>
      </a:accent2>
      <a:accent3>
        <a:srgbClr val="3FCDB5"/>
      </a:accent3>
      <a:accent4>
        <a:srgbClr val="5DD5C1"/>
      </a:accent4>
      <a:accent5>
        <a:srgbClr val="23748D"/>
      </a:accent5>
      <a:accent6>
        <a:srgbClr val="004760"/>
      </a:accent6>
      <a:hlink>
        <a:srgbClr val="376879"/>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5_Office Theme">
  <a:themeElements>
    <a:clrScheme name="Custom 145">
      <a:dk1>
        <a:srgbClr val="FFFFFF"/>
      </a:dk1>
      <a:lt1>
        <a:srgbClr val="FFFFFF"/>
      </a:lt1>
      <a:dk2>
        <a:srgbClr val="FFFFFF"/>
      </a:dk2>
      <a:lt2>
        <a:srgbClr val="1D6FA7"/>
      </a:lt2>
      <a:accent1>
        <a:srgbClr val="145858"/>
      </a:accent1>
      <a:accent2>
        <a:srgbClr val="208F8C"/>
      </a:accent2>
      <a:accent3>
        <a:srgbClr val="3FCDB5"/>
      </a:accent3>
      <a:accent4>
        <a:srgbClr val="5DD5C1"/>
      </a:accent4>
      <a:accent5>
        <a:srgbClr val="23748D"/>
      </a:accent5>
      <a:accent6>
        <a:srgbClr val="004760"/>
      </a:accent6>
      <a:hlink>
        <a:srgbClr val="376879"/>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TotalTime>
  <Words>520</Words>
  <Application>Microsoft Office PowerPoint</Application>
  <PresentationFormat>Affichage à l'écran (4:3)</PresentationFormat>
  <Paragraphs>38</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12</vt:i4>
      </vt:variant>
    </vt:vector>
  </HeadingPairs>
  <TitlesOfParts>
    <vt:vector size="20" baseType="lpstr">
      <vt:lpstr>굴림</vt:lpstr>
      <vt:lpstr>Arabic Typesetting</vt:lpstr>
      <vt:lpstr>Arial</vt:lpstr>
      <vt:lpstr>Calibri</vt:lpstr>
      <vt:lpstr>Times New Roman</vt:lpstr>
      <vt:lpstr>Office Theme</vt:lpstr>
      <vt:lpstr>1_Office Theme</vt:lpstr>
      <vt:lpstr>15_Office Theme</vt:lpstr>
      <vt:lpstr>محاضرات مقدمة لطلبة سنة ثانية ماستر  تخصص علاقات دولية  مقياس إدارة الازمات الدولية</vt:lpstr>
      <vt:lpstr>Présentation PowerPoint</vt:lpstr>
      <vt:lpstr>Présentation PowerPoint</vt:lpstr>
      <vt:lpstr>Présentation PowerPoint</vt:lpstr>
      <vt:lpstr>1- مفهوم ظاهرة الأزمة الدولية: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PC</cp:lastModifiedBy>
  <cp:revision>258</cp:revision>
  <dcterms:created xsi:type="dcterms:W3CDTF">2012-04-26T17:06:14Z</dcterms:created>
  <dcterms:modified xsi:type="dcterms:W3CDTF">2023-12-23T18:06:01Z</dcterms:modified>
</cp:coreProperties>
</file>