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5" r:id="rId3"/>
    <p:sldId id="274" r:id="rId4"/>
    <p:sldId id="256" r:id="rId5"/>
    <p:sldId id="257" r:id="rId6"/>
    <p:sldId id="258" r:id="rId7"/>
    <p:sldId id="276" r:id="rId8"/>
    <p:sldId id="259" r:id="rId9"/>
    <p:sldId id="260" r:id="rId10"/>
    <p:sldId id="261" r:id="rId11"/>
    <p:sldId id="277" r:id="rId12"/>
    <p:sldId id="262" r:id="rId13"/>
    <p:sldId id="263" r:id="rId14"/>
    <p:sldId id="264" r:id="rId15"/>
    <p:sldId id="265" r:id="rId16"/>
    <p:sldId id="266" r:id="rId17"/>
    <p:sldId id="267" r:id="rId18"/>
    <p:sldId id="268" r:id="rId19"/>
    <p:sldId id="272" r:id="rId20"/>
    <p:sldId id="278" r:id="rId21"/>
    <p:sldId id="269" r:id="rId22"/>
    <p:sldId id="279"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7F1F991-85C1-455E-8568-8C76E01ED492}" type="datetimeFigureOut">
              <a:rPr lang="fr-FR" smtClean="0"/>
              <a:t>22/12/2023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671FB0-BD41-4C75-AEDC-3BB23B3DE0F9}" type="slidenum">
              <a:rPr lang="fr-FR" smtClean="0"/>
              <a:t>‹N°›</a:t>
            </a:fld>
            <a:endParaRPr lang="fr-FR"/>
          </a:p>
        </p:txBody>
      </p:sp>
    </p:spTree>
    <p:extLst>
      <p:ext uri="{BB962C8B-B14F-4D97-AF65-F5344CB8AC3E}">
        <p14:creationId xmlns:p14="http://schemas.microsoft.com/office/powerpoint/2010/main" val="2150750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7F1F991-85C1-455E-8568-8C76E01ED492}" type="datetimeFigureOut">
              <a:rPr lang="fr-FR" smtClean="0"/>
              <a:t>22/12/2023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671FB0-BD41-4C75-AEDC-3BB23B3DE0F9}" type="slidenum">
              <a:rPr lang="fr-FR" smtClean="0"/>
              <a:t>‹N°›</a:t>
            </a:fld>
            <a:endParaRPr lang="fr-FR"/>
          </a:p>
        </p:txBody>
      </p:sp>
    </p:spTree>
    <p:extLst>
      <p:ext uri="{BB962C8B-B14F-4D97-AF65-F5344CB8AC3E}">
        <p14:creationId xmlns:p14="http://schemas.microsoft.com/office/powerpoint/2010/main" val="154454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7F1F991-85C1-455E-8568-8C76E01ED492}" type="datetimeFigureOut">
              <a:rPr lang="fr-FR" smtClean="0"/>
              <a:t>22/12/2023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671FB0-BD41-4C75-AEDC-3BB23B3DE0F9}" type="slidenum">
              <a:rPr lang="fr-FR" smtClean="0"/>
              <a:t>‹N°›</a:t>
            </a:fld>
            <a:endParaRPr lang="fr-FR"/>
          </a:p>
        </p:txBody>
      </p:sp>
    </p:spTree>
    <p:extLst>
      <p:ext uri="{BB962C8B-B14F-4D97-AF65-F5344CB8AC3E}">
        <p14:creationId xmlns:p14="http://schemas.microsoft.com/office/powerpoint/2010/main" val="1359913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7F1F991-85C1-455E-8568-8C76E01ED492}" type="datetimeFigureOut">
              <a:rPr lang="fr-FR" smtClean="0"/>
              <a:t>22/12/2023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671FB0-BD41-4C75-AEDC-3BB23B3DE0F9}" type="slidenum">
              <a:rPr lang="fr-FR" smtClean="0"/>
              <a:t>‹N°›</a:t>
            </a:fld>
            <a:endParaRPr lang="fr-FR"/>
          </a:p>
        </p:txBody>
      </p:sp>
    </p:spTree>
    <p:extLst>
      <p:ext uri="{BB962C8B-B14F-4D97-AF65-F5344CB8AC3E}">
        <p14:creationId xmlns:p14="http://schemas.microsoft.com/office/powerpoint/2010/main" val="2767439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7F1F991-85C1-455E-8568-8C76E01ED492}" type="datetimeFigureOut">
              <a:rPr lang="fr-FR" smtClean="0"/>
              <a:t>22/12/2023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671FB0-BD41-4C75-AEDC-3BB23B3DE0F9}" type="slidenum">
              <a:rPr lang="fr-FR" smtClean="0"/>
              <a:t>‹N°›</a:t>
            </a:fld>
            <a:endParaRPr lang="fr-FR"/>
          </a:p>
        </p:txBody>
      </p:sp>
    </p:spTree>
    <p:extLst>
      <p:ext uri="{BB962C8B-B14F-4D97-AF65-F5344CB8AC3E}">
        <p14:creationId xmlns:p14="http://schemas.microsoft.com/office/powerpoint/2010/main" val="2510159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7F1F991-85C1-455E-8568-8C76E01ED492}" type="datetimeFigureOut">
              <a:rPr lang="fr-FR" smtClean="0"/>
              <a:t>22/12/2023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671FB0-BD41-4C75-AEDC-3BB23B3DE0F9}" type="slidenum">
              <a:rPr lang="fr-FR" smtClean="0"/>
              <a:t>‹N°›</a:t>
            </a:fld>
            <a:endParaRPr lang="fr-FR"/>
          </a:p>
        </p:txBody>
      </p:sp>
    </p:spTree>
    <p:extLst>
      <p:ext uri="{BB962C8B-B14F-4D97-AF65-F5344CB8AC3E}">
        <p14:creationId xmlns:p14="http://schemas.microsoft.com/office/powerpoint/2010/main" val="3123700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7F1F991-85C1-455E-8568-8C76E01ED492}" type="datetimeFigureOut">
              <a:rPr lang="fr-FR" smtClean="0"/>
              <a:t>22/12/2023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8671FB0-BD41-4C75-AEDC-3BB23B3DE0F9}" type="slidenum">
              <a:rPr lang="fr-FR" smtClean="0"/>
              <a:t>‹N°›</a:t>
            </a:fld>
            <a:endParaRPr lang="fr-FR"/>
          </a:p>
        </p:txBody>
      </p:sp>
    </p:spTree>
    <p:extLst>
      <p:ext uri="{BB962C8B-B14F-4D97-AF65-F5344CB8AC3E}">
        <p14:creationId xmlns:p14="http://schemas.microsoft.com/office/powerpoint/2010/main" val="3444877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7F1F991-85C1-455E-8568-8C76E01ED492}" type="datetimeFigureOut">
              <a:rPr lang="fr-FR" smtClean="0"/>
              <a:t>22/12/2023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8671FB0-BD41-4C75-AEDC-3BB23B3DE0F9}" type="slidenum">
              <a:rPr lang="fr-FR" smtClean="0"/>
              <a:t>‹N°›</a:t>
            </a:fld>
            <a:endParaRPr lang="fr-FR"/>
          </a:p>
        </p:txBody>
      </p:sp>
    </p:spTree>
    <p:extLst>
      <p:ext uri="{BB962C8B-B14F-4D97-AF65-F5344CB8AC3E}">
        <p14:creationId xmlns:p14="http://schemas.microsoft.com/office/powerpoint/2010/main" val="415658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7F1F991-85C1-455E-8568-8C76E01ED492}" type="datetimeFigureOut">
              <a:rPr lang="fr-FR" smtClean="0"/>
              <a:t>22/12/2023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8671FB0-BD41-4C75-AEDC-3BB23B3DE0F9}" type="slidenum">
              <a:rPr lang="fr-FR" smtClean="0"/>
              <a:t>‹N°›</a:t>
            </a:fld>
            <a:endParaRPr lang="fr-FR"/>
          </a:p>
        </p:txBody>
      </p:sp>
    </p:spTree>
    <p:extLst>
      <p:ext uri="{BB962C8B-B14F-4D97-AF65-F5344CB8AC3E}">
        <p14:creationId xmlns:p14="http://schemas.microsoft.com/office/powerpoint/2010/main" val="2154468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7F1F991-85C1-455E-8568-8C76E01ED492}" type="datetimeFigureOut">
              <a:rPr lang="fr-FR" smtClean="0"/>
              <a:t>22/12/2023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671FB0-BD41-4C75-AEDC-3BB23B3DE0F9}" type="slidenum">
              <a:rPr lang="fr-FR" smtClean="0"/>
              <a:t>‹N°›</a:t>
            </a:fld>
            <a:endParaRPr lang="fr-FR"/>
          </a:p>
        </p:txBody>
      </p:sp>
    </p:spTree>
    <p:extLst>
      <p:ext uri="{BB962C8B-B14F-4D97-AF65-F5344CB8AC3E}">
        <p14:creationId xmlns:p14="http://schemas.microsoft.com/office/powerpoint/2010/main" val="511126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7F1F991-85C1-455E-8568-8C76E01ED492}" type="datetimeFigureOut">
              <a:rPr lang="fr-FR" smtClean="0"/>
              <a:t>22/12/2023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671FB0-BD41-4C75-AEDC-3BB23B3DE0F9}" type="slidenum">
              <a:rPr lang="fr-FR" smtClean="0"/>
              <a:t>‹N°›</a:t>
            </a:fld>
            <a:endParaRPr lang="fr-FR"/>
          </a:p>
        </p:txBody>
      </p:sp>
    </p:spTree>
    <p:extLst>
      <p:ext uri="{BB962C8B-B14F-4D97-AF65-F5344CB8AC3E}">
        <p14:creationId xmlns:p14="http://schemas.microsoft.com/office/powerpoint/2010/main" val="1352178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F1F991-85C1-455E-8568-8C76E01ED492}" type="datetimeFigureOut">
              <a:rPr lang="fr-FR" smtClean="0"/>
              <a:t>22/12/2023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71FB0-BD41-4C75-AEDC-3BB23B3DE0F9}" type="slidenum">
              <a:rPr lang="fr-FR" smtClean="0"/>
              <a:t>‹N°›</a:t>
            </a:fld>
            <a:endParaRPr lang="fr-FR"/>
          </a:p>
        </p:txBody>
      </p:sp>
    </p:spTree>
    <p:extLst>
      <p:ext uri="{BB962C8B-B14F-4D97-AF65-F5344CB8AC3E}">
        <p14:creationId xmlns:p14="http://schemas.microsoft.com/office/powerpoint/2010/main" val="139565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ohamed.hamdane@univ-biskra.d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03032"/>
            <a:ext cx="9144000" cy="3406932"/>
          </a:xfrm>
        </p:spPr>
        <p:style>
          <a:lnRef idx="3">
            <a:schemeClr val="lt1"/>
          </a:lnRef>
          <a:fillRef idx="1">
            <a:schemeClr val="dk1"/>
          </a:fillRef>
          <a:effectRef idx="1">
            <a:schemeClr val="dk1"/>
          </a:effectRef>
          <a:fontRef idx="minor">
            <a:schemeClr val="lt1"/>
          </a:fontRef>
        </p:style>
        <p:txBody>
          <a:bodyPr>
            <a:noAutofit/>
          </a:bodyPr>
          <a:lstStyle/>
          <a:p>
            <a:pPr rtl="1"/>
            <a:r>
              <a:rPr lang="ar-DZ" sz="5400" dirty="0" smtClean="0">
                <a:latin typeface="Arabic Typesetting" panose="03020402040406030203" pitchFamily="66" charset="-78"/>
                <a:cs typeface="Arabic Typesetting" panose="03020402040406030203" pitchFamily="66" charset="-78"/>
              </a:rPr>
              <a:t>محاضرات مقدمة لطلبة سنة ثانية ماستر </a:t>
            </a:r>
            <a:br>
              <a:rPr lang="ar-DZ" sz="5400" dirty="0" smtClean="0">
                <a:latin typeface="Arabic Typesetting" panose="03020402040406030203" pitchFamily="66" charset="-78"/>
                <a:cs typeface="Arabic Typesetting" panose="03020402040406030203" pitchFamily="66" charset="-78"/>
              </a:rPr>
            </a:br>
            <a:r>
              <a:rPr lang="ar-DZ" sz="5400" dirty="0" smtClean="0">
                <a:latin typeface="Arabic Typesetting" panose="03020402040406030203" pitchFamily="66" charset="-78"/>
                <a:cs typeface="Arabic Typesetting" panose="03020402040406030203" pitchFamily="66" charset="-78"/>
              </a:rPr>
              <a:t>تخصص علاقات دولية</a:t>
            </a:r>
            <a:br>
              <a:rPr lang="ar-DZ" sz="5400" dirty="0" smtClean="0">
                <a:latin typeface="Arabic Typesetting" panose="03020402040406030203" pitchFamily="66" charset="-78"/>
                <a:cs typeface="Arabic Typesetting" panose="03020402040406030203" pitchFamily="66" charset="-78"/>
              </a:rPr>
            </a:br>
            <a:r>
              <a:rPr lang="ar-DZ" sz="5400" dirty="0" smtClean="0">
                <a:latin typeface="Arabic Typesetting" panose="03020402040406030203" pitchFamily="66" charset="-78"/>
                <a:cs typeface="Arabic Typesetting" panose="03020402040406030203" pitchFamily="66" charset="-78"/>
              </a:rPr>
              <a:t> مقياس إدارة الازمات الدولية</a:t>
            </a:r>
            <a:endParaRPr lang="fr-FR" sz="5400" dirty="0">
              <a:latin typeface="Arabic Typesetting" panose="03020402040406030203" pitchFamily="66" charset="-78"/>
              <a:cs typeface="Arabic Typesetting" panose="03020402040406030203" pitchFamily="66" charset="-78"/>
            </a:endParaRPr>
          </a:p>
        </p:txBody>
      </p:sp>
      <p:sp>
        <p:nvSpPr>
          <p:cNvPr id="3" name="Sous-titre 2"/>
          <p:cNvSpPr>
            <a:spLocks noGrp="1"/>
          </p:cNvSpPr>
          <p:nvPr>
            <p:ph type="subTitle" idx="1"/>
          </p:nvPr>
        </p:nvSpPr>
        <p:spPr>
          <a:xfrm>
            <a:off x="1524000" y="3602038"/>
            <a:ext cx="9144000" cy="3352554"/>
          </a:xfrm>
        </p:spPr>
        <p:style>
          <a:lnRef idx="0">
            <a:scrgbClr r="0" g="0" b="0"/>
          </a:lnRef>
          <a:fillRef idx="1003">
            <a:schemeClr val="lt1"/>
          </a:fillRef>
          <a:effectRef idx="0">
            <a:scrgbClr r="0" g="0" b="0"/>
          </a:effectRef>
          <a:fontRef idx="major"/>
        </p:style>
        <p:txBody>
          <a:bodyPr>
            <a:noAutofit/>
          </a:bodyPr>
          <a:lstStyle/>
          <a:p>
            <a:pPr rtl="1"/>
            <a:endParaRPr lang="ar-DZ" sz="3600" dirty="0" smtClean="0">
              <a:latin typeface="Arabic Typesetting" panose="03020402040406030203" pitchFamily="66" charset="-78"/>
              <a:cs typeface="Arabic Typesetting" panose="03020402040406030203" pitchFamily="66" charset="-78"/>
            </a:endParaRPr>
          </a:p>
          <a:p>
            <a:pPr rtl="1"/>
            <a:r>
              <a:rPr lang="ar-DZ" sz="3600" dirty="0" smtClean="0">
                <a:latin typeface="Arabic Typesetting" panose="03020402040406030203" pitchFamily="66" charset="-78"/>
                <a:cs typeface="Arabic Typesetting" panose="03020402040406030203" pitchFamily="66" charset="-78"/>
              </a:rPr>
              <a:t>مقدمة من طرف الأستاذ حمدان محمد الطيب </a:t>
            </a:r>
          </a:p>
          <a:p>
            <a:pPr rtl="1"/>
            <a:r>
              <a:rPr lang="ar-DZ" sz="3600" dirty="0" smtClean="0">
                <a:latin typeface="Arabic Typesetting" panose="03020402040406030203" pitchFamily="66" charset="-78"/>
                <a:cs typeface="Arabic Typesetting" panose="03020402040406030203" pitchFamily="66" charset="-78"/>
              </a:rPr>
              <a:t>قسم العلوم السياسية جامعة بسكرة </a:t>
            </a:r>
          </a:p>
          <a:p>
            <a:r>
              <a:rPr lang="fr-FR" dirty="0" smtClean="0">
                <a:latin typeface="Arabic Typesetting" panose="03020402040406030203" pitchFamily="66" charset="-78"/>
                <a:cs typeface="Arabic Typesetting" panose="03020402040406030203" pitchFamily="66" charset="-78"/>
              </a:rPr>
              <a:t>Email : </a:t>
            </a:r>
            <a:r>
              <a:rPr lang="fr-FR" dirty="0" err="1" smtClean="0">
                <a:latin typeface="Arabic Typesetting" panose="03020402040406030203" pitchFamily="66" charset="-78"/>
                <a:cs typeface="Arabic Typesetting" panose="03020402040406030203" pitchFamily="66" charset="-78"/>
                <a:hlinkClick r:id="rId2"/>
              </a:rPr>
              <a:t>mohamed</a:t>
            </a:r>
            <a:r>
              <a:rPr lang="ar-DZ" dirty="0" smtClean="0">
                <a:latin typeface="Arabic Typesetting" panose="03020402040406030203" pitchFamily="66" charset="-78"/>
                <a:cs typeface="Arabic Typesetting" panose="03020402040406030203" pitchFamily="66" charset="-78"/>
                <a:hlinkClick r:id="rId2"/>
              </a:rPr>
              <a:t>.</a:t>
            </a:r>
            <a:r>
              <a:rPr lang="fr-FR" dirty="0" err="1" smtClean="0">
                <a:latin typeface="Arabic Typesetting" panose="03020402040406030203" pitchFamily="66" charset="-78"/>
                <a:cs typeface="Arabic Typesetting" panose="03020402040406030203" pitchFamily="66" charset="-78"/>
                <a:hlinkClick r:id="rId2"/>
              </a:rPr>
              <a:t>hamdane@univ-biskra</a:t>
            </a:r>
            <a:r>
              <a:rPr lang="ar-DZ" dirty="0" smtClean="0">
                <a:latin typeface="Arabic Typesetting" panose="03020402040406030203" pitchFamily="66" charset="-78"/>
                <a:cs typeface="Arabic Typesetting" panose="03020402040406030203" pitchFamily="66" charset="-78"/>
                <a:hlinkClick r:id="rId2"/>
              </a:rPr>
              <a:t>.</a:t>
            </a:r>
            <a:r>
              <a:rPr lang="fr-FR" dirty="0" smtClean="0">
                <a:latin typeface="Arabic Typesetting" panose="03020402040406030203" pitchFamily="66" charset="-78"/>
                <a:cs typeface="Arabic Typesetting" panose="03020402040406030203" pitchFamily="66" charset="-78"/>
                <a:hlinkClick r:id="rId2"/>
              </a:rPr>
              <a:t>dz</a:t>
            </a:r>
            <a:r>
              <a:rPr lang="fr-FR" dirty="0" smtClean="0">
                <a:latin typeface="Arabic Typesetting" panose="03020402040406030203" pitchFamily="66" charset="-78"/>
                <a:cs typeface="Arabic Typesetting" panose="03020402040406030203" pitchFamily="66" charset="-78"/>
              </a:rPr>
              <a:t> </a:t>
            </a:r>
          </a:p>
          <a:p>
            <a:r>
              <a:rPr lang="ar-DZ">
                <a:latin typeface="Arabic Typesetting" panose="03020402040406030203" pitchFamily="66" charset="-78"/>
                <a:cs typeface="Arabic Typesetting" panose="03020402040406030203" pitchFamily="66" charset="-78"/>
              </a:rPr>
              <a:t>السنة الجامعية 2023-2024</a:t>
            </a:r>
          </a:p>
          <a:p>
            <a:endParaRPr lang="fr-FR"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2395737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62141" y="352246"/>
            <a:ext cx="7155287" cy="1325563"/>
          </a:xfrm>
        </p:spPr>
        <p:style>
          <a:lnRef idx="2">
            <a:schemeClr val="dk1">
              <a:shade val="50000"/>
            </a:schemeClr>
          </a:lnRef>
          <a:fillRef idx="1">
            <a:schemeClr val="dk1"/>
          </a:fillRef>
          <a:effectRef idx="0">
            <a:schemeClr val="dk1"/>
          </a:effectRef>
          <a:fontRef idx="minor">
            <a:schemeClr val="lt1"/>
          </a:fontRef>
        </p:style>
        <p:txBody>
          <a:bodyPr/>
          <a:lstStyle/>
          <a:p>
            <a:pPr algn="r" rtl="1"/>
            <a:r>
              <a:rPr lang="ar-DZ" dirty="0" smtClean="0">
                <a:latin typeface="Arabic Typesetting" panose="03020402040406030203" pitchFamily="66" charset="-78"/>
                <a:cs typeface="Arabic Typesetting" panose="03020402040406030203" pitchFamily="66" charset="-78"/>
              </a:rPr>
              <a:t>ويرى </a:t>
            </a:r>
            <a:r>
              <a:rPr lang="ar-DZ" dirty="0" err="1" smtClean="0">
                <a:latin typeface="Arabic Typesetting" panose="03020402040406030203" pitchFamily="66" charset="-78"/>
                <a:cs typeface="Arabic Typesetting" panose="03020402040406030203" pitchFamily="66" charset="-78"/>
              </a:rPr>
              <a:t>ماكليلاند</a:t>
            </a:r>
            <a:r>
              <a:rPr lang="ar-DZ" dirty="0" smtClean="0">
                <a:latin typeface="Arabic Typesetting" panose="03020402040406030203" pitchFamily="66" charset="-78"/>
                <a:cs typeface="Arabic Typesetting" panose="03020402040406030203" pitchFamily="66" charset="-78"/>
              </a:rPr>
              <a:t> ان هناك مواقف ثلاثة يمكن ان تخلق ازمة </a:t>
            </a:r>
            <a:endParaRPr lang="fr-FR" dirty="0">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p:style>
          <a:lnRef idx="0">
            <a:scrgbClr r="0" g="0" b="0"/>
          </a:lnRef>
          <a:fillRef idx="1003">
            <a:schemeClr val="lt1"/>
          </a:fillRef>
          <a:effectRef idx="0">
            <a:scrgbClr r="0" g="0" b="0"/>
          </a:effectRef>
          <a:fontRef idx="major"/>
        </p:style>
        <p:txBody>
          <a:bodyPr>
            <a:normAutofit/>
          </a:bodyPr>
          <a:lstStyle/>
          <a:p>
            <a:pPr algn="r" rtl="1"/>
            <a:r>
              <a:rPr lang="ar-DZ" sz="4000" dirty="0" smtClean="0">
                <a:latin typeface="Arabic Typesetting" panose="03020402040406030203" pitchFamily="66" charset="-78"/>
                <a:cs typeface="Arabic Typesetting" panose="03020402040406030203" pitchFamily="66" charset="-78"/>
              </a:rPr>
              <a:t>1- حالة سعي القادة الى الحفاظ على موقفهم ,ووضعهم القيادي من خلال البحث عن مصدر خارجي للتهديد و بالتالي الدخول في صراع خارجي لتحقيق الوحدة الداخلية </a:t>
            </a:r>
          </a:p>
          <a:p>
            <a:pPr algn="r" rtl="1"/>
            <a:r>
              <a:rPr lang="ar-DZ" sz="4000" dirty="0" smtClean="0">
                <a:latin typeface="Arabic Typesetting" panose="03020402040406030203" pitchFamily="66" charset="-78"/>
                <a:cs typeface="Arabic Typesetting" panose="03020402040406030203" pitchFamily="66" charset="-78"/>
              </a:rPr>
              <a:t>2- ان تشهد الأطراف المشاركة في النظام الدولي تحولا في مؤسساتها الاجتماعية المنتجة انضمامها لتحالفات او انسحابها منها قد يؤدي الى خلق مواقف ازمة جديدة في ميادين تنافسية غير مألوفة</a:t>
            </a:r>
          </a:p>
          <a:p>
            <a:pPr algn="r" rtl="1"/>
            <a:r>
              <a:rPr lang="ar-DZ" sz="4000" dirty="0" smtClean="0">
                <a:latin typeface="Arabic Typesetting" panose="03020402040406030203" pitchFamily="66" charset="-78"/>
                <a:cs typeface="Arabic Typesetting" panose="03020402040406030203" pitchFamily="66" charset="-78"/>
              </a:rPr>
              <a:t>3- حالة انهيار نظام القطبية الثناية الامر الذي شكل صعوبة امام إعادة الأطراف الرئيسية تشكيل استراتيجيتها و تكييفيها وفقا للأوضاع الجديدة </a:t>
            </a:r>
            <a:endParaRPr lang="fr-FR" sz="4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341762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62896" y="708338"/>
            <a:ext cx="7199289" cy="5061397"/>
          </a:xfrm>
        </p:spPr>
      </p:pic>
    </p:spTree>
    <p:extLst>
      <p:ext uri="{BB962C8B-B14F-4D97-AF65-F5344CB8AC3E}">
        <p14:creationId xmlns:p14="http://schemas.microsoft.com/office/powerpoint/2010/main" val="40580245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2146" y="159063"/>
            <a:ext cx="5300730" cy="1325563"/>
          </a:xfrm>
        </p:spPr>
        <p:style>
          <a:lnRef idx="2">
            <a:schemeClr val="dk1">
              <a:shade val="50000"/>
            </a:schemeClr>
          </a:lnRef>
          <a:fillRef idx="1">
            <a:schemeClr val="dk1"/>
          </a:fillRef>
          <a:effectRef idx="0">
            <a:schemeClr val="dk1"/>
          </a:effectRef>
          <a:fontRef idx="minor">
            <a:schemeClr val="lt1"/>
          </a:fontRef>
        </p:style>
        <p:txBody>
          <a:bodyPr/>
          <a:lstStyle/>
          <a:p>
            <a:pPr algn="ctr"/>
            <a:r>
              <a:rPr lang="ar-DZ" dirty="0" smtClean="0">
                <a:latin typeface="Arabic Typesetting" panose="03020402040406030203" pitchFamily="66" charset="-78"/>
                <a:cs typeface="Arabic Typesetting" panose="03020402040406030203" pitchFamily="66" charset="-78"/>
              </a:rPr>
              <a:t>ويعرف </a:t>
            </a:r>
            <a:r>
              <a:rPr lang="ar-DZ" dirty="0" err="1" smtClean="0">
                <a:latin typeface="Arabic Typesetting" panose="03020402040406030203" pitchFamily="66" charset="-78"/>
                <a:cs typeface="Arabic Typesetting" panose="03020402040406030203" pitchFamily="66" charset="-78"/>
              </a:rPr>
              <a:t>جوزاف</a:t>
            </a:r>
            <a:r>
              <a:rPr lang="ar-DZ" dirty="0" smtClean="0">
                <a:latin typeface="Arabic Typesetting" panose="03020402040406030203" pitchFamily="66" charset="-78"/>
                <a:cs typeface="Arabic Typesetting" panose="03020402040406030203" pitchFamily="66" charset="-78"/>
              </a:rPr>
              <a:t> </a:t>
            </a:r>
            <a:r>
              <a:rPr lang="ar-DZ" dirty="0" err="1" smtClean="0">
                <a:latin typeface="Arabic Typesetting" panose="03020402040406030203" pitchFamily="66" charset="-78"/>
                <a:cs typeface="Arabic Typesetting" panose="03020402040406030203" pitchFamily="66" charset="-78"/>
              </a:rPr>
              <a:t>فرانكل</a:t>
            </a:r>
            <a:r>
              <a:rPr lang="ar-DZ" dirty="0" smtClean="0">
                <a:latin typeface="Arabic Typesetting" panose="03020402040406030203" pitchFamily="66" charset="-78"/>
                <a:cs typeface="Arabic Typesetting" panose="03020402040406030203" pitchFamily="66" charset="-78"/>
              </a:rPr>
              <a:t> الازمة </a:t>
            </a:r>
            <a:endParaRPr lang="fr-FR" dirty="0">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p:style>
          <a:lnRef idx="0">
            <a:scrgbClr r="0" g="0" b="0"/>
          </a:lnRef>
          <a:fillRef idx="1003">
            <a:schemeClr val="lt1"/>
          </a:fillRef>
          <a:effectRef idx="0">
            <a:scrgbClr r="0" g="0" b="0"/>
          </a:effectRef>
          <a:fontRef idx="major"/>
        </p:style>
        <p:txBody>
          <a:bodyPr>
            <a:normAutofit/>
          </a:bodyPr>
          <a:lstStyle/>
          <a:p>
            <a:pPr algn="r" rtl="1"/>
            <a:r>
              <a:rPr lang="ar-DZ" sz="4000" dirty="0" smtClean="0">
                <a:latin typeface="Arabic Typesetting" panose="03020402040406030203" pitchFamily="66" charset="-78"/>
                <a:cs typeface="Arabic Typesetting" panose="03020402040406030203" pitchFamily="66" charset="-78"/>
              </a:rPr>
              <a:t>حالة تخص مستويات عالية من التهديد للحصول على فائدة حيوية ما و هذا يشتمل على إمكانية عالية للنشاطات العسكرية </a:t>
            </a:r>
          </a:p>
          <a:p>
            <a:pPr algn="r" rtl="1"/>
            <a:r>
              <a:rPr lang="ar-DZ" sz="4000" b="1" dirty="0" smtClean="0">
                <a:latin typeface="Arabic Typesetting" panose="03020402040406030203" pitchFamily="66" charset="-78"/>
                <a:cs typeface="Arabic Typesetting" panose="03020402040406030203" pitchFamily="66" charset="-78"/>
              </a:rPr>
              <a:t>شرح : </a:t>
            </a:r>
          </a:p>
          <a:p>
            <a:pPr algn="r" rtl="1"/>
            <a:r>
              <a:rPr lang="ar-DZ" sz="4000" dirty="0" smtClean="0">
                <a:latin typeface="Arabic Typesetting" panose="03020402040406030203" pitchFamily="66" charset="-78"/>
                <a:cs typeface="Arabic Typesetting" panose="03020402040406030203" pitchFamily="66" charset="-78"/>
              </a:rPr>
              <a:t>يركز </a:t>
            </a:r>
            <a:r>
              <a:rPr lang="ar-DZ" sz="4000" dirty="0" err="1" smtClean="0">
                <a:latin typeface="Arabic Typesetting" panose="03020402040406030203" pitchFamily="66" charset="-78"/>
                <a:cs typeface="Arabic Typesetting" panose="03020402040406030203" pitchFamily="66" charset="-78"/>
              </a:rPr>
              <a:t>فرانكل</a:t>
            </a:r>
            <a:r>
              <a:rPr lang="ar-DZ" sz="4000" dirty="0" smtClean="0">
                <a:latin typeface="Arabic Typesetting" panose="03020402040406030203" pitchFamily="66" charset="-78"/>
                <a:cs typeface="Arabic Typesetting" panose="03020402040406030203" pitchFamily="66" charset="-78"/>
              </a:rPr>
              <a:t> في تعريفة للزمة على ما يسمى بضغط الوقت </a:t>
            </a:r>
            <a:r>
              <a:rPr lang="fr-FR" sz="4000" dirty="0" smtClean="0">
                <a:latin typeface="Arabic Typesetting" panose="03020402040406030203" pitchFamily="66" charset="-78"/>
                <a:cs typeface="Arabic Typesetting" panose="03020402040406030203" pitchFamily="66" charset="-78"/>
              </a:rPr>
              <a:t>Time* pressure </a:t>
            </a:r>
            <a:r>
              <a:rPr lang="ar-DZ" sz="4000" dirty="0" smtClean="0">
                <a:latin typeface="Arabic Typesetting" panose="03020402040406030203" pitchFamily="66" charset="-78"/>
                <a:cs typeface="Arabic Typesetting" panose="03020402040406030203" pitchFamily="66" charset="-78"/>
              </a:rPr>
              <a:t>الناتج عن اتخاذ القرار عادة و هذه </a:t>
            </a:r>
            <a:r>
              <a:rPr lang="ar-DZ" sz="4000" dirty="0" err="1" smtClean="0">
                <a:latin typeface="Arabic Typesetting" panose="03020402040406030203" pitchFamily="66" charset="-78"/>
                <a:cs typeface="Arabic Typesetting" panose="03020402040406030203" pitchFamily="66" charset="-78"/>
              </a:rPr>
              <a:t>االحالات</a:t>
            </a:r>
            <a:r>
              <a:rPr lang="ar-DZ" sz="4000" dirty="0" smtClean="0">
                <a:latin typeface="Arabic Typesetting" panose="03020402040406030203" pitchFamily="66" charset="-78"/>
                <a:cs typeface="Arabic Typesetting" panose="03020402040406030203" pitchFamily="66" charset="-78"/>
              </a:rPr>
              <a:t> تتسبب في خلط كبير يؤدي الى استعمال الالة العسكرية و القوة و بالتالي فمن وجهة نظر الدولة فانه من الضروري ادراك الطرق و المناهج الاحتوائية </a:t>
            </a:r>
            <a:r>
              <a:rPr lang="ar-DZ" sz="4000" dirty="0" err="1" smtClean="0">
                <a:latin typeface="Arabic Typesetting" panose="03020402040406030203" pitchFamily="66" charset="-78"/>
                <a:cs typeface="Arabic Typesetting" panose="03020402040406030203" pitchFamily="66" charset="-78"/>
              </a:rPr>
              <a:t>لادراة</a:t>
            </a:r>
            <a:r>
              <a:rPr lang="ar-DZ" sz="4000" dirty="0" smtClean="0">
                <a:latin typeface="Arabic Typesetting" panose="03020402040406030203" pitchFamily="66" charset="-78"/>
                <a:cs typeface="Arabic Typesetting" panose="03020402040406030203" pitchFamily="66" charset="-78"/>
              </a:rPr>
              <a:t> الازمات و التي ستكون فعالة بأكبر قدر ممكن </a:t>
            </a:r>
            <a:endParaRPr lang="fr-FR" sz="4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534365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25562" y="274973"/>
            <a:ext cx="4540876" cy="1325563"/>
          </a:xfrm>
        </p:spPr>
        <p:style>
          <a:lnRef idx="2">
            <a:schemeClr val="dk1">
              <a:shade val="50000"/>
            </a:schemeClr>
          </a:lnRef>
          <a:fillRef idx="1">
            <a:schemeClr val="dk1"/>
          </a:fillRef>
          <a:effectRef idx="0">
            <a:schemeClr val="dk1"/>
          </a:effectRef>
          <a:fontRef idx="minor">
            <a:schemeClr val="lt1"/>
          </a:fontRef>
        </p:style>
        <p:txBody>
          <a:bodyPr/>
          <a:lstStyle/>
          <a:p>
            <a:pPr algn="ctr"/>
            <a:r>
              <a:rPr lang="ar-DZ" dirty="0" smtClean="0">
                <a:latin typeface="Arabic Typesetting" panose="03020402040406030203" pitchFamily="66" charset="-78"/>
                <a:cs typeface="Arabic Typesetting" panose="03020402040406030203" pitchFamily="66" charset="-78"/>
              </a:rPr>
              <a:t>ويعرف جون </a:t>
            </a:r>
            <a:r>
              <a:rPr lang="ar-DZ" dirty="0" err="1" smtClean="0">
                <a:latin typeface="Arabic Typesetting" panose="03020402040406030203" pitchFamily="66" charset="-78"/>
                <a:cs typeface="Arabic Typesetting" panose="03020402040406030203" pitchFamily="66" charset="-78"/>
              </a:rPr>
              <a:t>سبانر</a:t>
            </a:r>
            <a:r>
              <a:rPr lang="ar-DZ" dirty="0" smtClean="0">
                <a:latin typeface="Arabic Typesetting" panose="03020402040406030203" pitchFamily="66" charset="-78"/>
                <a:cs typeface="Arabic Typesetting" panose="03020402040406030203" pitchFamily="66" charset="-78"/>
              </a:rPr>
              <a:t> الازمة </a:t>
            </a:r>
            <a:endParaRPr lang="fr-FR" dirty="0">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p:style>
          <a:lnRef idx="0">
            <a:scrgbClr r="0" g="0" b="0"/>
          </a:lnRef>
          <a:fillRef idx="1003">
            <a:schemeClr val="lt1"/>
          </a:fillRef>
          <a:effectRef idx="0">
            <a:scrgbClr r="0" g="0" b="0"/>
          </a:effectRef>
          <a:fontRef idx="major"/>
        </p:style>
        <p:txBody>
          <a:bodyPr/>
          <a:lstStyle/>
          <a:p>
            <a:pPr algn="r" rtl="1"/>
            <a:r>
              <a:rPr lang="ar-DZ" dirty="0" smtClean="0"/>
              <a:t>الازمة هي موقف تطالب فيه دولة ما بتغيير الوضع القائم الامر الذي تقاومه دول أخرى مما يخلق درجة عالية من الادراك باحتمال اندلاع حرب </a:t>
            </a:r>
          </a:p>
          <a:p>
            <a:pPr algn="r" rtl="1"/>
            <a:r>
              <a:rPr lang="ar-DZ" dirty="0" smtClean="0"/>
              <a:t>شرح :</a:t>
            </a:r>
          </a:p>
          <a:p>
            <a:pPr algn="r" rtl="1"/>
            <a:r>
              <a:rPr lang="ar-DZ" dirty="0" smtClean="0"/>
              <a:t>هي حسبه تنتج دائما ما يسمى بالشدة لان هناك سرعة في تنفيذ الفعل حيث ان السياسيين لا يقومون باختبار كل الخيارات المتغيرة فبإمكانهم </a:t>
            </a:r>
            <a:r>
              <a:rPr lang="ar-DZ" dirty="0" err="1" smtClean="0"/>
              <a:t>إختيار</a:t>
            </a:r>
            <a:r>
              <a:rPr lang="ar-DZ" dirty="0" smtClean="0"/>
              <a:t> القرار الخطأ حيث ادراك ان </a:t>
            </a:r>
            <a:r>
              <a:rPr lang="ar-DZ" dirty="0" err="1" smtClean="0"/>
              <a:t>الفؤائد</a:t>
            </a:r>
            <a:r>
              <a:rPr lang="ar-DZ" dirty="0" smtClean="0"/>
              <a:t> الحيوية في وضعية حظية  </a:t>
            </a:r>
            <a:r>
              <a:rPr lang="ar-DZ" dirty="0" err="1" smtClean="0"/>
              <a:t>ضوف</a:t>
            </a:r>
            <a:r>
              <a:rPr lang="ar-DZ" dirty="0" smtClean="0"/>
              <a:t> يقوم بتدعيم مركزية القرار </a:t>
            </a:r>
            <a:endParaRPr lang="fr-FR" dirty="0"/>
          </a:p>
        </p:txBody>
      </p:sp>
    </p:spTree>
    <p:extLst>
      <p:ext uri="{BB962C8B-B14F-4D97-AF65-F5344CB8AC3E}">
        <p14:creationId xmlns:p14="http://schemas.microsoft.com/office/powerpoint/2010/main" val="328358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89715" y="1171979"/>
            <a:ext cx="10515600" cy="4533364"/>
          </a:xfrm>
        </p:spPr>
        <p:style>
          <a:lnRef idx="0">
            <a:scrgbClr r="0" g="0" b="0"/>
          </a:lnRef>
          <a:fillRef idx="1003">
            <a:schemeClr val="lt1"/>
          </a:fillRef>
          <a:effectRef idx="0">
            <a:scrgbClr r="0" g="0" b="0"/>
          </a:effectRef>
          <a:fontRef idx="major"/>
        </p:style>
        <p:txBody>
          <a:bodyPr>
            <a:normAutofit/>
          </a:bodyPr>
          <a:lstStyle/>
          <a:p>
            <a:pPr algn="r" rtl="1"/>
            <a:r>
              <a:rPr lang="ar-DZ" sz="6000" dirty="0" smtClean="0">
                <a:latin typeface="Arabic Typesetting" panose="03020402040406030203" pitchFamily="66" charset="-78"/>
                <a:cs typeface="Arabic Typesetting" panose="03020402040406030203" pitchFamily="66" charset="-78"/>
              </a:rPr>
              <a:t>ويربط </a:t>
            </a:r>
            <a:r>
              <a:rPr lang="ar-DZ" sz="6000" dirty="0" err="1" smtClean="0">
                <a:latin typeface="Arabic Typesetting" panose="03020402040406030203" pitchFamily="66" charset="-78"/>
                <a:cs typeface="Arabic Typesetting" panose="03020402040406030203" pitchFamily="66" charset="-78"/>
              </a:rPr>
              <a:t>سبانر</a:t>
            </a:r>
            <a:r>
              <a:rPr lang="ar-DZ" sz="6000" dirty="0" smtClean="0">
                <a:latin typeface="Arabic Typesetting" panose="03020402040406030203" pitchFamily="66" charset="-78"/>
                <a:cs typeface="Arabic Typesetting" panose="03020402040406030203" pitchFamily="66" charset="-78"/>
              </a:rPr>
              <a:t> بين الازمة و طبيعة النظام الدولي مركزا على الشروح او التفسيرات النظامية فسلوك الدولة غير مفهوم الا في حالة النظام او طبيعة المحيط الذي يحتويها اذ ان التركيز هنا يكون على جزء من النظام و ليس على النظام ككل</a:t>
            </a:r>
            <a:endParaRPr lang="fr-FR" sz="6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931026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41690" y="365126"/>
            <a:ext cx="4172755" cy="948520"/>
          </a:xfrm>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ar-DZ" dirty="0" smtClean="0"/>
              <a:t>استنتاج مهم </a:t>
            </a:r>
            <a:endParaRPr lang="fr-FR" dirty="0"/>
          </a:p>
        </p:txBody>
      </p:sp>
      <p:sp>
        <p:nvSpPr>
          <p:cNvPr id="3" name="Espace réservé du contenu 2"/>
          <p:cNvSpPr>
            <a:spLocks noGrp="1"/>
          </p:cNvSpPr>
          <p:nvPr>
            <p:ph idx="1"/>
          </p:nvPr>
        </p:nvSpPr>
        <p:spPr/>
        <p:style>
          <a:lnRef idx="0">
            <a:scrgbClr r="0" g="0" b="0"/>
          </a:lnRef>
          <a:fillRef idx="1003">
            <a:schemeClr val="lt1"/>
          </a:fillRef>
          <a:effectRef idx="0">
            <a:scrgbClr r="0" g="0" b="0"/>
          </a:effectRef>
          <a:fontRef idx="major"/>
        </p:style>
        <p:txBody>
          <a:bodyPr>
            <a:normAutofit/>
          </a:bodyPr>
          <a:lstStyle/>
          <a:p>
            <a:pPr algn="r" rtl="1"/>
            <a:r>
              <a:rPr lang="ar-DZ" sz="3200" dirty="0" smtClean="0">
                <a:latin typeface="Arabic Typesetting" panose="03020402040406030203" pitchFamily="66" charset="-78"/>
                <a:cs typeface="Arabic Typesetting" panose="03020402040406030203" pitchFamily="66" charset="-78"/>
              </a:rPr>
              <a:t>ان عملية اتخاذ القرار لا يجب تجاهلها في أي تحليل لطبيعة سلوك الدولة و كذلك الطبيعة العامة للسياسة الدولية </a:t>
            </a:r>
            <a:r>
              <a:rPr lang="ar-DZ" sz="3200" dirty="0" err="1" smtClean="0">
                <a:latin typeface="Arabic Typesetting" panose="03020402040406030203" pitchFamily="66" charset="-78"/>
                <a:cs typeface="Arabic Typesetting" panose="03020402040406030203" pitchFamily="66" charset="-78"/>
              </a:rPr>
              <a:t>فالازمة</a:t>
            </a:r>
            <a:r>
              <a:rPr lang="ar-DZ" sz="3200" dirty="0" smtClean="0">
                <a:latin typeface="Arabic Typesetting" panose="03020402040406030203" pitchFamily="66" charset="-78"/>
                <a:cs typeface="Arabic Typesetting" panose="03020402040406030203" pitchFamily="66" charset="-78"/>
              </a:rPr>
              <a:t> اذن هي حدث خطير </a:t>
            </a:r>
            <a:r>
              <a:rPr lang="ar-DZ" sz="3200" dirty="0" err="1" smtClean="0">
                <a:latin typeface="Arabic Typesetting" panose="03020402040406030203" pitchFamily="66" charset="-78"/>
                <a:cs typeface="Arabic Typesetting" panose="03020402040406030203" pitchFamily="66" charset="-78"/>
              </a:rPr>
              <a:t>لانه</a:t>
            </a:r>
            <a:r>
              <a:rPr lang="ar-DZ" sz="3200" dirty="0" smtClean="0">
                <a:latin typeface="Arabic Typesetting" panose="03020402040406030203" pitchFamily="66" charset="-78"/>
                <a:cs typeface="Arabic Typesetting" panose="03020402040406030203" pitchFamily="66" charset="-78"/>
              </a:rPr>
              <a:t> يغرس الشعور بوجود امني لاحد الأطراف او لكليهما غير انه حسب </a:t>
            </a:r>
            <a:r>
              <a:rPr lang="ar-DZ" sz="3200" dirty="0" err="1" smtClean="0">
                <a:latin typeface="Arabic Typesetting" panose="03020402040406030203" pitchFamily="66" charset="-78"/>
                <a:cs typeface="Arabic Typesetting" panose="03020402040406030203" pitchFamily="66" charset="-78"/>
              </a:rPr>
              <a:t>سبانير</a:t>
            </a:r>
            <a:r>
              <a:rPr lang="ar-DZ" sz="3200" dirty="0" smtClean="0">
                <a:latin typeface="Arabic Typesetting" panose="03020402040406030203" pitchFamily="66" charset="-78"/>
                <a:cs typeface="Arabic Typesetting" panose="03020402040406030203" pitchFamily="66" charset="-78"/>
              </a:rPr>
              <a:t> ليس لزاما على الدولة في اطار الصراعات و الحروب ان تتجنب ما يسمى بـ « لعبة اللعبة </a:t>
            </a:r>
            <a:r>
              <a:rPr lang="fr-FR" sz="3200" dirty="0" smtClean="0">
                <a:latin typeface="Arabic Typesetting" panose="03020402040406030203" pitchFamily="66" charset="-78"/>
                <a:cs typeface="Arabic Typesetting" panose="03020402040406030203" pitchFamily="66" charset="-78"/>
              </a:rPr>
              <a:t>Play the </a:t>
            </a:r>
            <a:r>
              <a:rPr lang="fr-FR" sz="3200" dirty="0" err="1" smtClean="0">
                <a:latin typeface="Arabic Typesetting" panose="03020402040406030203" pitchFamily="66" charset="-78"/>
                <a:cs typeface="Arabic Typesetting" panose="03020402040406030203" pitchFamily="66" charset="-78"/>
              </a:rPr>
              <a:t>game</a:t>
            </a:r>
            <a:r>
              <a:rPr lang="fr-FR" sz="3200" dirty="0" smtClean="0">
                <a:latin typeface="Arabic Typesetting" panose="03020402040406030203" pitchFamily="66" charset="-78"/>
                <a:cs typeface="Arabic Typesetting" panose="03020402040406030203" pitchFamily="66" charset="-78"/>
              </a:rPr>
              <a:t> </a:t>
            </a:r>
            <a:r>
              <a:rPr lang="ar-DZ" sz="3200" dirty="0" smtClean="0">
                <a:latin typeface="Arabic Typesetting" panose="03020402040406030203" pitchFamily="66" charset="-78"/>
                <a:cs typeface="Arabic Typesetting" panose="03020402040406030203" pitchFamily="66" charset="-78"/>
              </a:rPr>
              <a:t>كما يركز أيضا على ان كل نظرية للسياسات الدولية فسوف تكون غير مناسبة اذا تجاهلت التأثير القوي و المستبد لنظام وجهاز الدولة و مشكلة الأمن </a:t>
            </a:r>
          </a:p>
          <a:p>
            <a:pPr algn="r" rtl="1"/>
            <a:r>
              <a:rPr lang="ar-DZ" sz="3200" dirty="0" smtClean="0">
                <a:latin typeface="Arabic Typesetting" panose="03020402040406030203" pitchFamily="66" charset="-78"/>
                <a:cs typeface="Arabic Typesetting" panose="03020402040406030203" pitchFamily="66" charset="-78"/>
              </a:rPr>
              <a:t>و يوضح </a:t>
            </a:r>
            <a:r>
              <a:rPr lang="ar-DZ" sz="3200" dirty="0" err="1" smtClean="0">
                <a:latin typeface="Arabic Typesetting" panose="03020402040406030203" pitchFamily="66" charset="-78"/>
                <a:cs typeface="Arabic Typesetting" panose="03020402040406030203" pitchFamily="66" charset="-78"/>
              </a:rPr>
              <a:t>مكليلاند</a:t>
            </a:r>
            <a:r>
              <a:rPr lang="ar-DZ" sz="3200" dirty="0" smtClean="0">
                <a:latin typeface="Arabic Typesetting" panose="03020402040406030203" pitchFamily="66" charset="-78"/>
                <a:cs typeface="Arabic Typesetting" panose="03020402040406030203" pitchFamily="66" charset="-78"/>
              </a:rPr>
              <a:t> ان الازمة هي نقطة تحول في الصراع و فترة حاسمة تتخذ عندها القرارات الكبرى غير ان </a:t>
            </a:r>
            <a:r>
              <a:rPr lang="ar-DZ" sz="3200" dirty="0" err="1" smtClean="0">
                <a:latin typeface="Arabic Typesetting" panose="03020402040406030203" pitchFamily="66" charset="-78"/>
                <a:cs typeface="Arabic Typesetting" panose="03020402040406030203" pitchFamily="66" charset="-78"/>
              </a:rPr>
              <a:t>مكليلاند</a:t>
            </a:r>
            <a:r>
              <a:rPr lang="ar-DZ" sz="3200" dirty="0" smtClean="0">
                <a:latin typeface="Arabic Typesetting" panose="03020402040406030203" pitchFamily="66" charset="-78"/>
                <a:cs typeface="Arabic Typesetting" panose="03020402040406030203" pitchFamily="66" charset="-78"/>
              </a:rPr>
              <a:t> و حسب تناوله لازمة كوريا و قرارات السياسيين الأمريكيين خلال سنة 1950 يطرح اشكالا حول شمولية </a:t>
            </a:r>
            <a:r>
              <a:rPr lang="ar-DZ" sz="3200" dirty="0" err="1" smtClean="0">
                <a:latin typeface="Arabic Typesetting" panose="03020402040406030203" pitchFamily="66" charset="-78"/>
                <a:cs typeface="Arabic Typesetting" panose="03020402040406030203" pitchFamily="66" charset="-78"/>
              </a:rPr>
              <a:t>وكلانية</a:t>
            </a:r>
            <a:r>
              <a:rPr lang="ar-DZ" sz="3200" dirty="0" smtClean="0">
                <a:latin typeface="Arabic Typesetting" panose="03020402040406030203" pitchFamily="66" charset="-78"/>
                <a:cs typeface="Arabic Typesetting" panose="03020402040406030203" pitchFamily="66" charset="-78"/>
              </a:rPr>
              <a:t> الازمة و حسبه فان هذه المشكلة تطرح على الأقل عدة قضايا للتعريف و نقاط البدء الاصلية لدراسة الازمة فعند تحليل التفاعلات عنده يمكن طرح السؤال « ماذا « اما خلال مرحلة اتخاذ القرارات </a:t>
            </a:r>
            <a:r>
              <a:rPr lang="ar-DZ" sz="3200" dirty="0" err="1" smtClean="0">
                <a:latin typeface="Arabic Typesetting" panose="03020402040406030203" pitchFamily="66" charset="-78"/>
                <a:cs typeface="Arabic Typesetting" panose="03020402040406030203" pitchFamily="66" charset="-78"/>
              </a:rPr>
              <a:t>فالاجابة</a:t>
            </a:r>
            <a:r>
              <a:rPr lang="ar-DZ" sz="3200" dirty="0" smtClean="0">
                <a:latin typeface="Arabic Typesetting" panose="03020402040406030203" pitchFamily="66" charset="-78"/>
                <a:cs typeface="Arabic Typesetting" panose="03020402040406030203" pitchFamily="66" charset="-78"/>
              </a:rPr>
              <a:t> تكون عن لماذا ؟ </a:t>
            </a:r>
            <a:endParaRPr lang="fr-FR" sz="32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7015476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27072" y="274973"/>
            <a:ext cx="6137856" cy="1325563"/>
          </a:xfrm>
        </p:spPr>
        <p:style>
          <a:lnRef idx="2">
            <a:schemeClr val="dk1">
              <a:shade val="50000"/>
            </a:schemeClr>
          </a:lnRef>
          <a:fillRef idx="1">
            <a:schemeClr val="dk1"/>
          </a:fillRef>
          <a:effectRef idx="0">
            <a:schemeClr val="dk1"/>
          </a:effectRef>
          <a:fontRef idx="minor">
            <a:schemeClr val="lt1"/>
          </a:fontRef>
        </p:style>
        <p:txBody>
          <a:bodyPr>
            <a:normAutofit/>
          </a:bodyPr>
          <a:lstStyle/>
          <a:p>
            <a:pPr algn="ctr" rtl="1"/>
            <a:r>
              <a:rPr lang="ar-DZ" sz="3600" dirty="0" smtClean="0"/>
              <a:t>يعرف غلان و </a:t>
            </a:r>
            <a:r>
              <a:rPr lang="ar-DZ" sz="3600" dirty="0" err="1" smtClean="0"/>
              <a:t>سنايدر</a:t>
            </a:r>
            <a:r>
              <a:rPr lang="ar-DZ" sz="3600" dirty="0" smtClean="0"/>
              <a:t> الازمة كما يلي </a:t>
            </a:r>
            <a:endParaRPr lang="fr-FR" sz="3600" dirty="0"/>
          </a:p>
        </p:txBody>
      </p:sp>
      <p:sp>
        <p:nvSpPr>
          <p:cNvPr id="3" name="Espace réservé du contenu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marL="0" indent="0" algn="ctr" rtl="1">
              <a:buNone/>
            </a:pPr>
            <a:r>
              <a:rPr lang="ar-DZ" sz="7200" dirty="0" smtClean="0">
                <a:latin typeface="Arabic Typesetting" panose="03020402040406030203" pitchFamily="66" charset="-78"/>
                <a:cs typeface="Arabic Typesetting" panose="03020402040406030203" pitchFamily="66" charset="-78"/>
              </a:rPr>
              <a:t>الازمة حالة من الصراع الشديد بين الحكومات المتقابلة و التي تؤدي الى إمكانية الحرب لكن دون حرب فالأزمة منطقة عبور بين الحرب و السلم كما انها خليط من التهديد و الملاءمة </a:t>
            </a:r>
            <a:endParaRPr lang="fr-FR" sz="72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5603267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35638" y="500062"/>
            <a:ext cx="1540099" cy="1325563"/>
          </a:xfrm>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ar-DZ" b="1" dirty="0" smtClean="0">
                <a:latin typeface="Arabic Typesetting" panose="03020402040406030203" pitchFamily="66" charset="-78"/>
                <a:cs typeface="Arabic Typesetting" panose="03020402040406030203" pitchFamily="66" charset="-78"/>
              </a:rPr>
              <a:t>خلاصة </a:t>
            </a:r>
            <a:endParaRPr lang="fr-FR" b="1" dirty="0">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a:xfrm>
            <a:off x="540913" y="1825625"/>
            <a:ext cx="10812887" cy="4351338"/>
          </a:xfrm>
        </p:spPr>
        <p:style>
          <a:lnRef idx="0">
            <a:scrgbClr r="0" g="0" b="0"/>
          </a:lnRef>
          <a:fillRef idx="1003">
            <a:schemeClr val="lt1"/>
          </a:fillRef>
          <a:effectRef idx="0">
            <a:scrgbClr r="0" g="0" b="0"/>
          </a:effectRef>
          <a:fontRef idx="major"/>
        </p:style>
        <p:txBody>
          <a:bodyPr>
            <a:noAutofit/>
          </a:bodyPr>
          <a:lstStyle/>
          <a:p>
            <a:pPr algn="r" rtl="1"/>
            <a:r>
              <a:rPr lang="ar-DZ" sz="4400" dirty="0" smtClean="0">
                <a:latin typeface="Arabic Typesetting" panose="03020402040406030203" pitchFamily="66" charset="-78"/>
                <a:cs typeface="Arabic Typesetting" panose="03020402040406030203" pitchFamily="66" charset="-78"/>
              </a:rPr>
              <a:t>لا يوجد تعريف محدد متفق عليه للازمة الدولية فإلى جانب اختلاف مناهج البحث في الازمات من منهج بنيوي وظيفي الى تفسيري هناك ايضا تباين بين الباحثين في التركيز على عامل او متغير دون المتغيرات الأخرى فالبعض يركز على طبيعة الادراك و البعض على عنصر التهديد و عوامل أخرى جعلت وخلقت التباين و الاختلاف حول تعريف الازمة </a:t>
            </a:r>
          </a:p>
          <a:p>
            <a:pPr algn="r" rtl="1"/>
            <a:r>
              <a:rPr lang="ar-DZ" sz="4400" dirty="0" smtClean="0">
                <a:latin typeface="Arabic Typesetting" panose="03020402040406030203" pitchFamily="66" charset="-78"/>
                <a:cs typeface="Arabic Typesetting" panose="03020402040406030203" pitchFamily="66" charset="-78"/>
              </a:rPr>
              <a:t>و نظرا لغياب تلك النظرية التفسيرية العامة لظاهرة الازمة الدولية ونظرا لان لكل ازمة خصوصياتها </a:t>
            </a:r>
            <a:endParaRPr lang="fr-FR" sz="4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81598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additive="base">
                                        <p:cTn id="2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additive="base">
                                        <p:cTn id="2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00559" y="115910"/>
            <a:ext cx="5390882" cy="875763"/>
          </a:xfrm>
        </p:spPr>
        <p:style>
          <a:lnRef idx="2">
            <a:schemeClr val="dk1">
              <a:shade val="50000"/>
            </a:schemeClr>
          </a:lnRef>
          <a:fillRef idx="1">
            <a:schemeClr val="dk1"/>
          </a:fillRef>
          <a:effectRef idx="0">
            <a:schemeClr val="dk1"/>
          </a:effectRef>
          <a:fontRef idx="minor">
            <a:schemeClr val="lt1"/>
          </a:fontRef>
        </p:style>
        <p:txBody>
          <a:bodyPr>
            <a:noAutofit/>
          </a:bodyPr>
          <a:lstStyle/>
          <a:p>
            <a:pPr algn="ctr"/>
            <a:r>
              <a:rPr lang="ar-DZ" sz="3600" dirty="0" smtClean="0">
                <a:latin typeface="Arabic Typesetting" panose="03020402040406030203" pitchFamily="66" charset="-78"/>
                <a:cs typeface="Arabic Typesetting" panose="03020402040406030203" pitchFamily="66" charset="-78"/>
              </a:rPr>
              <a:t>الفرق بين الازمة و المصطلحات المشابهة لها</a:t>
            </a:r>
            <a:endParaRPr lang="fr-FR" sz="3600" dirty="0">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a:xfrm>
            <a:off x="0" y="1159098"/>
            <a:ext cx="12192000" cy="5698902"/>
          </a:xfrm>
        </p:spPr>
        <p:style>
          <a:lnRef idx="0">
            <a:scrgbClr r="0" g="0" b="0"/>
          </a:lnRef>
          <a:fillRef idx="1003">
            <a:schemeClr val="lt1"/>
          </a:fillRef>
          <a:effectRef idx="0">
            <a:scrgbClr r="0" g="0" b="0"/>
          </a:effectRef>
          <a:fontRef idx="major"/>
        </p:style>
        <p:txBody>
          <a:bodyPr>
            <a:noAutofit/>
          </a:bodyPr>
          <a:lstStyle/>
          <a:p>
            <a:pPr algn="r" rtl="1"/>
            <a:r>
              <a:rPr lang="ar-DZ" sz="3600" dirty="0" smtClean="0">
                <a:latin typeface="Arabic Typesetting" panose="03020402040406030203" pitchFamily="66" charset="-78"/>
                <a:cs typeface="Arabic Typesetting" panose="03020402040406030203" pitchFamily="66" charset="-78"/>
              </a:rPr>
              <a:t>الفرق بين الازمة و الصراع واتوجد حتى یومنا هذا نظرية متكاملة للصراع في مختلف فروع العلوم الإنسانية، إذ إن كل فرع منها یبحث في جانب من جوانب الصراع، ويسهم بقدر كبیر في فهم هذا الجانب أو ذلك وتقییمه وفقاً لمعاییر محددة وطریق بحث خاصة </a:t>
            </a:r>
            <a:r>
              <a:rPr lang="ar-DZ" sz="3600" dirty="0" err="1" smtClean="0">
                <a:latin typeface="Arabic Typesetting" panose="03020402040406030203" pitchFamily="66" charset="-78"/>
                <a:cs typeface="Arabic Typesetting" panose="03020402040406030203" pitchFamily="66" charset="-78"/>
              </a:rPr>
              <a:t>ویمكن</a:t>
            </a:r>
            <a:r>
              <a:rPr lang="ar-DZ" sz="3600" dirty="0" smtClean="0">
                <a:latin typeface="Arabic Typesetting" panose="03020402040406030203" pitchFamily="66" charset="-78"/>
                <a:cs typeface="Arabic Typesetting" panose="03020402040406030203" pitchFamily="66" charset="-78"/>
              </a:rPr>
              <a:t> كذلك القول- بصفة عامة </a:t>
            </a:r>
          </a:p>
          <a:p>
            <a:pPr algn="r" rtl="1"/>
            <a:r>
              <a:rPr lang="ar-DZ" sz="3600" dirty="0" smtClean="0">
                <a:latin typeface="Arabic Typesetting" panose="03020402040406030203" pitchFamily="66" charset="-78"/>
                <a:cs typeface="Arabic Typesetting" panose="03020402040406030203" pitchFamily="66" charset="-78"/>
              </a:rPr>
              <a:t>إن مفهوم الأزمة یختلف عن مفهوم الصراع مثلما یختلف مفهوم الأزمة عن مفهوم التنافس - فقد </a:t>
            </a:r>
            <a:r>
              <a:rPr lang="ar-DZ" sz="3600" dirty="0" err="1" smtClean="0">
                <a:latin typeface="Arabic Typesetting" panose="03020402040406030203" pitchFamily="66" charset="-78"/>
                <a:cs typeface="Arabic Typesetting" panose="03020402040406030203" pitchFamily="66" charset="-78"/>
              </a:rPr>
              <a:t>یقوم</a:t>
            </a:r>
            <a:r>
              <a:rPr lang="ar-DZ" sz="3600" dirty="0" smtClean="0">
                <a:latin typeface="Arabic Typesetting" panose="03020402040406030203" pitchFamily="66" charset="-78"/>
                <a:cs typeface="Arabic Typesetting" panose="03020402040406030203" pitchFamily="66" charset="-78"/>
              </a:rPr>
              <a:t> التنافس </a:t>
            </a:r>
            <a:r>
              <a:rPr lang="ar-DZ" sz="3600" dirty="0" err="1" smtClean="0">
                <a:latin typeface="Arabic Typesetting" panose="03020402040406030203" pitchFamily="66" charset="-78"/>
                <a:cs typeface="Arabic Typesetting" panose="03020402040406030203" pitchFamily="66" charset="-78"/>
              </a:rPr>
              <a:t>بین</a:t>
            </a:r>
            <a:r>
              <a:rPr lang="ar-DZ" sz="3600" dirty="0" smtClean="0">
                <a:latin typeface="Arabic Typesetting" panose="03020402040406030203" pitchFamily="66" charset="-78"/>
                <a:cs typeface="Arabic Typesetting" panose="03020402040406030203" pitchFamily="66" charset="-78"/>
              </a:rPr>
              <a:t> </a:t>
            </a:r>
            <a:r>
              <a:rPr lang="ar-DZ" sz="3600" dirty="0" err="1" smtClean="0">
                <a:latin typeface="Arabic Typesetting" panose="03020402040406030203" pitchFamily="66" charset="-78"/>
                <a:cs typeface="Arabic Typesetting" panose="03020402040406030203" pitchFamily="66" charset="-78"/>
              </a:rPr>
              <a:t>طرفین</a:t>
            </a:r>
            <a:r>
              <a:rPr lang="ar-DZ" sz="3600" dirty="0" smtClean="0">
                <a:latin typeface="Arabic Typesetting" panose="03020402040406030203" pitchFamily="66" charset="-78"/>
                <a:cs typeface="Arabic Typesetting" panose="03020402040406030203" pitchFamily="66" charset="-78"/>
              </a:rPr>
              <a:t> للحصول على موارد </a:t>
            </a:r>
            <a:r>
              <a:rPr lang="ar-DZ" sz="3600" dirty="0" err="1" smtClean="0">
                <a:latin typeface="Arabic Typesetting" panose="03020402040406030203" pitchFamily="66" charset="-78"/>
                <a:cs typeface="Arabic Typesetting" panose="03020402040406030203" pitchFamily="66" charset="-78"/>
              </a:rPr>
              <a:t>معینة</a:t>
            </a:r>
            <a:r>
              <a:rPr lang="ar-DZ" sz="3600" dirty="0" smtClean="0">
                <a:latin typeface="Arabic Typesetting" panose="03020402040406030203" pitchFamily="66" charset="-78"/>
                <a:cs typeface="Arabic Typesetting" panose="03020402040406030203" pitchFamily="66" charset="-78"/>
              </a:rPr>
              <a:t> ولكن دون أن </a:t>
            </a:r>
            <a:r>
              <a:rPr lang="ar-DZ" sz="3600" dirty="0" err="1" smtClean="0">
                <a:latin typeface="Arabic Typesetting" panose="03020402040406030203" pitchFamily="66" charset="-78"/>
                <a:cs typeface="Arabic Typesetting" panose="03020402040406030203" pitchFamily="66" charset="-78"/>
              </a:rPr>
              <a:t>یعمل</a:t>
            </a:r>
            <a:r>
              <a:rPr lang="ar-DZ" sz="3600" dirty="0" smtClean="0">
                <a:latin typeface="Arabic Typesetting" panose="03020402040406030203" pitchFamily="66" charset="-78"/>
                <a:cs typeface="Arabic Typesetting" panose="03020402040406030203" pitchFamily="66" charset="-78"/>
              </a:rPr>
              <a:t> أحدهما على منع الطرف الاخر من </a:t>
            </a:r>
            <a:r>
              <a:rPr lang="ar-DZ" sz="3600" dirty="0" err="1" smtClean="0">
                <a:latin typeface="Arabic Typesetting" panose="03020402040406030203" pitchFamily="66" charset="-78"/>
                <a:cs typeface="Arabic Typesetting" panose="03020402040406030203" pitchFamily="66" charset="-78"/>
              </a:rPr>
              <a:t>تحقیق</a:t>
            </a:r>
            <a:r>
              <a:rPr lang="ar-DZ" sz="3600" dirty="0" smtClean="0">
                <a:latin typeface="Arabic Typesetting" panose="03020402040406030203" pitchFamily="66" charset="-78"/>
                <a:cs typeface="Arabic Typesetting" panose="03020402040406030203" pitchFamily="66" charset="-78"/>
              </a:rPr>
              <a:t> أهدافه، إما لعدم إد ا ركه لهذا التنافس، أو لعدم مقدرته على تصرفات منافسه. </a:t>
            </a:r>
          </a:p>
          <a:p>
            <a:pPr algn="r" rtl="1"/>
            <a:r>
              <a:rPr lang="ar-DZ" sz="3600" dirty="0" smtClean="0">
                <a:latin typeface="Arabic Typesetting" panose="03020402040406030203" pitchFamily="66" charset="-78"/>
                <a:cs typeface="Arabic Typesetting" panose="03020402040406030203" pitchFamily="66" charset="-78"/>
              </a:rPr>
              <a:t>ولا </a:t>
            </a:r>
            <a:r>
              <a:rPr lang="ar-DZ" sz="3600" dirty="0" err="1" smtClean="0">
                <a:latin typeface="Arabic Typesetting" panose="03020402040406030203" pitchFamily="66" charset="-78"/>
                <a:cs typeface="Arabic Typesetting" panose="03020402040406030203" pitchFamily="66" charset="-78"/>
              </a:rPr>
              <a:t>یتحول</a:t>
            </a:r>
            <a:r>
              <a:rPr lang="ar-DZ" sz="3600" dirty="0" smtClean="0">
                <a:latin typeface="Arabic Typesetting" panose="03020402040406030203" pitchFamily="66" charset="-78"/>
                <a:cs typeface="Arabic Typesetting" panose="03020402040406030203" pitchFamily="66" charset="-78"/>
              </a:rPr>
              <a:t> التنافس إلى مرحلة الأزمة إلا عندما </a:t>
            </a:r>
            <a:r>
              <a:rPr lang="ar-DZ" sz="3600" dirty="0" err="1" smtClean="0">
                <a:latin typeface="Arabic Typesetting" panose="03020402040406030203" pitchFamily="66" charset="-78"/>
                <a:cs typeface="Arabic Typesetting" panose="03020402040406030203" pitchFamily="66" charset="-78"/>
              </a:rPr>
              <a:t>یتجه</a:t>
            </a:r>
            <a:r>
              <a:rPr lang="ar-DZ" sz="3600" dirty="0" smtClean="0">
                <a:latin typeface="Arabic Typesetting" panose="03020402040406030203" pitchFamily="66" charset="-78"/>
                <a:cs typeface="Arabic Typesetting" panose="03020402040406030203" pitchFamily="66" charset="-78"/>
              </a:rPr>
              <a:t> أحد الأطراف إلى </a:t>
            </a:r>
            <a:r>
              <a:rPr lang="ar-DZ" sz="3600" dirty="0" err="1" smtClean="0">
                <a:latin typeface="Arabic Typesetting" panose="03020402040406030203" pitchFamily="66" charset="-78"/>
                <a:cs typeface="Arabic Typesetting" panose="03020402040406030203" pitchFamily="66" charset="-78"/>
              </a:rPr>
              <a:t>تقویة</a:t>
            </a:r>
            <a:r>
              <a:rPr lang="ar-DZ" sz="3600" dirty="0" smtClean="0">
                <a:latin typeface="Arabic Typesetting" panose="03020402040406030203" pitchFamily="66" charset="-78"/>
                <a:cs typeface="Arabic Typesetting" panose="03020402040406030203" pitchFamily="66" charset="-78"/>
              </a:rPr>
              <a:t> مركزه ومنع الأطراف الأخرى من ذلك أي إخراجها من نطاق المنافسة.</a:t>
            </a:r>
          </a:p>
          <a:p>
            <a:pPr algn="r" rtl="1"/>
            <a:r>
              <a:rPr lang="ar-DZ" sz="3600" dirty="0" smtClean="0">
                <a:latin typeface="Arabic Typesetting" panose="03020402040406030203" pitchFamily="66" charset="-78"/>
                <a:cs typeface="Arabic Typesetting" panose="03020402040406030203" pitchFamily="66" charset="-78"/>
              </a:rPr>
              <a:t>كما یختلف مفهوم الأزمة الدولیة عن مفهوم التوتر الذي </a:t>
            </a:r>
            <a:r>
              <a:rPr lang="ar-DZ" sz="3600" dirty="0" err="1" smtClean="0">
                <a:latin typeface="Arabic Typesetting" panose="03020402040406030203" pitchFamily="66" charset="-78"/>
                <a:cs typeface="Arabic Typesetting" panose="03020402040406030203" pitchFamily="66" charset="-78"/>
              </a:rPr>
              <a:t>یتضمنه</a:t>
            </a:r>
            <a:r>
              <a:rPr lang="ar-DZ" sz="3600" dirty="0" smtClean="0">
                <a:latin typeface="Arabic Typesetting" panose="03020402040406030203" pitchFamily="66" charset="-78"/>
                <a:cs typeface="Arabic Typesetting" panose="03020402040406030203" pitchFamily="66" charset="-78"/>
              </a:rPr>
              <a:t> الشعور بالعداء أو الخوف </a:t>
            </a:r>
            <a:r>
              <a:rPr lang="ar-DZ" sz="3600" dirty="0" err="1" smtClean="0">
                <a:latin typeface="Arabic Typesetting" panose="03020402040406030203" pitchFamily="66" charset="-78"/>
                <a:cs typeface="Arabic Typesetting" panose="03020402040406030203" pitchFamily="66" charset="-78"/>
              </a:rPr>
              <a:t>أوالشك</a:t>
            </a:r>
            <a:r>
              <a:rPr lang="ar-DZ" sz="3600" dirty="0" smtClean="0">
                <a:latin typeface="Arabic Typesetting" panose="03020402040406030203" pitchFamily="66" charset="-78"/>
                <a:cs typeface="Arabic Typesetting" panose="03020402040406030203" pitchFamily="66" charset="-78"/>
              </a:rPr>
              <a:t>، إذ أن التوتر حالة </a:t>
            </a:r>
            <a:r>
              <a:rPr lang="ar-DZ" sz="3600" dirty="0" err="1" smtClean="0">
                <a:latin typeface="Arabic Typesetting" panose="03020402040406030203" pitchFamily="66" charset="-78"/>
                <a:cs typeface="Arabic Typesetting" panose="03020402040406030203" pitchFamily="66" charset="-78"/>
              </a:rPr>
              <a:t>نفسیة</a:t>
            </a:r>
            <a:r>
              <a:rPr lang="ar-DZ" sz="3600" dirty="0" smtClean="0">
                <a:latin typeface="Arabic Typesetting" panose="03020402040406030203" pitchFamily="66" charset="-78"/>
                <a:cs typeface="Arabic Typesetting" panose="03020402040406030203" pitchFamily="66" charset="-78"/>
              </a:rPr>
              <a:t> تنتج عن إدراك لاختلاف المصالح </a:t>
            </a:r>
            <a:r>
              <a:rPr lang="ar-DZ" sz="3600" dirty="0" err="1" smtClean="0">
                <a:latin typeface="Arabic Typesetting" panose="03020402040406030203" pitchFamily="66" charset="-78"/>
                <a:cs typeface="Arabic Typesetting" panose="03020402040406030203" pitchFamily="66" charset="-78"/>
              </a:rPr>
              <a:t>بین</a:t>
            </a:r>
            <a:r>
              <a:rPr lang="ar-DZ" sz="3600" dirty="0" smtClean="0">
                <a:latin typeface="Arabic Typesetting" panose="03020402040406030203" pitchFamily="66" charset="-78"/>
                <a:cs typeface="Arabic Typesetting" panose="03020402040406030203" pitchFamily="66" charset="-78"/>
              </a:rPr>
              <a:t> طرفي أو أكثر</a:t>
            </a:r>
          </a:p>
          <a:p>
            <a:pPr algn="r" rtl="1"/>
            <a:endParaRPr lang="ar-DZ" sz="1600" dirty="0" smtClean="0"/>
          </a:p>
          <a:p>
            <a:pPr algn="r" rtl="1"/>
            <a:endParaRPr lang="ar-DZ" sz="1600" dirty="0" smtClean="0"/>
          </a:p>
          <a:p>
            <a:pPr algn="r" rtl="1"/>
            <a:endParaRPr lang="ar-DZ" sz="1600" dirty="0" smtClean="0"/>
          </a:p>
        </p:txBody>
      </p:sp>
    </p:spTree>
    <p:extLst>
      <p:ext uri="{BB962C8B-B14F-4D97-AF65-F5344CB8AC3E}">
        <p14:creationId xmlns:p14="http://schemas.microsoft.com/office/powerpoint/2010/main" val="29987521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style>
          <a:lnRef idx="0">
            <a:scrgbClr r="0" g="0" b="0"/>
          </a:lnRef>
          <a:fillRef idx="1003">
            <a:schemeClr val="lt1"/>
          </a:fillRef>
          <a:effectRef idx="0">
            <a:scrgbClr r="0" g="0" b="0"/>
          </a:effectRef>
          <a:fontRef idx="major"/>
        </p:style>
        <p:txBody>
          <a:bodyPr>
            <a:normAutofit/>
          </a:bodyPr>
          <a:lstStyle/>
          <a:p>
            <a:pPr algn="r" rtl="1"/>
            <a:r>
              <a:rPr lang="ar-DZ" sz="4300" dirty="0">
                <a:latin typeface="Arabic Typesetting" panose="03020402040406030203" pitchFamily="66" charset="-78"/>
                <a:cs typeface="Arabic Typesetting" panose="03020402040406030203" pitchFamily="66" charset="-78"/>
              </a:rPr>
              <a:t>الأزمة الدولیة فتتجاوز ذلك لتأخذ شكل معارضة </a:t>
            </a:r>
            <a:r>
              <a:rPr lang="ar-DZ" sz="4300" dirty="0" err="1">
                <a:latin typeface="Arabic Typesetting" panose="03020402040406030203" pitchFamily="66" charset="-78"/>
                <a:cs typeface="Arabic Typesetting" panose="03020402040406030203" pitchFamily="66" charset="-78"/>
              </a:rPr>
              <a:t>صریحة</a:t>
            </a:r>
            <a:r>
              <a:rPr lang="ar-DZ" sz="4300" dirty="0">
                <a:latin typeface="Arabic Typesetting" panose="03020402040406030203" pitchFamily="66" charset="-78"/>
                <a:cs typeface="Arabic Typesetting" panose="03020402040406030203" pitchFamily="66" charset="-78"/>
              </a:rPr>
              <a:t> </a:t>
            </a:r>
            <a:r>
              <a:rPr lang="ar-DZ" sz="4300" dirty="0" err="1">
                <a:latin typeface="Arabic Typesetting" panose="03020402040406030203" pitchFamily="66" charset="-78"/>
                <a:cs typeface="Arabic Typesetting" panose="03020402040406030203" pitchFamily="66" charset="-78"/>
              </a:rPr>
              <a:t>وفعلیة</a:t>
            </a:r>
            <a:r>
              <a:rPr lang="ar-DZ" sz="4300" dirty="0">
                <a:latin typeface="Arabic Typesetting" panose="03020402040406030203" pitchFamily="66" charset="-78"/>
                <a:cs typeface="Arabic Typesetting" panose="03020402040406030203" pitchFamily="66" charset="-78"/>
              </a:rPr>
              <a:t> وبعبارة أخرى فإن التوتر </a:t>
            </a:r>
            <a:r>
              <a:rPr lang="ar-DZ" sz="4300" dirty="0" err="1" smtClean="0">
                <a:latin typeface="Arabic Typesetting" panose="03020402040406030203" pitchFamily="66" charset="-78"/>
                <a:cs typeface="Arabic Typesetting" panose="03020402040406030203" pitchFamily="66" charset="-78"/>
              </a:rPr>
              <a:t>یسبق</a:t>
            </a:r>
            <a:r>
              <a:rPr lang="ar-DZ" sz="4300" dirty="0" smtClean="0">
                <a:latin typeface="Arabic Typesetting" panose="03020402040406030203" pitchFamily="66" charset="-78"/>
                <a:cs typeface="Arabic Typesetting" panose="03020402040406030203" pitchFamily="66" charset="-78"/>
              </a:rPr>
              <a:t> الأزمة </a:t>
            </a:r>
            <a:r>
              <a:rPr lang="ar-DZ" sz="4300" dirty="0">
                <a:latin typeface="Arabic Typesetting" panose="03020402040406030203" pitchFamily="66" charset="-78"/>
                <a:cs typeface="Arabic Typesetting" panose="03020402040406030203" pitchFamily="66" charset="-78"/>
              </a:rPr>
              <a:t>ویظل دائماً مصاحباً لها، وعادة ما </a:t>
            </a:r>
            <a:r>
              <a:rPr lang="ar-DZ" sz="4300" dirty="0" err="1">
                <a:latin typeface="Arabic Typesetting" panose="03020402040406030203" pitchFamily="66" charset="-78"/>
                <a:cs typeface="Arabic Typesetting" panose="03020402040406030203" pitchFamily="66" charset="-78"/>
              </a:rPr>
              <a:t>یبقي</a:t>
            </a:r>
            <a:r>
              <a:rPr lang="ar-DZ" sz="4300" dirty="0">
                <a:latin typeface="Arabic Typesetting" panose="03020402040406030203" pitchFamily="66" charset="-78"/>
                <a:cs typeface="Arabic Typesetting" panose="03020402040406030203" pitchFamily="66" charset="-78"/>
              </a:rPr>
              <a:t> محصو ا رً في نطاق الإد ا رك </a:t>
            </a:r>
            <a:r>
              <a:rPr lang="ar-DZ" sz="4300" dirty="0" smtClean="0">
                <a:latin typeface="Arabic Typesetting" panose="03020402040406030203" pitchFamily="66" charset="-78"/>
                <a:cs typeface="Arabic Typesetting" panose="03020402040406030203" pitchFamily="66" charset="-78"/>
              </a:rPr>
              <a:t>والوجدان </a:t>
            </a:r>
          </a:p>
          <a:p>
            <a:pPr algn="r" rtl="1"/>
            <a:r>
              <a:rPr lang="ar-DZ" sz="4300" dirty="0" smtClean="0">
                <a:latin typeface="Arabic Typesetting" panose="03020402040406030203" pitchFamily="66" charset="-78"/>
                <a:cs typeface="Arabic Typesetting" panose="03020402040406030203" pitchFamily="66" charset="-78"/>
              </a:rPr>
              <a:t>ولكن </a:t>
            </a:r>
            <a:r>
              <a:rPr lang="ar-DZ" sz="4300" dirty="0" err="1">
                <a:latin typeface="Arabic Typesetting" panose="03020402040406030203" pitchFamily="66" charset="-78"/>
                <a:cs typeface="Arabic Typesetting" panose="03020402040406030203" pitchFamily="66" charset="-78"/>
              </a:rPr>
              <a:t>لیس</a:t>
            </a:r>
            <a:r>
              <a:rPr lang="ar-DZ" sz="4300" dirty="0">
                <a:latin typeface="Arabic Typesetting" panose="03020402040406030203" pitchFamily="66" charset="-78"/>
                <a:cs typeface="Arabic Typesetting" panose="03020402040406030203" pitchFamily="66" charset="-78"/>
              </a:rPr>
              <a:t> بالضرورة انعكاساً لأزمة أو </a:t>
            </a:r>
            <a:r>
              <a:rPr lang="ar-DZ" sz="4300" dirty="0" err="1">
                <a:latin typeface="Arabic Typesetting" panose="03020402040406030203" pitchFamily="66" charset="-78"/>
                <a:cs typeface="Arabic Typesetting" panose="03020402040406030203" pitchFamily="66" charset="-78"/>
              </a:rPr>
              <a:t>مؤدیاً</a:t>
            </a:r>
            <a:r>
              <a:rPr lang="ar-DZ" sz="4300" dirty="0">
                <a:latin typeface="Arabic Typesetting" panose="03020402040406030203" pitchFamily="66" charset="-78"/>
                <a:cs typeface="Arabic Typesetting" panose="03020402040406030203" pitchFamily="66" charset="-78"/>
              </a:rPr>
              <a:t> </a:t>
            </a:r>
            <a:r>
              <a:rPr lang="ar-DZ" sz="4300" dirty="0" err="1">
                <a:latin typeface="Arabic Typesetting" panose="03020402040406030203" pitchFamily="66" charset="-78"/>
                <a:cs typeface="Arabic Typesetting" panose="03020402040406030203" pitchFamily="66" charset="-78"/>
              </a:rPr>
              <a:t>إلیها</a:t>
            </a:r>
            <a:r>
              <a:rPr lang="ar-DZ" sz="4300" dirty="0">
                <a:latin typeface="Arabic Typesetting" panose="03020402040406030203" pitchFamily="66" charset="-78"/>
                <a:cs typeface="Arabic Typesetting" panose="03020402040406030203" pitchFamily="66" charset="-78"/>
              </a:rPr>
              <a:t> لأنه لا </a:t>
            </a:r>
            <a:r>
              <a:rPr lang="ar-DZ" sz="4300" dirty="0" err="1">
                <a:latin typeface="Arabic Typesetting" panose="03020402040406030203" pitchFamily="66" charset="-78"/>
                <a:cs typeface="Arabic Typesetting" panose="03020402040406030203" pitchFamily="66" charset="-78"/>
              </a:rPr>
              <a:t>یتعارض</a:t>
            </a:r>
            <a:r>
              <a:rPr lang="ar-DZ" sz="4300" dirty="0">
                <a:latin typeface="Arabic Typesetting" panose="03020402040406030203" pitchFamily="66" charset="-78"/>
                <a:cs typeface="Arabic Typesetting" panose="03020402040406030203" pitchFamily="66" charset="-78"/>
              </a:rPr>
              <a:t> دائماً مع التعاون، فمثلاً قد </a:t>
            </a:r>
            <a:r>
              <a:rPr lang="ar-DZ" sz="4300" dirty="0" smtClean="0">
                <a:latin typeface="Arabic Typesetting" panose="03020402040406030203" pitchFamily="66" charset="-78"/>
                <a:cs typeface="Arabic Typesetting" panose="03020402040406030203" pitchFamily="66" charset="-78"/>
              </a:rPr>
              <a:t>تمر العلاقات </a:t>
            </a:r>
            <a:r>
              <a:rPr lang="ar-DZ" sz="4300" dirty="0">
                <a:latin typeface="Arabic Typesetting" panose="03020402040406030203" pitchFamily="66" charset="-78"/>
                <a:cs typeface="Arabic Typesetting" panose="03020402040406030203" pitchFamily="66" charset="-78"/>
              </a:rPr>
              <a:t>داخل تحالف </a:t>
            </a:r>
            <a:r>
              <a:rPr lang="ar-DZ" sz="4300" dirty="0" err="1">
                <a:latin typeface="Arabic Typesetting" panose="03020402040406030203" pitchFamily="66" charset="-78"/>
                <a:cs typeface="Arabic Typesetting" panose="03020402040406030203" pitchFamily="66" charset="-78"/>
              </a:rPr>
              <a:t>معین</a:t>
            </a:r>
            <a:r>
              <a:rPr lang="ar-DZ" sz="4300" dirty="0">
                <a:latin typeface="Arabic Typesetting" panose="03020402040406030203" pitchFamily="66" charset="-78"/>
                <a:cs typeface="Arabic Typesetting" panose="03020402040406030203" pitchFamily="66" charset="-78"/>
              </a:rPr>
              <a:t> بحالة من التوتر </a:t>
            </a:r>
            <a:r>
              <a:rPr lang="ar-DZ" sz="4300" dirty="0" err="1">
                <a:latin typeface="Arabic Typesetting" panose="03020402040406030203" pitchFamily="66" charset="-78"/>
                <a:cs typeface="Arabic Typesetting" panose="03020402040406030203" pitchFamily="66" charset="-78"/>
              </a:rPr>
              <a:t>لإختلاف</a:t>
            </a:r>
            <a:r>
              <a:rPr lang="ar-DZ" sz="4300" dirty="0">
                <a:latin typeface="Arabic Typesetting" panose="03020402040406030203" pitchFamily="66" charset="-78"/>
                <a:cs typeface="Arabic Typesetting" panose="03020402040406030203" pitchFamily="66" charset="-78"/>
              </a:rPr>
              <a:t> وجهات النظر </a:t>
            </a:r>
            <a:r>
              <a:rPr lang="ar-DZ" sz="4300" dirty="0" err="1">
                <a:latin typeface="Arabic Typesetting" panose="03020402040406030203" pitchFamily="66" charset="-78"/>
                <a:cs typeface="Arabic Typesetting" panose="03020402040406030203" pitchFamily="66" charset="-78"/>
              </a:rPr>
              <a:t>بین</a:t>
            </a:r>
            <a:r>
              <a:rPr lang="ar-DZ" sz="4300" dirty="0">
                <a:latin typeface="Arabic Typesetting" panose="03020402040406030203" pitchFamily="66" charset="-78"/>
                <a:cs typeface="Arabic Typesetting" panose="03020402040406030203" pitchFamily="66" charset="-78"/>
              </a:rPr>
              <a:t> أعضائه، ولكن هذا التوتر قد لا </a:t>
            </a:r>
            <a:r>
              <a:rPr lang="ar-DZ" sz="4300" dirty="0" err="1">
                <a:latin typeface="Arabic Typesetting" panose="03020402040406030203" pitchFamily="66" charset="-78"/>
                <a:cs typeface="Arabic Typesetting" panose="03020402040406030203" pitchFamily="66" charset="-78"/>
              </a:rPr>
              <a:t>یتبلور</a:t>
            </a:r>
            <a:r>
              <a:rPr lang="ar-DZ" sz="4300" dirty="0">
                <a:latin typeface="Arabic Typesetting" panose="03020402040406030203" pitchFamily="66" charset="-78"/>
                <a:cs typeface="Arabic Typesetting" panose="03020402040406030203" pitchFamily="66" charset="-78"/>
              </a:rPr>
              <a:t> حتماً في صورة أ زمة</a:t>
            </a:r>
            <a:r>
              <a:rPr lang="ar-DZ" sz="4300" dirty="0" smtClean="0">
                <a:latin typeface="Arabic Typesetting" panose="03020402040406030203" pitchFamily="66" charset="-78"/>
                <a:cs typeface="Arabic Typesetting" panose="03020402040406030203" pitchFamily="66" charset="-78"/>
              </a:rPr>
              <a:t>.</a:t>
            </a:r>
          </a:p>
          <a:p>
            <a:pPr algn="r" rtl="1"/>
            <a:r>
              <a:rPr lang="ar-DZ" sz="4300" dirty="0" smtClean="0">
                <a:latin typeface="Arabic Typesetting" panose="03020402040406030203" pitchFamily="66" charset="-78"/>
                <a:cs typeface="Arabic Typesetting" panose="03020402040406030203" pitchFamily="66" charset="-78"/>
              </a:rPr>
              <a:t> </a:t>
            </a:r>
            <a:r>
              <a:rPr lang="ar-DZ" sz="4300" dirty="0" err="1">
                <a:latin typeface="Arabic Typesetting" panose="03020402040406030203" pitchFamily="66" charset="-78"/>
                <a:cs typeface="Arabic Typesetting" panose="03020402040406030203" pitchFamily="66" charset="-78"/>
              </a:rPr>
              <a:t>وإذا</a:t>
            </a:r>
            <a:r>
              <a:rPr lang="ar-DZ" sz="4300" dirty="0">
                <a:latin typeface="Arabic Typesetting" panose="03020402040406030203" pitchFamily="66" charset="-78"/>
                <a:cs typeface="Arabic Typesetting" panose="03020402040406030203" pitchFamily="66" charset="-78"/>
              </a:rPr>
              <a:t> ما بلغ التوتر درجة من </a:t>
            </a:r>
            <a:r>
              <a:rPr lang="ar-DZ" sz="4300" dirty="0" smtClean="0">
                <a:latin typeface="Arabic Typesetting" panose="03020402040406030203" pitchFamily="66" charset="-78"/>
                <a:cs typeface="Arabic Typesetting" panose="03020402040406030203" pitchFamily="66" charset="-78"/>
              </a:rPr>
              <a:t>الحدة </a:t>
            </a:r>
            <a:r>
              <a:rPr lang="ar-DZ" sz="4300" dirty="0">
                <a:latin typeface="Arabic Typesetting" panose="03020402040406030203" pitchFamily="66" charset="-78"/>
                <a:cs typeface="Arabic Typesetting" panose="03020402040406030203" pitchFamily="66" charset="-78"/>
              </a:rPr>
              <a:t>فقد </a:t>
            </a:r>
            <a:r>
              <a:rPr lang="ar-DZ" sz="4300" dirty="0" err="1">
                <a:latin typeface="Arabic Typesetting" panose="03020402040406030203" pitchFamily="66" charset="-78"/>
                <a:cs typeface="Arabic Typesetting" panose="03020402040406030203" pitchFamily="66" charset="-78"/>
              </a:rPr>
              <a:t>یكون</a:t>
            </a:r>
            <a:r>
              <a:rPr lang="ar-DZ" sz="4300" dirty="0">
                <a:latin typeface="Arabic Typesetting" panose="03020402040406030203" pitchFamily="66" charset="-78"/>
                <a:cs typeface="Arabic Typesetting" panose="03020402040406030203" pitchFamily="66" charset="-78"/>
              </a:rPr>
              <a:t> عاملاً من عوامل حدوث الأزمة </a:t>
            </a:r>
            <a:r>
              <a:rPr lang="ar-DZ" sz="4300" dirty="0" err="1">
                <a:latin typeface="Arabic Typesetting" panose="03020402040406030203" pitchFamily="66" charset="-78"/>
                <a:cs typeface="Arabic Typesetting" panose="03020402040406030203" pitchFamily="66" charset="-78"/>
              </a:rPr>
              <a:t>حیث</a:t>
            </a:r>
            <a:r>
              <a:rPr lang="ar-DZ" sz="4300" dirty="0">
                <a:latin typeface="Arabic Typesetting" panose="03020402040406030203" pitchFamily="66" charset="-78"/>
                <a:cs typeface="Arabic Typesetting" panose="03020402040406030203" pitchFamily="66" charset="-78"/>
              </a:rPr>
              <a:t> إنه </a:t>
            </a:r>
            <a:r>
              <a:rPr lang="ar-DZ" sz="4300" dirty="0" err="1">
                <a:latin typeface="Arabic Typesetting" panose="03020402040406030203" pitchFamily="66" charset="-78"/>
                <a:cs typeface="Arabic Typesetting" panose="03020402040406030203" pitchFamily="66" charset="-78"/>
              </a:rPr>
              <a:t>یؤثر</a:t>
            </a:r>
            <a:r>
              <a:rPr lang="ar-DZ" sz="4300" dirty="0">
                <a:latin typeface="Arabic Typesetting" panose="03020402040406030203" pitchFamily="66" charset="-78"/>
                <a:cs typeface="Arabic Typesetting" panose="03020402040406030203" pitchFamily="66" charset="-78"/>
              </a:rPr>
              <a:t> على </a:t>
            </a:r>
            <a:r>
              <a:rPr lang="ar-DZ" sz="4300" dirty="0" err="1">
                <a:latin typeface="Arabic Typesetting" panose="03020402040406030203" pitchFamily="66" charset="-78"/>
                <a:cs typeface="Arabic Typesetting" panose="03020402040406030203" pitchFamily="66" charset="-78"/>
              </a:rPr>
              <a:t>عملیة</a:t>
            </a:r>
            <a:r>
              <a:rPr lang="ar-DZ" sz="4300" dirty="0">
                <a:latin typeface="Arabic Typesetting" panose="03020402040406030203" pitchFamily="66" charset="-78"/>
                <a:cs typeface="Arabic Typesetting" panose="03020402040406030203" pitchFamily="66" charset="-78"/>
              </a:rPr>
              <a:t> </a:t>
            </a:r>
            <a:r>
              <a:rPr lang="ar-DZ" sz="4300" dirty="0" err="1">
                <a:latin typeface="Arabic Typesetting" panose="03020402040406030203" pitchFamily="66" charset="-78"/>
                <a:cs typeface="Arabic Typesetting" panose="03020402040406030203" pitchFamily="66" charset="-78"/>
              </a:rPr>
              <a:t>اتخإذ</a:t>
            </a:r>
            <a:r>
              <a:rPr lang="ar-DZ" sz="4300" dirty="0">
                <a:latin typeface="Arabic Typesetting" panose="03020402040406030203" pitchFamily="66" charset="-78"/>
                <a:cs typeface="Arabic Typesetting" panose="03020402040406030203" pitchFamily="66" charset="-78"/>
              </a:rPr>
              <a:t> القرار.</a:t>
            </a:r>
          </a:p>
          <a:p>
            <a:pPr algn="r" rtl="1"/>
            <a:endParaRPr lang="fr-FR" dirty="0"/>
          </a:p>
        </p:txBody>
      </p:sp>
    </p:spTree>
    <p:extLst>
      <p:ext uri="{BB962C8B-B14F-4D97-AF65-F5344CB8AC3E}">
        <p14:creationId xmlns:p14="http://schemas.microsoft.com/office/powerpoint/2010/main" val="2219256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20473" y="1906072"/>
            <a:ext cx="6400799" cy="4314423"/>
          </a:xfrm>
        </p:spPr>
      </p:pic>
    </p:spTree>
    <p:extLst>
      <p:ext uri="{BB962C8B-B14F-4D97-AF65-F5344CB8AC3E}">
        <p14:creationId xmlns:p14="http://schemas.microsoft.com/office/powerpoint/2010/main" val="42130376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03031"/>
            <a:ext cx="10515600" cy="1587657"/>
          </a:xfrm>
        </p:spPr>
        <p:style>
          <a:lnRef idx="3">
            <a:schemeClr val="lt1"/>
          </a:lnRef>
          <a:fillRef idx="1">
            <a:schemeClr val="dk1"/>
          </a:fillRef>
          <a:effectRef idx="1">
            <a:schemeClr val="dk1"/>
          </a:effectRef>
          <a:fontRef idx="minor">
            <a:schemeClr val="lt1"/>
          </a:fontRef>
        </p:style>
        <p:txBody>
          <a:bodyPr>
            <a:normAutofit fontScale="90000"/>
          </a:bodyPr>
          <a:lstStyle/>
          <a:p>
            <a:pPr algn="ctr" rtl="1"/>
            <a:r>
              <a:rPr lang="ar-DZ" dirty="0" smtClean="0"/>
              <a:t/>
            </a:r>
            <a:br>
              <a:rPr lang="ar-DZ" dirty="0" smtClean="0"/>
            </a:br>
            <a:r>
              <a:rPr lang="ar-DZ" dirty="0" smtClean="0"/>
              <a:t>الفرق </a:t>
            </a:r>
            <a:r>
              <a:rPr lang="ar-DZ" dirty="0"/>
              <a:t>بين الازمة و النزاع : </a:t>
            </a:r>
            <a:br>
              <a:rPr lang="ar-DZ" dirty="0"/>
            </a:br>
            <a:endParaRPr lang="fr-FR" dirty="0"/>
          </a:p>
        </p:txBody>
      </p:sp>
      <p:sp>
        <p:nvSpPr>
          <p:cNvPr id="3" name="Espace réservé du contenu 2"/>
          <p:cNvSpPr>
            <a:spLocks noGrp="1"/>
          </p:cNvSpPr>
          <p:nvPr>
            <p:ph idx="1"/>
          </p:nvPr>
        </p:nvSpPr>
        <p:spPr/>
        <p:txBody>
          <a:bodyPr/>
          <a:lstStyle/>
          <a:p>
            <a:pPr algn="r" rtl="1"/>
            <a:r>
              <a:rPr lang="ar-DZ" sz="4800" dirty="0" err="1" smtClean="0">
                <a:latin typeface="Arabic Typesetting" panose="03020402040406030203" pitchFamily="66" charset="-78"/>
                <a:cs typeface="Arabic Typesetting" panose="03020402040406030203" pitchFamily="66" charset="-78"/>
              </a:rPr>
              <a:t>یجب</a:t>
            </a:r>
            <a:r>
              <a:rPr lang="ar-DZ" sz="4800" dirty="0" smtClean="0">
                <a:latin typeface="Arabic Typesetting" panose="03020402040406030203" pitchFamily="66" charset="-78"/>
                <a:cs typeface="Arabic Typesetting" panose="03020402040406030203" pitchFamily="66" charset="-78"/>
              </a:rPr>
              <a:t> </a:t>
            </a:r>
            <a:r>
              <a:rPr lang="ar-DZ" sz="4800" dirty="0" err="1">
                <a:latin typeface="Arabic Typesetting" panose="03020402040406030203" pitchFamily="66" charset="-78"/>
                <a:cs typeface="Arabic Typesetting" panose="03020402040406030203" pitchFamily="66" charset="-78"/>
              </a:rPr>
              <a:t>التمییز</a:t>
            </a:r>
            <a:r>
              <a:rPr lang="ar-DZ" sz="4800" dirty="0">
                <a:latin typeface="Arabic Typesetting" panose="03020402040406030203" pitchFamily="66" charset="-78"/>
                <a:cs typeface="Arabic Typesetting" panose="03020402040406030203" pitchFamily="66" charset="-78"/>
              </a:rPr>
              <a:t> </a:t>
            </a:r>
            <a:r>
              <a:rPr lang="ar-DZ" sz="4800" dirty="0" err="1">
                <a:latin typeface="Arabic Typesetting" panose="03020402040406030203" pitchFamily="66" charset="-78"/>
                <a:cs typeface="Arabic Typesetting" panose="03020402040406030203" pitchFamily="66" charset="-78"/>
              </a:rPr>
              <a:t>بین</a:t>
            </a:r>
            <a:r>
              <a:rPr lang="ar-DZ" sz="4800" dirty="0">
                <a:latin typeface="Arabic Typesetting" panose="03020402040406030203" pitchFamily="66" charset="-78"/>
                <a:cs typeface="Arabic Typesetting" panose="03020402040406030203" pitchFamily="66" charset="-78"/>
              </a:rPr>
              <a:t> مفهوم الأزمة ومفهوم النزاع، فلفظ  النزاع هو لفظ </a:t>
            </a:r>
            <a:r>
              <a:rPr lang="ar-DZ" sz="4800" dirty="0" err="1">
                <a:latin typeface="Arabic Typesetting" panose="03020402040406030203" pitchFamily="66" charset="-78"/>
                <a:cs typeface="Arabic Typesetting" panose="03020402040406030203" pitchFamily="66" charset="-78"/>
              </a:rPr>
              <a:t>تقلیدي</a:t>
            </a:r>
            <a:r>
              <a:rPr lang="ar-DZ" sz="4800" dirty="0">
                <a:latin typeface="Arabic Typesetting" panose="03020402040406030203" pitchFamily="66" charset="-78"/>
                <a:cs typeface="Arabic Typesetting" panose="03020402040406030203" pitchFamily="66" charset="-78"/>
              </a:rPr>
              <a:t> ارتبط بمفهوم قانوني </a:t>
            </a:r>
            <a:r>
              <a:rPr lang="ar-DZ" sz="4800" dirty="0" err="1">
                <a:latin typeface="Arabic Typesetting" panose="03020402040406030203" pitchFamily="66" charset="-78"/>
                <a:cs typeface="Arabic Typesetting" panose="03020402040406030203" pitchFamily="66" charset="-78"/>
              </a:rPr>
              <a:t>یتعلق</a:t>
            </a:r>
            <a:r>
              <a:rPr lang="ar-DZ" sz="4800" dirty="0">
                <a:latin typeface="Arabic Typesetting" panose="03020402040406030203" pitchFamily="66" charset="-78"/>
                <a:cs typeface="Arabic Typesetting" panose="03020402040406030203" pitchFamily="66" charset="-78"/>
              </a:rPr>
              <a:t> بحقوق و </a:t>
            </a:r>
            <a:r>
              <a:rPr lang="ar-DZ" sz="4800" dirty="0" err="1">
                <a:latin typeface="Arabic Typesetting" panose="03020402040406030203" pitchFamily="66" charset="-78"/>
                <a:cs typeface="Arabic Typesetting" panose="03020402040406030203" pitchFamily="66" charset="-78"/>
              </a:rPr>
              <a:t>إلتزامات</a:t>
            </a:r>
            <a:r>
              <a:rPr lang="ar-DZ" sz="4800" dirty="0">
                <a:latin typeface="Arabic Typesetting" panose="03020402040406030203" pitchFamily="66" charset="-78"/>
                <a:cs typeface="Arabic Typesetting" panose="03020402040406030203" pitchFamily="66" charset="-78"/>
              </a:rPr>
              <a:t> الدول.</a:t>
            </a:r>
          </a:p>
          <a:p>
            <a:pPr algn="r" rtl="1"/>
            <a:r>
              <a:rPr lang="ar-DZ" sz="4800" dirty="0">
                <a:latin typeface="Arabic Typesetting" panose="03020402040406030203" pitchFamily="66" charset="-78"/>
                <a:cs typeface="Arabic Typesetting" panose="03020402040406030203" pitchFamily="66" charset="-78"/>
              </a:rPr>
              <a:t> أما مفهوم الأزمة فهو أوسع نطاقاً لأنه </a:t>
            </a:r>
            <a:r>
              <a:rPr lang="ar-DZ" sz="4800" dirty="0" err="1">
                <a:latin typeface="Arabic Typesetting" panose="03020402040406030203" pitchFamily="66" charset="-78"/>
                <a:cs typeface="Arabic Typesetting" panose="03020402040406030203" pitchFamily="66" charset="-78"/>
              </a:rPr>
              <a:t>یتعلق</a:t>
            </a:r>
            <a:r>
              <a:rPr lang="ar-DZ" sz="4800" dirty="0">
                <a:latin typeface="Arabic Typesetting" panose="03020402040406030203" pitchFamily="66" charset="-78"/>
                <a:cs typeface="Arabic Typesetting" panose="03020402040406030203" pitchFamily="66" charset="-78"/>
              </a:rPr>
              <a:t> بقوة أحد أطراف الأزمة وقدرته على فرض رأيه بصرف النظر عن </a:t>
            </a:r>
            <a:r>
              <a:rPr lang="ar-DZ" sz="4800" dirty="0" err="1">
                <a:latin typeface="Arabic Typesetting" panose="03020402040406030203" pitchFamily="66" charset="-78"/>
                <a:cs typeface="Arabic Typesetting" panose="03020402040406030203" pitchFamily="66" charset="-78"/>
              </a:rPr>
              <a:t>التكییف</a:t>
            </a:r>
            <a:r>
              <a:rPr lang="ar-DZ" sz="4800" dirty="0">
                <a:latin typeface="Arabic Typesetting" panose="03020402040406030203" pitchFamily="66" charset="-78"/>
                <a:cs typeface="Arabic Typesetting" panose="03020402040406030203" pitchFamily="66" charset="-78"/>
              </a:rPr>
              <a:t> القانوني لموضوع الخلاف، فالفارق </a:t>
            </a:r>
            <a:r>
              <a:rPr lang="ar-DZ" sz="4800" dirty="0" err="1">
                <a:latin typeface="Arabic Typesetting" panose="03020402040406030203" pitchFamily="66" charset="-78"/>
                <a:cs typeface="Arabic Typesetting" panose="03020402040406030203" pitchFamily="66" charset="-78"/>
              </a:rPr>
              <a:t>بین</a:t>
            </a:r>
            <a:r>
              <a:rPr lang="ar-DZ" sz="4800" dirty="0">
                <a:latin typeface="Arabic Typesetting" panose="03020402040406030203" pitchFamily="66" charset="-78"/>
                <a:cs typeface="Arabic Typesetting" panose="03020402040406030203" pitchFamily="66" charset="-78"/>
              </a:rPr>
              <a:t> النزاع والأزمة هو الفارق نفسه </a:t>
            </a:r>
            <a:r>
              <a:rPr lang="ar-DZ" sz="4800" dirty="0" err="1">
                <a:latin typeface="Arabic Typesetting" panose="03020402040406030203" pitchFamily="66" charset="-78"/>
                <a:cs typeface="Arabic Typesetting" panose="03020402040406030203" pitchFamily="66" charset="-78"/>
              </a:rPr>
              <a:t>بین</a:t>
            </a:r>
            <a:r>
              <a:rPr lang="ar-DZ" sz="4800" dirty="0">
                <a:latin typeface="Arabic Typesetting" panose="03020402040406030203" pitchFamily="66" charset="-78"/>
                <a:cs typeface="Arabic Typesetting" panose="03020402040406030203" pitchFamily="66" charset="-78"/>
              </a:rPr>
              <a:t> الحق والقوة</a:t>
            </a:r>
            <a:r>
              <a:rPr lang="ar-DZ" sz="3600" dirty="0"/>
              <a:t>.</a:t>
            </a:r>
          </a:p>
          <a:p>
            <a:pPr algn="r" rtl="1"/>
            <a:endParaRPr lang="fr-FR" dirty="0"/>
          </a:p>
        </p:txBody>
      </p:sp>
    </p:spTree>
    <p:extLst>
      <p:ext uri="{BB962C8B-B14F-4D97-AF65-F5344CB8AC3E}">
        <p14:creationId xmlns:p14="http://schemas.microsoft.com/office/powerpoint/2010/main" val="996797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87143" y="0"/>
            <a:ext cx="5146183" cy="850005"/>
          </a:xfrm>
        </p:spPr>
        <p:style>
          <a:lnRef idx="3">
            <a:schemeClr val="lt1"/>
          </a:lnRef>
          <a:fillRef idx="1">
            <a:schemeClr val="dk1"/>
          </a:fillRef>
          <a:effectRef idx="1">
            <a:schemeClr val="dk1"/>
          </a:effectRef>
          <a:fontRef idx="minor">
            <a:schemeClr val="lt1"/>
          </a:fontRef>
        </p:style>
        <p:txBody>
          <a:bodyPr>
            <a:normAutofit/>
          </a:bodyPr>
          <a:lstStyle/>
          <a:p>
            <a:pPr algn="ctr" rtl="1"/>
            <a:r>
              <a:rPr lang="ar-DZ" sz="4000" dirty="0" smtClean="0">
                <a:latin typeface="Arabic Typesetting" panose="03020402040406030203" pitchFamily="66" charset="-78"/>
                <a:cs typeface="Arabic Typesetting" panose="03020402040406030203" pitchFamily="66" charset="-78"/>
              </a:rPr>
              <a:t>تصنيفات الأزمة </a:t>
            </a:r>
            <a:endParaRPr lang="fr-FR" sz="4000" dirty="0">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a:xfrm>
            <a:off x="0" y="978794"/>
            <a:ext cx="12192000" cy="5879206"/>
          </a:xfrm>
        </p:spPr>
        <p:style>
          <a:lnRef idx="0">
            <a:scrgbClr r="0" g="0" b="0"/>
          </a:lnRef>
          <a:fillRef idx="1003">
            <a:schemeClr val="lt1"/>
          </a:fillRef>
          <a:effectRef idx="0">
            <a:scrgbClr r="0" g="0" b="0"/>
          </a:effectRef>
          <a:fontRef idx="major"/>
        </p:style>
        <p:txBody>
          <a:bodyPr/>
          <a:lstStyle/>
          <a:p>
            <a:pPr algn="r" rtl="1"/>
            <a:r>
              <a:rPr lang="ar-DZ" sz="3600" smtClean="0">
                <a:latin typeface="Arabic Typesetting" panose="03020402040406030203" pitchFamily="66" charset="-78"/>
                <a:cs typeface="Arabic Typesetting" panose="03020402040406030203" pitchFamily="66" charset="-78"/>
              </a:rPr>
              <a:t>1- حسب </a:t>
            </a:r>
            <a:r>
              <a:rPr lang="ar-DZ" sz="3600" dirty="0" smtClean="0">
                <a:latin typeface="Arabic Typesetting" panose="03020402040406030203" pitchFamily="66" charset="-78"/>
                <a:cs typeface="Arabic Typesetting" panose="03020402040406030203" pitchFamily="66" charset="-78"/>
              </a:rPr>
              <a:t>معيار مرحلة تكوين الازمة : نجد ازمة في مرحلة الميلاد ازمة في مرحلة النمو مرحلة النضوج ازمة في مرحلة الانحسار ازمة في مرحلة الاختفاء </a:t>
            </a:r>
          </a:p>
          <a:p>
            <a:pPr algn="r" rtl="1"/>
            <a:r>
              <a:rPr lang="ar-DZ" sz="3600" dirty="0" smtClean="0">
                <a:latin typeface="Arabic Typesetting" panose="03020402040406030203" pitchFamily="66" charset="-78"/>
                <a:cs typeface="Arabic Typesetting" panose="03020402040406030203" pitchFamily="66" charset="-78"/>
              </a:rPr>
              <a:t>2 – حسب معيار معدل تكرار حدوث الازمة أزمة ذات طابع دوري متكرر الحدوث ازمة ذات طابع فجائي عشوائي غير متكرر </a:t>
            </a:r>
          </a:p>
          <a:p>
            <a:pPr algn="r" rtl="1"/>
            <a:r>
              <a:rPr lang="ar-DZ" sz="3600" dirty="0" smtClean="0">
                <a:latin typeface="Arabic Typesetting" panose="03020402040406030203" pitchFamily="66" charset="-78"/>
                <a:cs typeface="Arabic Typesetting" panose="03020402040406030203" pitchFamily="66" charset="-78"/>
              </a:rPr>
              <a:t>3- حسب مستوى العمق تميز الدراسات بين نوعين من الازمات ازمة سطحية هامشية التأثير و أزمة عميقة جوهرية بالغة التأثير</a:t>
            </a:r>
          </a:p>
          <a:p>
            <a:pPr algn="r" rtl="1"/>
            <a:r>
              <a:rPr lang="ar-DZ" sz="3600" dirty="0" smtClean="0">
                <a:latin typeface="Arabic Typesetting" panose="03020402040406030203" pitchFamily="66" charset="-78"/>
                <a:cs typeface="Arabic Typesetting" panose="03020402040406030203" pitchFamily="66" charset="-78"/>
              </a:rPr>
              <a:t>4- حسب درجة الشدة ازمة عنيفة متفجرة ازمة هادئة </a:t>
            </a:r>
          </a:p>
          <a:p>
            <a:pPr algn="r" rtl="1"/>
            <a:r>
              <a:rPr lang="ar-DZ" sz="3600" dirty="0" smtClean="0">
                <a:latin typeface="Arabic Typesetting" panose="03020402040406030203" pitchFamily="66" charset="-78"/>
                <a:cs typeface="Arabic Typesetting" panose="03020402040406030203" pitchFamily="66" charset="-78"/>
              </a:rPr>
              <a:t>5- حسب الموضوع توجد ازمة مادية ازمة معنوية و ازمة مختلطة </a:t>
            </a:r>
          </a:p>
          <a:p>
            <a:pPr algn="r" rtl="1"/>
            <a:r>
              <a:rPr lang="ar-DZ" sz="3600" dirty="0" smtClean="0">
                <a:latin typeface="Arabic Typesetting" panose="03020402040406030203" pitchFamily="66" charset="-78"/>
                <a:cs typeface="Arabic Typesetting" panose="03020402040406030203" pitchFamily="66" charset="-78"/>
              </a:rPr>
              <a:t>6- حسب الشمولية نجد ازمة عامة ذات طابع شمولي ازمة خاصة ذات طابع جزئي </a:t>
            </a:r>
          </a:p>
          <a:p>
            <a:pPr algn="r" rtl="1"/>
            <a:endParaRPr lang="ar-DZ" dirty="0" smtClean="0"/>
          </a:p>
        </p:txBody>
      </p:sp>
    </p:spTree>
    <p:extLst>
      <p:ext uri="{BB962C8B-B14F-4D97-AF65-F5344CB8AC3E}">
        <p14:creationId xmlns:p14="http://schemas.microsoft.com/office/powerpoint/2010/main" val="3661712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89813" y="1825625"/>
            <a:ext cx="8812373" cy="4351338"/>
          </a:xfrm>
        </p:spPr>
      </p:pic>
    </p:spTree>
    <p:extLst>
      <p:ext uri="{BB962C8B-B14F-4D97-AF65-F5344CB8AC3E}">
        <p14:creationId xmlns:p14="http://schemas.microsoft.com/office/powerpoint/2010/main" val="2685093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270456"/>
            <a:ext cx="10515600" cy="5906507"/>
          </a:xfrm>
        </p:spPr>
        <p:style>
          <a:lnRef idx="0">
            <a:schemeClr val="dk1"/>
          </a:lnRef>
          <a:fillRef idx="3">
            <a:schemeClr val="dk1"/>
          </a:fillRef>
          <a:effectRef idx="3">
            <a:schemeClr val="dk1"/>
          </a:effectRef>
          <a:fontRef idx="minor">
            <a:schemeClr val="lt1"/>
          </a:fontRef>
        </p:style>
        <p:txBody>
          <a:bodyPr/>
          <a:lstStyle/>
          <a:p>
            <a:pPr algn="ctr" rtl="1"/>
            <a:endParaRPr lang="ar-DZ" dirty="0" smtClean="0"/>
          </a:p>
          <a:p>
            <a:pPr algn="ctr" rtl="1"/>
            <a:endParaRPr lang="ar-DZ" dirty="0"/>
          </a:p>
          <a:p>
            <a:pPr algn="ctr" rtl="1"/>
            <a:endParaRPr lang="ar-DZ" dirty="0" smtClean="0"/>
          </a:p>
          <a:p>
            <a:pPr algn="ctr" rtl="1"/>
            <a:endParaRPr lang="ar-DZ" dirty="0"/>
          </a:p>
          <a:p>
            <a:pPr algn="ctr" rtl="1"/>
            <a:r>
              <a:rPr lang="ar-DZ" sz="6000" dirty="0" smtClean="0">
                <a:latin typeface="Arabic Typesetting" panose="03020402040406030203" pitchFamily="66" charset="-78"/>
                <a:cs typeface="Arabic Typesetting" panose="03020402040406030203" pitchFamily="66" charset="-78"/>
              </a:rPr>
              <a:t>المحاضرة الثانية </a:t>
            </a:r>
          </a:p>
          <a:p>
            <a:pPr algn="ctr" rtl="1"/>
            <a:r>
              <a:rPr lang="ar-DZ" sz="6000" dirty="0" smtClean="0">
                <a:latin typeface="Arabic Typesetting" panose="03020402040406030203" pitchFamily="66" charset="-78"/>
                <a:cs typeface="Arabic Typesetting" panose="03020402040406030203" pitchFamily="66" charset="-78"/>
              </a:rPr>
              <a:t>الإطار </a:t>
            </a:r>
            <a:r>
              <a:rPr lang="ar-DZ" sz="6000" dirty="0" err="1" smtClean="0">
                <a:latin typeface="Arabic Typesetting" panose="03020402040406030203" pitchFamily="66" charset="-78"/>
                <a:cs typeface="Arabic Typesetting" panose="03020402040406030203" pitchFamily="66" charset="-78"/>
              </a:rPr>
              <a:t>المفاهيمي</a:t>
            </a:r>
            <a:r>
              <a:rPr lang="ar-DZ" sz="6000" dirty="0" smtClean="0">
                <a:latin typeface="Arabic Typesetting" panose="03020402040406030203" pitchFamily="66" charset="-78"/>
                <a:cs typeface="Arabic Typesetting" panose="03020402040406030203" pitchFamily="66" charset="-78"/>
              </a:rPr>
              <a:t> للأزمة</a:t>
            </a:r>
            <a:endParaRPr lang="fr-FR" sz="6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313834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0"/>
            <a:ext cx="9144000" cy="3509963"/>
          </a:xfrm>
        </p:spPr>
        <p:style>
          <a:lnRef idx="3">
            <a:schemeClr val="lt1"/>
          </a:lnRef>
          <a:fillRef idx="1">
            <a:schemeClr val="dk1"/>
          </a:fillRef>
          <a:effectRef idx="1">
            <a:schemeClr val="dk1"/>
          </a:effectRef>
          <a:fontRef idx="minor">
            <a:schemeClr val="lt1"/>
          </a:fontRef>
        </p:style>
        <p:txBody>
          <a:bodyPr>
            <a:normAutofit/>
          </a:bodyPr>
          <a:lstStyle/>
          <a:p>
            <a:r>
              <a:rPr lang="ar-DZ" sz="3200" dirty="0" smtClean="0"/>
              <a:t>في دراسة عن سلوك صناع السياسة الخارجية خلال موقف الازمة تناول جيمس </a:t>
            </a:r>
            <a:r>
              <a:rPr lang="ar-DZ" sz="3200" dirty="0" err="1" smtClean="0"/>
              <a:t>رينسون</a:t>
            </a:r>
            <a:r>
              <a:rPr lang="ar-DZ" sz="3200" dirty="0" smtClean="0"/>
              <a:t> و تشارلز </a:t>
            </a:r>
            <a:r>
              <a:rPr lang="ar-DZ" sz="3200" dirty="0" err="1" smtClean="0"/>
              <a:t>ومارغاريت</a:t>
            </a:r>
            <a:r>
              <a:rPr lang="ar-DZ" sz="3200" dirty="0" smtClean="0"/>
              <a:t> هيرمان مفهوم الازمة الدولية ووضعوا تعريفا عاما للازمة بأنها </a:t>
            </a:r>
            <a:br>
              <a:rPr lang="ar-DZ" sz="3200" dirty="0" smtClean="0"/>
            </a:br>
            <a:r>
              <a:rPr lang="ar-DZ" sz="3200" dirty="0"/>
              <a:t/>
            </a:r>
            <a:br>
              <a:rPr lang="ar-DZ" sz="3200" dirty="0"/>
            </a:br>
            <a:endParaRPr lang="fr-FR" sz="3200" dirty="0"/>
          </a:p>
        </p:txBody>
      </p:sp>
      <p:sp>
        <p:nvSpPr>
          <p:cNvPr id="3" name="Sous-titre 2"/>
          <p:cNvSpPr>
            <a:spLocks noGrp="1"/>
          </p:cNvSpPr>
          <p:nvPr>
            <p:ph type="subTitle" idx="1"/>
          </p:nvPr>
        </p:nvSpPr>
        <p:spPr>
          <a:xfrm>
            <a:off x="1524000" y="3602038"/>
            <a:ext cx="9144000" cy="3255962"/>
          </a:xfrm>
        </p:spPr>
        <p:style>
          <a:lnRef idx="0">
            <a:scrgbClr r="0" g="0" b="0"/>
          </a:lnRef>
          <a:fillRef idx="1001">
            <a:schemeClr val="lt2"/>
          </a:fillRef>
          <a:effectRef idx="0">
            <a:scrgbClr r="0" g="0" b="0"/>
          </a:effectRef>
          <a:fontRef idx="major"/>
        </p:style>
        <p:txBody>
          <a:bodyPr>
            <a:normAutofit/>
          </a:bodyPr>
          <a:lstStyle/>
          <a:p>
            <a:r>
              <a:rPr lang="ar-DZ" sz="4400" b="1" dirty="0" smtClean="0"/>
              <a:t>موقف أو حدث يشكل تهديدا لشيء موضع </a:t>
            </a:r>
            <a:r>
              <a:rPr lang="ar-DZ" sz="4400" b="1" dirty="0" err="1" smtClean="0"/>
              <a:t>إهتمام</a:t>
            </a:r>
            <a:r>
              <a:rPr lang="ar-DZ" sz="4400" b="1" dirty="0" smtClean="0"/>
              <a:t> شخص آخر بدرجة كبيرة </a:t>
            </a:r>
          </a:p>
          <a:p>
            <a:r>
              <a:rPr lang="ar-DZ" sz="4400" b="1" dirty="0" smtClean="0"/>
              <a:t>حيث </a:t>
            </a:r>
            <a:r>
              <a:rPr lang="ar-DZ" sz="4400" b="1" dirty="0" err="1" smtClean="0"/>
              <a:t>اعتبرو</a:t>
            </a:r>
            <a:r>
              <a:rPr lang="ar-DZ" sz="4400" b="1" dirty="0" smtClean="0"/>
              <a:t> الازمة احد مواقف القرار </a:t>
            </a:r>
          </a:p>
          <a:p>
            <a:r>
              <a:rPr lang="ar-DZ" sz="4400" b="1" dirty="0" smtClean="0"/>
              <a:t>يتضمن ثلاث خصائص أساسية</a:t>
            </a:r>
            <a:endParaRPr lang="fr-FR" sz="4400" b="1" dirty="0"/>
          </a:p>
        </p:txBody>
      </p:sp>
    </p:spTree>
    <p:extLst>
      <p:ext uri="{BB962C8B-B14F-4D97-AF65-F5344CB8AC3E}">
        <p14:creationId xmlns:p14="http://schemas.microsoft.com/office/powerpoint/2010/main" val="819882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399244"/>
            <a:ext cx="10515600" cy="6362163"/>
          </a:xfrm>
        </p:spPr>
        <p:style>
          <a:lnRef idx="0">
            <a:scrgbClr r="0" g="0" b="0"/>
          </a:lnRef>
          <a:fillRef idx="1003">
            <a:schemeClr val="lt1"/>
          </a:fillRef>
          <a:effectRef idx="0">
            <a:scrgbClr r="0" g="0" b="0"/>
          </a:effectRef>
          <a:fontRef idx="major"/>
        </p:style>
        <p:txBody>
          <a:bodyPr>
            <a:normAutofit/>
          </a:bodyPr>
          <a:lstStyle/>
          <a:p>
            <a:pPr algn="r" rtl="1"/>
            <a:r>
              <a:rPr lang="ar-DZ" sz="4400" dirty="0" smtClean="0">
                <a:latin typeface="Arabic Typesetting" panose="03020402040406030203" pitchFamily="66" charset="-78"/>
                <a:cs typeface="Arabic Typesetting" panose="03020402040406030203" pitchFamily="66" charset="-78"/>
              </a:rPr>
              <a:t>أولا هل  الموقف متوقع أم غير متوقع مثلا هجوم المقاومة الفلسطينية على غلاف غزة لم يكن متوقعا بالنسبة لصناع القرار في الكيان الصهيوني و اكتشاف الصواريخ السوفييتية في كوبا كان غير متوقع بالنسبة لصناع القرار الأمريكي في ذلك الوقت</a:t>
            </a:r>
          </a:p>
          <a:p>
            <a:pPr algn="r" rtl="1"/>
            <a:r>
              <a:rPr lang="ar-DZ" sz="4400" dirty="0" smtClean="0">
                <a:latin typeface="Arabic Typesetting" panose="03020402040406030203" pitchFamily="66" charset="-78"/>
                <a:cs typeface="Arabic Typesetting" panose="03020402040406030203" pitchFamily="66" charset="-78"/>
              </a:rPr>
              <a:t>ثانيا درجة التهديد التي تواجه وحدة صنع القرار، هذا التهديد يوجه نحو المصالح و اهداف صناع القرار في الدولة مثال على ذلك غزو كوريا الشمالية لكوريا الجنوبية / دعم و م أ لتايوان يهدد الصين / دعم ايران لمحور المقاومة مهدد للمصالح الامريكية وحلفائها </a:t>
            </a:r>
          </a:p>
          <a:p>
            <a:pPr algn="r" rtl="1"/>
            <a:r>
              <a:rPr lang="ar-DZ" sz="4400" dirty="0" smtClean="0">
                <a:latin typeface="Arabic Typesetting" panose="03020402040406030203" pitchFamily="66" charset="-78"/>
                <a:cs typeface="Arabic Typesetting" panose="03020402040406030203" pitchFamily="66" charset="-78"/>
              </a:rPr>
              <a:t>ثالثا بالنسبة للوقت المتاح للاستجابة </a:t>
            </a:r>
            <a:r>
              <a:rPr lang="fr-FR" sz="4400" dirty="0" smtClean="0">
                <a:latin typeface="Arabic Typesetting" panose="03020402040406030203" pitchFamily="66" charset="-78"/>
                <a:cs typeface="Arabic Typesetting" panose="03020402040406030203" pitchFamily="66" charset="-78"/>
              </a:rPr>
              <a:t>the time </a:t>
            </a:r>
            <a:r>
              <a:rPr lang="fr-FR" sz="4400" dirty="0" err="1" smtClean="0">
                <a:latin typeface="Arabic Typesetting" panose="03020402040406030203" pitchFamily="66" charset="-78"/>
                <a:cs typeface="Arabic Typesetting" panose="03020402040406030203" pitchFamily="66" charset="-78"/>
              </a:rPr>
              <a:t>available</a:t>
            </a:r>
            <a:r>
              <a:rPr lang="fr-FR" sz="4400" dirty="0" smtClean="0">
                <a:latin typeface="Arabic Typesetting" panose="03020402040406030203" pitchFamily="66" charset="-78"/>
                <a:cs typeface="Arabic Typesetting" panose="03020402040406030203" pitchFamily="66" charset="-78"/>
              </a:rPr>
              <a:t> for </a:t>
            </a:r>
            <a:r>
              <a:rPr lang="fr-FR" sz="4400" dirty="0" err="1" smtClean="0">
                <a:latin typeface="Arabic Typesetting" panose="03020402040406030203" pitchFamily="66" charset="-78"/>
                <a:cs typeface="Arabic Typesetting" panose="03020402040406030203" pitchFamily="66" charset="-78"/>
              </a:rPr>
              <a:t>responding</a:t>
            </a:r>
            <a:r>
              <a:rPr lang="fr-FR" sz="4400" dirty="0" smtClean="0">
                <a:latin typeface="Arabic Typesetting" panose="03020402040406030203" pitchFamily="66" charset="-78"/>
                <a:cs typeface="Arabic Typesetting" panose="03020402040406030203" pitchFamily="66" charset="-78"/>
              </a:rPr>
              <a:t> </a:t>
            </a:r>
            <a:r>
              <a:rPr lang="ar-DZ" sz="4400" dirty="0" smtClean="0">
                <a:latin typeface="Arabic Typesetting" panose="03020402040406030203" pitchFamily="66" charset="-78"/>
                <a:cs typeface="Arabic Typesetting" panose="03020402040406030203" pitchFamily="66" charset="-78"/>
              </a:rPr>
              <a:t> هو وقت محدود </a:t>
            </a:r>
            <a:endParaRPr lang="fr-FR" sz="4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847310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pPr algn="r" rtl="1"/>
            <a:r>
              <a:rPr lang="ar-DZ" sz="3600" dirty="0" smtClean="0"/>
              <a:t>حسب الخاصية الثالثة يمكن ان نميز بين نوعين من الازمة </a:t>
            </a:r>
            <a:endParaRPr lang="fr-FR" sz="3600" dirty="0"/>
          </a:p>
        </p:txBody>
      </p:sp>
      <p:sp>
        <p:nvSpPr>
          <p:cNvPr id="3" name="Espace réservé du contenu 2"/>
          <p:cNvSpPr>
            <a:spLocks noGrp="1"/>
          </p:cNvSpPr>
          <p:nvPr>
            <p:ph idx="1"/>
          </p:nvPr>
        </p:nvSpPr>
        <p:spPr/>
        <p:style>
          <a:lnRef idx="0">
            <a:scrgbClr r="0" g="0" b="0"/>
          </a:lnRef>
          <a:fillRef idx="1003">
            <a:schemeClr val="lt1"/>
          </a:fillRef>
          <a:effectRef idx="0">
            <a:scrgbClr r="0" g="0" b="0"/>
          </a:effectRef>
          <a:fontRef idx="major"/>
        </p:style>
        <p:txBody>
          <a:bodyPr/>
          <a:lstStyle/>
          <a:p>
            <a:pPr marL="0" indent="0" algn="r" rtl="1">
              <a:buNone/>
            </a:pPr>
            <a:r>
              <a:rPr lang="ar-DZ" dirty="0"/>
              <a:t> </a:t>
            </a:r>
            <a:r>
              <a:rPr lang="ar-DZ" sz="4400" dirty="0" smtClean="0">
                <a:latin typeface="Arabic Typesetting" panose="03020402040406030203" pitchFamily="66" charset="-78"/>
                <a:cs typeface="Arabic Typesetting" panose="03020402040406030203" pitchFamily="66" charset="-78"/>
              </a:rPr>
              <a:t>1 </a:t>
            </a:r>
            <a:r>
              <a:rPr lang="ar-DZ" sz="4400" b="1" dirty="0" smtClean="0">
                <a:latin typeface="Arabic Typesetting" panose="03020402040406030203" pitchFamily="66" charset="-78"/>
                <a:cs typeface="Arabic Typesetting" panose="03020402040406030203" pitchFamily="66" charset="-78"/>
              </a:rPr>
              <a:t>الازمة الشديدة : </a:t>
            </a:r>
            <a:r>
              <a:rPr lang="ar-DZ" sz="4400" dirty="0" smtClean="0">
                <a:latin typeface="Arabic Typesetting" panose="03020402040406030203" pitchFamily="66" charset="-78"/>
                <a:cs typeface="Arabic Typesetting" panose="03020402040406030203" pitchFamily="66" charset="-78"/>
              </a:rPr>
              <a:t>و يكون الفعل فيها مفاج</a:t>
            </a:r>
            <a:r>
              <a:rPr lang="ar-DZ" sz="4400" dirty="0">
                <a:latin typeface="Arabic Typesetting" panose="03020402040406030203" pitchFamily="66" charset="-78"/>
                <a:cs typeface="Arabic Typesetting" panose="03020402040406030203" pitchFamily="66" charset="-78"/>
              </a:rPr>
              <a:t>ئ</a:t>
            </a:r>
            <a:r>
              <a:rPr lang="ar-DZ" sz="4400" dirty="0" smtClean="0">
                <a:latin typeface="Arabic Typesetting" panose="03020402040406030203" pitchFamily="66" charset="-78"/>
                <a:cs typeface="Arabic Typesetting" panose="03020402040406030203" pitchFamily="66" charset="-78"/>
              </a:rPr>
              <a:t> و غير متوقع و يتضمن درجة عالية من التهديد للأهداف و يتوجب على صناع القرار الرد الفوري </a:t>
            </a:r>
          </a:p>
          <a:p>
            <a:pPr marL="0" indent="0" algn="r" rtl="1">
              <a:buNone/>
            </a:pPr>
            <a:r>
              <a:rPr lang="ar-DZ" sz="4400" dirty="0" smtClean="0">
                <a:latin typeface="Arabic Typesetting" panose="03020402040406030203" pitchFamily="66" charset="-78"/>
                <a:cs typeface="Arabic Typesetting" panose="03020402040406030203" pitchFamily="66" charset="-78"/>
              </a:rPr>
              <a:t>2- الازمة الأقل شدة : وهي تشبه الموقف الروتيني حيث الفعل المتوقع من قبل صناع القرار و يتضمن درجة اقل من التهديد في اطار وقت قراري كافي </a:t>
            </a:r>
            <a:endParaRPr lang="fr-FR" sz="4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17717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Tree>
    <p:extLst>
      <p:ext uri="{BB962C8B-B14F-4D97-AF65-F5344CB8AC3E}">
        <p14:creationId xmlns:p14="http://schemas.microsoft.com/office/powerpoint/2010/main" val="2775838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pPr algn="r" rtl="1"/>
            <a:r>
              <a:rPr lang="ar-DZ" sz="3600" dirty="0" smtClean="0">
                <a:latin typeface="Arabic Typesetting" panose="03020402040406030203" pitchFamily="66" charset="-78"/>
                <a:cs typeface="Arabic Typesetting" panose="03020402040406030203" pitchFamily="66" charset="-78"/>
              </a:rPr>
              <a:t>اذن السمات الأساسية لموقف الازمة لدى هيرمان و زملائه من رواد مدرسة صناع القرار هي كالتالي : </a:t>
            </a:r>
            <a:endParaRPr lang="fr-FR" sz="3600" dirty="0">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p:txBody>
          <a:bodyPr>
            <a:noAutofit/>
          </a:bodyPr>
          <a:lstStyle/>
          <a:p>
            <a:pPr algn="r" rtl="1"/>
            <a:r>
              <a:rPr lang="ar-DZ" sz="3200" dirty="0" smtClean="0">
                <a:latin typeface="Arabic Typesetting" panose="03020402040406030203" pitchFamily="66" charset="-78"/>
                <a:cs typeface="Arabic Typesetting" panose="03020402040406030203" pitchFamily="66" charset="-78"/>
              </a:rPr>
              <a:t>المفاجأة </a:t>
            </a:r>
          </a:p>
          <a:p>
            <a:pPr algn="r" rtl="1"/>
            <a:r>
              <a:rPr lang="ar-DZ" sz="3200" dirty="0" smtClean="0">
                <a:latin typeface="Arabic Typesetting" panose="03020402040406030203" pitchFamily="66" charset="-78"/>
                <a:cs typeface="Arabic Typesetting" panose="03020402040406030203" pitchFamily="66" charset="-78"/>
              </a:rPr>
              <a:t>التهديد العالي للأهداف</a:t>
            </a:r>
          </a:p>
          <a:p>
            <a:pPr algn="r" rtl="1"/>
            <a:r>
              <a:rPr lang="ar-DZ" sz="3200" dirty="0" smtClean="0">
                <a:latin typeface="Arabic Typesetting" panose="03020402040406030203" pitchFamily="66" charset="-78"/>
                <a:cs typeface="Arabic Typesetting" panose="03020402040406030203" pitchFamily="66" charset="-78"/>
              </a:rPr>
              <a:t>ضيق الوقت المتاح للتصرف </a:t>
            </a:r>
          </a:p>
          <a:p>
            <a:pPr algn="r" rtl="1"/>
            <a:r>
              <a:rPr lang="ar-DZ" sz="3200" dirty="0" smtClean="0">
                <a:latin typeface="Arabic Typesetting" panose="03020402040406030203" pitchFamily="66" charset="-78"/>
                <a:cs typeface="Arabic Typesetting" panose="03020402040406030203" pitchFamily="66" charset="-78"/>
              </a:rPr>
              <a:t>فموقف الازمة بالنسبة لهم هو ذلك الموقف الذي يستشعر فيه صانع القرار درجة عالية من التهديد غير المعتادة في المواقف السابقة عن الازمة حيث يتجه هذا الموقف نحو تهديد المالح العليا للبلاد و هو موقف مفاجئ وغير متوقع من قبل صناع القرار  حيث يشعر بضيق الوقت المتاح للتفكير و اتخاذ القرار قبل تغير الموقف على نحو يصعب السيطرة عليه </a:t>
            </a:r>
          </a:p>
          <a:p>
            <a:pPr algn="r" rtl="1"/>
            <a:r>
              <a:rPr lang="ar-DZ" sz="3200" dirty="0" smtClean="0">
                <a:latin typeface="Arabic Typesetting" panose="03020402040406030203" pitchFamily="66" charset="-78"/>
                <a:cs typeface="Arabic Typesetting" panose="03020402040406030203" pitchFamily="66" charset="-78"/>
              </a:rPr>
              <a:t>ونظر لضيق الوقت </a:t>
            </a:r>
            <a:r>
              <a:rPr lang="ar-DZ" sz="3200" dirty="0" err="1" smtClean="0">
                <a:latin typeface="Arabic Typesetting" panose="03020402040406030203" pitchFamily="66" charset="-78"/>
                <a:cs typeface="Arabic Typesetting" panose="03020402040406030203" pitchFamily="66" charset="-78"/>
              </a:rPr>
              <a:t>القراري</a:t>
            </a:r>
            <a:r>
              <a:rPr lang="ar-DZ" sz="3200" dirty="0" smtClean="0">
                <a:latin typeface="Arabic Typesetting" panose="03020402040406030203" pitchFamily="66" charset="-78"/>
                <a:cs typeface="Arabic Typesetting" panose="03020402040406030203" pitchFamily="66" charset="-78"/>
              </a:rPr>
              <a:t> فان القرار المتخذ </a:t>
            </a:r>
            <a:r>
              <a:rPr lang="ar-DZ" sz="3200" dirty="0" err="1" smtClean="0">
                <a:latin typeface="Arabic Typesetting" panose="03020402040406030203" pitchFamily="66" charset="-78"/>
                <a:cs typeface="Arabic Typesetting" panose="03020402040406030203" pitchFamily="66" charset="-78"/>
              </a:rPr>
              <a:t>لارجعة</a:t>
            </a:r>
            <a:r>
              <a:rPr lang="ar-DZ" sz="3200" dirty="0" smtClean="0">
                <a:latin typeface="Arabic Typesetting" panose="03020402040406030203" pitchFamily="66" charset="-78"/>
                <a:cs typeface="Arabic Typesetting" panose="03020402040406030203" pitchFamily="66" charset="-78"/>
              </a:rPr>
              <a:t> فيه ويحسب على الطرف المتخذ له </a:t>
            </a:r>
            <a:r>
              <a:rPr lang="ar-DZ" sz="3200" dirty="0" err="1" smtClean="0">
                <a:latin typeface="Arabic Typesetting" panose="03020402040406030203" pitchFamily="66" charset="-78"/>
                <a:cs typeface="Arabic Typesetting" panose="03020402040406030203" pitchFamily="66" charset="-78"/>
              </a:rPr>
              <a:t>بايجابياته</a:t>
            </a:r>
            <a:r>
              <a:rPr lang="ar-DZ" sz="3200" dirty="0" smtClean="0">
                <a:latin typeface="Arabic Typesetting" panose="03020402040406030203" pitchFamily="66" charset="-78"/>
                <a:cs typeface="Arabic Typesetting" panose="03020402040406030203" pitchFamily="66" charset="-78"/>
              </a:rPr>
              <a:t> و سلبياته </a:t>
            </a:r>
          </a:p>
          <a:p>
            <a:pPr algn="r" rtl="1"/>
            <a:r>
              <a:rPr lang="ar-DZ" sz="3200" dirty="0" smtClean="0">
                <a:latin typeface="Arabic Typesetting" panose="03020402040406030203" pitchFamily="66" charset="-78"/>
                <a:cs typeface="Arabic Typesetting" panose="03020402040406030203" pitchFamily="66" charset="-78"/>
              </a:rPr>
              <a:t>ونظرا لضيق الوقت فان القرار المتخذ لا رجعة فيه ويحسب على الطرف المتخذ له </a:t>
            </a:r>
            <a:r>
              <a:rPr lang="ar-DZ" sz="3200" dirty="0" err="1" smtClean="0">
                <a:latin typeface="Arabic Typesetting" panose="03020402040406030203" pitchFamily="66" charset="-78"/>
                <a:cs typeface="Arabic Typesetting" panose="03020402040406030203" pitchFamily="66" charset="-78"/>
              </a:rPr>
              <a:t>بايجابياته</a:t>
            </a:r>
            <a:r>
              <a:rPr lang="ar-DZ" sz="3200" dirty="0" smtClean="0">
                <a:latin typeface="Arabic Typesetting" panose="03020402040406030203" pitchFamily="66" charset="-78"/>
                <a:cs typeface="Arabic Typesetting" panose="03020402040406030203" pitchFamily="66" charset="-78"/>
              </a:rPr>
              <a:t> وسلبياته</a:t>
            </a:r>
            <a:endParaRPr lang="fr-FR" sz="32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080756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pPr algn="r" rtl="1"/>
            <a:r>
              <a:rPr lang="ar-DZ" sz="3600" dirty="0" smtClean="0">
                <a:latin typeface="Arabic Typesetting" panose="03020402040406030203" pitchFamily="66" charset="-78"/>
                <a:cs typeface="Arabic Typesetting" panose="03020402040406030203" pitchFamily="66" charset="-78"/>
              </a:rPr>
              <a:t>يوضح </a:t>
            </a:r>
            <a:r>
              <a:rPr lang="ar-DZ" sz="3600" dirty="0" err="1" smtClean="0">
                <a:latin typeface="Arabic Typesetting" panose="03020402040406030203" pitchFamily="66" charset="-78"/>
                <a:cs typeface="Arabic Typesetting" panose="03020402040406030203" pitchFamily="66" charset="-78"/>
              </a:rPr>
              <a:t>تشالز</a:t>
            </a:r>
            <a:r>
              <a:rPr lang="ar-DZ" sz="3600" dirty="0" smtClean="0">
                <a:latin typeface="Arabic Typesetting" panose="03020402040406030203" pitchFamily="66" charset="-78"/>
                <a:cs typeface="Arabic Typesetting" panose="03020402040406030203" pitchFamily="66" charset="-78"/>
              </a:rPr>
              <a:t> </a:t>
            </a:r>
            <a:r>
              <a:rPr lang="ar-DZ" sz="3600" dirty="0" err="1" smtClean="0">
                <a:latin typeface="Arabic Typesetting" panose="03020402040406030203" pitchFamily="66" charset="-78"/>
                <a:cs typeface="Arabic Typesetting" panose="03020402040406030203" pitchFamily="66" charset="-78"/>
              </a:rPr>
              <a:t>ماكيلاند</a:t>
            </a:r>
            <a:r>
              <a:rPr lang="ar-DZ" sz="3600" dirty="0" smtClean="0">
                <a:latin typeface="Arabic Typesetting" panose="03020402040406030203" pitchFamily="66" charset="-78"/>
                <a:cs typeface="Arabic Typesetting" panose="03020402040406030203" pitchFamily="66" charset="-78"/>
              </a:rPr>
              <a:t> في دراسته  للازمات الحادة و مواقف الصراع و الازمات التي تؤدي الى الحرب  ان الازمة هي : </a:t>
            </a:r>
            <a:endParaRPr lang="fr-FR" sz="3600" dirty="0">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a:xfrm>
            <a:off x="838200" y="1825624"/>
            <a:ext cx="10515600" cy="4845631"/>
          </a:xfrm>
        </p:spPr>
        <p:style>
          <a:lnRef idx="0">
            <a:scrgbClr r="0" g="0" b="0"/>
          </a:lnRef>
          <a:fillRef idx="1003">
            <a:schemeClr val="lt1"/>
          </a:fillRef>
          <a:effectRef idx="0">
            <a:scrgbClr r="0" g="0" b="0"/>
          </a:effectRef>
          <a:fontRef idx="major"/>
        </p:style>
        <p:txBody>
          <a:bodyPr>
            <a:noAutofit/>
          </a:bodyPr>
          <a:lstStyle/>
          <a:p>
            <a:pPr algn="r" rtl="1"/>
            <a:r>
              <a:rPr lang="ar-DZ" sz="4400" dirty="0" smtClean="0">
                <a:latin typeface="Arabic Typesetting" panose="03020402040406030203" pitchFamily="66" charset="-78"/>
                <a:cs typeface="Arabic Typesetting" panose="03020402040406030203" pitchFamily="66" charset="-78"/>
              </a:rPr>
              <a:t>ان الازمة هي نقطة تحول في الصراع و فترة حاسمة تتخذ عندها القرارات الكبرى </a:t>
            </a:r>
          </a:p>
          <a:p>
            <a:pPr algn="r" rtl="1"/>
            <a:r>
              <a:rPr lang="ar-DZ" sz="4400" dirty="0" smtClean="0">
                <a:latin typeface="Arabic Typesetting" panose="03020402040406030203" pitchFamily="66" charset="-78"/>
                <a:cs typeface="Arabic Typesetting" panose="03020402040406030203" pitchFamily="66" charset="-78"/>
              </a:rPr>
              <a:t>فهي نتاج لأحداث متراكمة ومتداخلة وخلال فترة الازمة واشتدادها تتم عمليات المساومة بين الأطراف وتتخذ الاقرارات الهامة فالأزمة تتلخص في الاندلاع المفاجئ وغير المتوقع للأحداث و الناتجة عن صراع سابق</a:t>
            </a:r>
          </a:p>
          <a:p>
            <a:pPr algn="r" rtl="1"/>
            <a:r>
              <a:rPr lang="ar-DZ" sz="4400" dirty="0" smtClean="0">
                <a:latin typeface="Arabic Typesetting" panose="03020402040406030203" pitchFamily="66" charset="-78"/>
                <a:cs typeface="Arabic Typesetting" panose="03020402040406030203" pitchFamily="66" charset="-78"/>
              </a:rPr>
              <a:t> و بذلك نرى ان </a:t>
            </a:r>
            <a:r>
              <a:rPr lang="ar-DZ" sz="4400" dirty="0" err="1" smtClean="0">
                <a:latin typeface="Arabic Typesetting" panose="03020402040406030203" pitchFamily="66" charset="-78"/>
                <a:cs typeface="Arabic Typesetting" panose="03020402040406030203" pitchFamily="66" charset="-78"/>
              </a:rPr>
              <a:t>ماكليلاند</a:t>
            </a:r>
            <a:r>
              <a:rPr lang="ar-DZ" sz="4400" dirty="0" smtClean="0">
                <a:latin typeface="Arabic Typesetting" panose="03020402040406030203" pitchFamily="66" charset="-78"/>
                <a:cs typeface="Arabic Typesetting" panose="03020402040406030203" pitchFamily="66" charset="-78"/>
              </a:rPr>
              <a:t> يجمع بين كون الازمة موقف كما قال </a:t>
            </a:r>
            <a:r>
              <a:rPr lang="ar-DZ" sz="4400" dirty="0" err="1" smtClean="0">
                <a:latin typeface="Arabic Typesetting" panose="03020402040406030203" pitchFamily="66" charset="-78"/>
                <a:cs typeface="Arabic Typesetting" panose="03020402040406030203" pitchFamily="66" charset="-78"/>
              </a:rPr>
              <a:t>فيرغيسون</a:t>
            </a:r>
            <a:r>
              <a:rPr lang="ar-DZ" sz="4400" dirty="0" smtClean="0">
                <a:latin typeface="Arabic Typesetting" panose="03020402040406030203" pitchFamily="66" charset="-78"/>
                <a:cs typeface="Arabic Typesetting" panose="03020402040406030203" pitchFamily="66" charset="-78"/>
              </a:rPr>
              <a:t> و بين كونها سلسلة من التفاعلات كما رأى كلا من </a:t>
            </a:r>
            <a:r>
              <a:rPr lang="ar-DZ" sz="4400" dirty="0" err="1" smtClean="0">
                <a:latin typeface="Arabic Typesetting" panose="03020402040406030203" pitchFamily="66" charset="-78"/>
                <a:cs typeface="Arabic Typesetting" panose="03020402040406030203" pitchFamily="66" charset="-78"/>
              </a:rPr>
              <a:t>سنايدر</a:t>
            </a:r>
            <a:r>
              <a:rPr lang="ar-DZ" sz="4400" dirty="0" smtClean="0">
                <a:latin typeface="Arabic Typesetting" panose="03020402040406030203" pitchFamily="66" charset="-78"/>
                <a:cs typeface="Arabic Typesetting" panose="03020402040406030203" pitchFamily="66" charset="-78"/>
              </a:rPr>
              <a:t> و </a:t>
            </a:r>
            <a:r>
              <a:rPr lang="ar-DZ" sz="4400" dirty="0" err="1" smtClean="0">
                <a:latin typeface="Arabic Typesetting" panose="03020402040406030203" pitchFamily="66" charset="-78"/>
                <a:cs typeface="Arabic Typesetting" panose="03020402040406030203" pitchFamily="66" charset="-78"/>
              </a:rPr>
              <a:t>دايزينج</a:t>
            </a:r>
            <a:r>
              <a:rPr lang="ar-DZ" sz="4400" dirty="0" smtClean="0">
                <a:latin typeface="Arabic Typesetting" panose="03020402040406030203" pitchFamily="66" charset="-78"/>
                <a:cs typeface="Arabic Typesetting" panose="03020402040406030203" pitchFamily="66" charset="-78"/>
              </a:rPr>
              <a:t> وان كان </a:t>
            </a:r>
            <a:r>
              <a:rPr lang="ar-DZ" sz="4400" dirty="0" err="1" smtClean="0">
                <a:latin typeface="Arabic Typesetting" panose="03020402040406030203" pitchFamily="66" charset="-78"/>
                <a:cs typeface="Arabic Typesetting" panose="03020402040406030203" pitchFamily="66" charset="-78"/>
              </a:rPr>
              <a:t>ماكليلاند</a:t>
            </a:r>
            <a:r>
              <a:rPr lang="ar-DZ" sz="4400" dirty="0" smtClean="0">
                <a:latin typeface="Arabic Typesetting" panose="03020402040406030203" pitchFamily="66" charset="-78"/>
                <a:cs typeface="Arabic Typesetting" panose="03020402040406030203" pitchFamily="66" charset="-78"/>
              </a:rPr>
              <a:t> يفعل متغيرات صنع القرار و يضع جل تفكيره في تأثير الأزمة على النظام الدولي</a:t>
            </a:r>
            <a:endParaRPr lang="fr-FR" sz="4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049060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TotalTime>
  <Words>1437</Words>
  <Application>Microsoft Office PowerPoint</Application>
  <PresentationFormat>Grand écran</PresentationFormat>
  <Paragraphs>73</Paragraphs>
  <Slides>22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Arabic Typesetting</vt:lpstr>
      <vt:lpstr>Arial</vt:lpstr>
      <vt:lpstr>Calibri</vt:lpstr>
      <vt:lpstr>Calibri Light</vt:lpstr>
      <vt:lpstr>Times New Roman</vt:lpstr>
      <vt:lpstr>Thème Office</vt:lpstr>
      <vt:lpstr>محاضرات مقدمة لطلبة سنة ثانية ماستر  تخصص علاقات دولية  مقياس إدارة الازمات الدولية</vt:lpstr>
      <vt:lpstr>Présentation PowerPoint</vt:lpstr>
      <vt:lpstr>Présentation PowerPoint</vt:lpstr>
      <vt:lpstr>في دراسة عن سلوك صناع السياسة الخارجية خلال موقف الازمة تناول جيمس رينسون و تشارلز ومارغاريت هيرمان مفهوم الازمة الدولية ووضعوا تعريفا عاما للازمة بأنها   </vt:lpstr>
      <vt:lpstr>Présentation PowerPoint</vt:lpstr>
      <vt:lpstr>حسب الخاصية الثالثة يمكن ان نميز بين نوعين من الازمة </vt:lpstr>
      <vt:lpstr>Présentation PowerPoint</vt:lpstr>
      <vt:lpstr>اذن السمات الأساسية لموقف الازمة لدى هيرمان و زملائه من رواد مدرسة صناع القرار هي كالتالي : </vt:lpstr>
      <vt:lpstr>يوضح تشالز ماكيلاند في دراسته  للازمات الحادة و مواقف الصراع و الازمات التي تؤدي الى الحرب  ان الازمة هي : </vt:lpstr>
      <vt:lpstr>ويرى ماكليلاند ان هناك مواقف ثلاثة يمكن ان تخلق ازمة </vt:lpstr>
      <vt:lpstr>Présentation PowerPoint</vt:lpstr>
      <vt:lpstr>ويعرف جوزاف فرانكل الازمة </vt:lpstr>
      <vt:lpstr>ويعرف جون سبانر الازمة </vt:lpstr>
      <vt:lpstr>Présentation PowerPoint</vt:lpstr>
      <vt:lpstr>استنتاج مهم </vt:lpstr>
      <vt:lpstr>يعرف غلان و سنايدر الازمة كما يلي </vt:lpstr>
      <vt:lpstr>خلاصة </vt:lpstr>
      <vt:lpstr>الفرق بين الازمة و المصطلحات المشابهة لها</vt:lpstr>
      <vt:lpstr>Présentation PowerPoint</vt:lpstr>
      <vt:lpstr> الفرق بين الازمة و النزاع :  </vt:lpstr>
      <vt:lpstr>تصنيفات الأزمة </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في دراسة عن سلوك صناع السياسة الخارجية خلال موقف الازمة تناول جيمس رينسون و تشارلز ومارغاريت هيرمان مفهوم الازمة الدولية ووظعو تعريفا عاما للازمة بأنها </dc:title>
  <dc:creator>PC</dc:creator>
  <cp:lastModifiedBy>PC</cp:lastModifiedBy>
  <cp:revision>87</cp:revision>
  <dcterms:created xsi:type="dcterms:W3CDTF">2023-12-02T18:45:26Z</dcterms:created>
  <dcterms:modified xsi:type="dcterms:W3CDTF">2023-12-22T20:50:43Z</dcterms:modified>
</cp:coreProperties>
</file>