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6" r:id="rId2"/>
    <p:sldId id="256" r:id="rId3"/>
    <p:sldId id="267" r:id="rId4"/>
    <p:sldId id="260" r:id="rId5"/>
    <p:sldId id="261" r:id="rId6"/>
    <p:sldId id="262" r:id="rId7"/>
    <p:sldId id="263" r:id="rId8"/>
    <p:sldId id="264" r:id="rId9"/>
    <p:sldId id="26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637408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306371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49511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2677454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8358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2311568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109742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89198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1320020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56E028D-F17C-42B0-88A6-75A6974D181B}"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3912896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56E028D-F17C-42B0-88A6-75A6974D181B}"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352145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56E028D-F17C-42B0-88A6-75A6974D181B}" type="datetimeFigureOut">
              <a:rPr lang="fr-FR" smtClean="0"/>
              <a:t>23/12/2023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340494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56E028D-F17C-42B0-88A6-75A6974D181B}" type="datetimeFigureOut">
              <a:rPr lang="fr-FR" smtClean="0"/>
              <a:t>23/12/2023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2584613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E028D-F17C-42B0-88A6-75A6974D181B}" type="datetimeFigureOut">
              <a:rPr lang="fr-FR" smtClean="0"/>
              <a:t>23/12/2023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258662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56E028D-F17C-42B0-88A6-75A6974D181B}"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3601887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56E028D-F17C-42B0-88A6-75A6974D181B}"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FAEA0C-A98D-4C60-8BE1-783A51602714}" type="slidenum">
              <a:rPr lang="fr-FR" smtClean="0"/>
              <a:t>‹N°›</a:t>
            </a:fld>
            <a:endParaRPr lang="fr-FR"/>
          </a:p>
        </p:txBody>
      </p:sp>
    </p:spTree>
    <p:extLst>
      <p:ext uri="{BB962C8B-B14F-4D97-AF65-F5344CB8AC3E}">
        <p14:creationId xmlns:p14="http://schemas.microsoft.com/office/powerpoint/2010/main" val="3320499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6E028D-F17C-42B0-88A6-75A6974D181B}" type="datetimeFigureOut">
              <a:rPr lang="fr-FR" smtClean="0"/>
              <a:t>23/12/2023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FFAEA0C-A98D-4C60-8BE1-783A51602714}" type="slidenum">
              <a:rPr lang="fr-FR" smtClean="0"/>
              <a:t>‹N°›</a:t>
            </a:fld>
            <a:endParaRPr lang="fr-FR"/>
          </a:p>
        </p:txBody>
      </p:sp>
    </p:spTree>
    <p:extLst>
      <p:ext uri="{BB962C8B-B14F-4D97-AF65-F5344CB8AC3E}">
        <p14:creationId xmlns:p14="http://schemas.microsoft.com/office/powerpoint/2010/main" val="404651125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hamed.hamdane@univ-biskra.dz"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032"/>
            <a:ext cx="9144000" cy="3406932"/>
          </a:xfrm>
        </p:spPr>
        <p:style>
          <a:lnRef idx="3">
            <a:schemeClr val="lt1"/>
          </a:lnRef>
          <a:fillRef idx="1">
            <a:schemeClr val="dk1"/>
          </a:fillRef>
          <a:effectRef idx="1">
            <a:schemeClr val="dk1"/>
          </a:effectRef>
          <a:fontRef idx="minor">
            <a:schemeClr val="lt1"/>
          </a:fontRef>
        </p:style>
        <p:txBody>
          <a:bodyPr>
            <a:noAutofit/>
          </a:bodyPr>
          <a:lstStyle/>
          <a:p>
            <a:pPr algn="ctr" rtl="1"/>
            <a:r>
              <a:rPr lang="ar-DZ" sz="5400" dirty="0" smtClean="0">
                <a:solidFill>
                  <a:schemeClr val="accent1">
                    <a:lumMod val="20000"/>
                    <a:lumOff val="80000"/>
                  </a:schemeClr>
                </a:solidFill>
                <a:latin typeface="Arabic Typesetting" panose="03020402040406030203" pitchFamily="66" charset="-78"/>
                <a:cs typeface="Arabic Typesetting" panose="03020402040406030203" pitchFamily="66" charset="-78"/>
              </a:rPr>
              <a:t>محاضرات مقدمة لطلبة سنة ثانية ماستر </a:t>
            </a:r>
            <a:br>
              <a:rPr lang="ar-DZ" sz="5400" dirty="0" smtClean="0">
                <a:solidFill>
                  <a:schemeClr val="accent1">
                    <a:lumMod val="20000"/>
                    <a:lumOff val="80000"/>
                  </a:schemeClr>
                </a:solidFill>
                <a:latin typeface="Arabic Typesetting" panose="03020402040406030203" pitchFamily="66" charset="-78"/>
                <a:cs typeface="Arabic Typesetting" panose="03020402040406030203" pitchFamily="66" charset="-78"/>
              </a:rPr>
            </a:br>
            <a:r>
              <a:rPr lang="ar-DZ" sz="5400" dirty="0" smtClean="0">
                <a:solidFill>
                  <a:schemeClr val="accent1">
                    <a:lumMod val="20000"/>
                    <a:lumOff val="80000"/>
                  </a:schemeClr>
                </a:solidFill>
                <a:latin typeface="Arabic Typesetting" panose="03020402040406030203" pitchFamily="66" charset="-78"/>
                <a:cs typeface="Arabic Typesetting" panose="03020402040406030203" pitchFamily="66" charset="-78"/>
              </a:rPr>
              <a:t>تخصص علاقات دولية</a:t>
            </a:r>
            <a:br>
              <a:rPr lang="ar-DZ" sz="5400" dirty="0" smtClean="0">
                <a:solidFill>
                  <a:schemeClr val="accent1">
                    <a:lumMod val="20000"/>
                    <a:lumOff val="80000"/>
                  </a:schemeClr>
                </a:solidFill>
                <a:latin typeface="Arabic Typesetting" panose="03020402040406030203" pitchFamily="66" charset="-78"/>
                <a:cs typeface="Arabic Typesetting" panose="03020402040406030203" pitchFamily="66" charset="-78"/>
              </a:rPr>
            </a:br>
            <a:r>
              <a:rPr lang="ar-DZ" sz="5400" dirty="0" smtClean="0">
                <a:solidFill>
                  <a:schemeClr val="accent1">
                    <a:lumMod val="20000"/>
                    <a:lumOff val="80000"/>
                  </a:schemeClr>
                </a:solidFill>
                <a:latin typeface="Arabic Typesetting" panose="03020402040406030203" pitchFamily="66" charset="-78"/>
                <a:cs typeface="Arabic Typesetting" panose="03020402040406030203" pitchFamily="66" charset="-78"/>
              </a:rPr>
              <a:t> مقياس إدارة الازمات الدولية</a:t>
            </a:r>
            <a:endParaRPr lang="fr-FR" sz="5400" dirty="0">
              <a:solidFill>
                <a:schemeClr val="accent1">
                  <a:lumMod val="20000"/>
                  <a:lumOff val="80000"/>
                </a:schemeClr>
              </a:solidFill>
              <a:latin typeface="Arabic Typesetting" panose="03020402040406030203" pitchFamily="66" charset="-78"/>
              <a:cs typeface="Arabic Typesetting" panose="03020402040406030203" pitchFamily="66" charset="-78"/>
            </a:endParaRPr>
          </a:p>
        </p:txBody>
      </p:sp>
      <p:sp>
        <p:nvSpPr>
          <p:cNvPr id="3" name="Sous-titre 2"/>
          <p:cNvSpPr>
            <a:spLocks noGrp="1"/>
          </p:cNvSpPr>
          <p:nvPr>
            <p:ph type="subTitle" idx="1"/>
          </p:nvPr>
        </p:nvSpPr>
        <p:spPr>
          <a:xfrm>
            <a:off x="1524000" y="3602038"/>
            <a:ext cx="9144000" cy="3352554"/>
          </a:xfrm>
        </p:spPr>
        <p:style>
          <a:lnRef idx="0">
            <a:scrgbClr r="0" g="0" b="0"/>
          </a:lnRef>
          <a:fillRef idx="1003">
            <a:schemeClr val="lt1"/>
          </a:fillRef>
          <a:effectRef idx="0">
            <a:scrgbClr r="0" g="0" b="0"/>
          </a:effectRef>
          <a:fontRef idx="major"/>
        </p:style>
        <p:txBody>
          <a:bodyPr>
            <a:noAutofit/>
          </a:bodyPr>
          <a:lstStyle/>
          <a:p>
            <a:pPr rtl="1"/>
            <a:endParaRPr lang="ar-DZ" sz="3600" dirty="0" smtClean="0">
              <a:latin typeface="Arabic Typesetting" panose="03020402040406030203" pitchFamily="66" charset="-78"/>
              <a:cs typeface="Arabic Typesetting" panose="03020402040406030203" pitchFamily="66" charset="-78"/>
            </a:endParaRPr>
          </a:p>
          <a:p>
            <a:pPr algn="ctr"/>
            <a:r>
              <a:rPr lang="ar-DZ" sz="3600" dirty="0" smtClean="0">
                <a:solidFill>
                  <a:schemeClr val="tx1"/>
                </a:solidFill>
                <a:latin typeface="Arabic Typesetting" panose="03020402040406030203" pitchFamily="66" charset="-78"/>
                <a:cs typeface="Arabic Typesetting" panose="03020402040406030203" pitchFamily="66" charset="-78"/>
              </a:rPr>
              <a:t>مقدمة من طرف الأستاذ حمدان محمد الطيب </a:t>
            </a:r>
          </a:p>
          <a:p>
            <a:pPr algn="ctr"/>
            <a:r>
              <a:rPr lang="ar-DZ" sz="3600" dirty="0" smtClean="0">
                <a:solidFill>
                  <a:schemeClr val="tx1"/>
                </a:solidFill>
                <a:latin typeface="Arabic Typesetting" panose="03020402040406030203" pitchFamily="66" charset="-78"/>
                <a:cs typeface="Arabic Typesetting" panose="03020402040406030203" pitchFamily="66" charset="-78"/>
              </a:rPr>
              <a:t>قسم العلوم السياسية جامعة بسكرة </a:t>
            </a:r>
          </a:p>
          <a:p>
            <a:pPr algn="ctr"/>
            <a:r>
              <a:rPr lang="fr-FR" dirty="0" smtClean="0">
                <a:solidFill>
                  <a:schemeClr val="tx1"/>
                </a:solidFill>
                <a:latin typeface="Arabic Typesetting" panose="03020402040406030203" pitchFamily="66" charset="-78"/>
                <a:cs typeface="Arabic Typesetting" panose="03020402040406030203" pitchFamily="66" charset="-78"/>
              </a:rPr>
              <a:t>Email : </a:t>
            </a:r>
            <a:r>
              <a:rPr lang="fr-FR" sz="2000" b="1" dirty="0" err="1" smtClean="0">
                <a:solidFill>
                  <a:schemeClr val="accent3">
                    <a:lumMod val="60000"/>
                    <a:lumOff val="40000"/>
                  </a:schemeClr>
                </a:solidFill>
                <a:latin typeface="Arabic Typesetting" panose="03020402040406030203" pitchFamily="66" charset="-78"/>
                <a:cs typeface="Arabic Typesetting" panose="03020402040406030203" pitchFamily="66" charset="-78"/>
                <a:hlinkClick r:id="rId2"/>
              </a:rPr>
              <a:t>mohamed</a:t>
            </a:r>
            <a:r>
              <a:rPr lang="ar-DZ" sz="2000" b="1" dirty="0" smtClean="0">
                <a:solidFill>
                  <a:schemeClr val="accent3">
                    <a:lumMod val="60000"/>
                    <a:lumOff val="40000"/>
                  </a:schemeClr>
                </a:solidFill>
                <a:latin typeface="Arabic Typesetting" panose="03020402040406030203" pitchFamily="66" charset="-78"/>
                <a:cs typeface="Arabic Typesetting" panose="03020402040406030203" pitchFamily="66" charset="-78"/>
                <a:hlinkClick r:id="rId2"/>
              </a:rPr>
              <a:t>.</a:t>
            </a:r>
            <a:r>
              <a:rPr lang="fr-FR" sz="2000" b="1" dirty="0" err="1" smtClean="0">
                <a:solidFill>
                  <a:schemeClr val="accent3">
                    <a:lumMod val="60000"/>
                    <a:lumOff val="40000"/>
                  </a:schemeClr>
                </a:solidFill>
                <a:latin typeface="Arabic Typesetting" panose="03020402040406030203" pitchFamily="66" charset="-78"/>
                <a:cs typeface="Arabic Typesetting" panose="03020402040406030203" pitchFamily="66" charset="-78"/>
                <a:hlinkClick r:id="rId2"/>
              </a:rPr>
              <a:t>hamdane@univ-biskra</a:t>
            </a:r>
            <a:r>
              <a:rPr lang="ar-DZ" sz="2000" b="1" dirty="0" smtClean="0">
                <a:solidFill>
                  <a:schemeClr val="accent3">
                    <a:lumMod val="60000"/>
                    <a:lumOff val="40000"/>
                  </a:schemeClr>
                </a:solidFill>
                <a:latin typeface="Arabic Typesetting" panose="03020402040406030203" pitchFamily="66" charset="-78"/>
                <a:cs typeface="Arabic Typesetting" panose="03020402040406030203" pitchFamily="66" charset="-78"/>
                <a:hlinkClick r:id="rId2"/>
              </a:rPr>
              <a:t>.</a:t>
            </a:r>
            <a:r>
              <a:rPr lang="fr-FR" sz="2000" b="1" dirty="0" smtClean="0">
                <a:solidFill>
                  <a:schemeClr val="accent3">
                    <a:lumMod val="60000"/>
                    <a:lumOff val="40000"/>
                  </a:schemeClr>
                </a:solidFill>
                <a:latin typeface="Arabic Typesetting" panose="03020402040406030203" pitchFamily="66" charset="-78"/>
                <a:cs typeface="Arabic Typesetting" panose="03020402040406030203" pitchFamily="66" charset="-78"/>
                <a:hlinkClick r:id="rId2"/>
              </a:rPr>
              <a:t>dz</a:t>
            </a:r>
            <a:r>
              <a:rPr lang="fr-FR" sz="2000" b="1" dirty="0" smtClean="0">
                <a:solidFill>
                  <a:schemeClr val="accent3">
                    <a:lumMod val="60000"/>
                    <a:lumOff val="40000"/>
                  </a:schemeClr>
                </a:solidFill>
                <a:latin typeface="Arabic Typesetting" panose="03020402040406030203" pitchFamily="66" charset="-78"/>
                <a:cs typeface="Arabic Typesetting" panose="03020402040406030203" pitchFamily="66" charset="-78"/>
              </a:rPr>
              <a:t> </a:t>
            </a:r>
          </a:p>
          <a:p>
            <a:pPr algn="ctr"/>
            <a:r>
              <a:rPr lang="ar-DZ" dirty="0">
                <a:solidFill>
                  <a:schemeClr val="tx1"/>
                </a:solidFill>
                <a:latin typeface="Arabic Typesetting" panose="03020402040406030203" pitchFamily="66" charset="-78"/>
                <a:cs typeface="Arabic Typesetting" panose="03020402040406030203" pitchFamily="66" charset="-78"/>
              </a:rPr>
              <a:t>السنة الجامعية 2023-</a:t>
            </a:r>
            <a:r>
              <a:rPr lang="ar-DZ" dirty="0">
                <a:latin typeface="Arabic Typesetting" panose="03020402040406030203" pitchFamily="66" charset="-78"/>
                <a:cs typeface="Arabic Typesetting" panose="03020402040406030203" pitchFamily="66" charset="-78"/>
              </a:rPr>
              <a:t>2024</a:t>
            </a:r>
          </a:p>
          <a:p>
            <a:endParaRPr lang="fr-FR"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60215612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682579"/>
            <a:ext cx="5804079" cy="1062977"/>
          </a:xfrm>
        </p:spPr>
        <p:txBody>
          <a:bodyPr/>
          <a:lstStyle/>
          <a:p>
            <a:r>
              <a:rPr lang="ar-DZ" dirty="0" smtClean="0"/>
              <a:t>المحاضرة الثالثة </a:t>
            </a:r>
            <a:endParaRPr lang="fr-FR" dirty="0"/>
          </a:p>
        </p:txBody>
      </p:sp>
      <p:sp>
        <p:nvSpPr>
          <p:cNvPr id="3" name="Sous-titre 2"/>
          <p:cNvSpPr>
            <a:spLocks noGrp="1"/>
          </p:cNvSpPr>
          <p:nvPr>
            <p:ph type="subTitle" idx="1"/>
          </p:nvPr>
        </p:nvSpPr>
        <p:spPr>
          <a:xfrm>
            <a:off x="1524000" y="2240924"/>
            <a:ext cx="6293476" cy="3016876"/>
          </a:xfrm>
        </p:spPr>
        <p:txBody>
          <a:bodyPr/>
          <a:lstStyle/>
          <a:p>
            <a:endParaRPr lang="ar-DZ" dirty="0" smtClean="0"/>
          </a:p>
          <a:p>
            <a:endParaRPr lang="ar-DZ" dirty="0"/>
          </a:p>
          <a:p>
            <a:endParaRPr lang="ar-DZ" dirty="0" smtClean="0"/>
          </a:p>
          <a:p>
            <a:r>
              <a:rPr lang="ar-DZ" sz="4400" b="1" dirty="0" smtClean="0"/>
              <a:t>السلوك </a:t>
            </a:r>
            <a:r>
              <a:rPr lang="ar-DZ" sz="4400" b="1" dirty="0" err="1" smtClean="0"/>
              <a:t>الأزماتي</a:t>
            </a:r>
            <a:r>
              <a:rPr lang="ar-DZ" sz="4400" b="1" dirty="0" smtClean="0"/>
              <a:t> </a:t>
            </a:r>
            <a:endParaRPr lang="fr-FR" sz="4400" b="1" dirty="0"/>
          </a:p>
        </p:txBody>
      </p:sp>
    </p:spTree>
    <p:extLst>
      <p:ext uri="{BB962C8B-B14F-4D97-AF65-F5344CB8AC3E}">
        <p14:creationId xmlns:p14="http://schemas.microsoft.com/office/powerpoint/2010/main" val="10157117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289166552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dirty="0" smtClean="0"/>
              <a:t>مدخل مهم </a:t>
            </a:r>
            <a:endParaRPr lang="fr-FR" sz="3600" dirty="0"/>
          </a:p>
        </p:txBody>
      </p:sp>
      <p:sp>
        <p:nvSpPr>
          <p:cNvPr id="3" name="Espace réservé du contenu 2"/>
          <p:cNvSpPr>
            <a:spLocks noGrp="1"/>
          </p:cNvSpPr>
          <p:nvPr>
            <p:ph idx="1"/>
          </p:nvPr>
        </p:nvSpPr>
        <p:spPr/>
        <p:txBody>
          <a:bodyPr>
            <a:normAutofit lnSpcReduction="10000"/>
          </a:bodyPr>
          <a:lstStyle/>
          <a:p>
            <a:pPr algn="r" rtl="1"/>
            <a:r>
              <a:rPr lang="ar-DZ" dirty="0" smtClean="0"/>
              <a:t>أولا وفقا لريموند ارون يتعذر على عالم السياسة ان يجد قوانين عامة يخضع لها السلوك السياسي </a:t>
            </a:r>
            <a:r>
              <a:rPr lang="ar-DZ" dirty="0" err="1" smtClean="0"/>
              <a:t>لاطراف</a:t>
            </a:r>
            <a:r>
              <a:rPr lang="ar-DZ" dirty="0" smtClean="0"/>
              <a:t> الازمة الدولية لان حقل النظام الدولي بالغ التعقيد لا يمكن ارجاعه الى عامل أساسي واحد </a:t>
            </a:r>
          </a:p>
          <a:p>
            <a:pPr algn="r" rtl="1"/>
            <a:r>
              <a:rPr lang="ar-DZ" dirty="0" smtClean="0"/>
              <a:t>ثانيا يقدم كينيث والتز نموذج شكلي اكثر دقة فهو يعتقد ان النظام الدولي يخضع لقوانين خاصة به تختلف نوعيا عن تلك التي تتحكم بالمجتمعات القومية و هو ينتقد الاتجاهات الاختزالية و التي تستنتج قوانين النظام الدولي من التناقضات الداخلية للمجتمع الدولي وحده </a:t>
            </a:r>
          </a:p>
          <a:p>
            <a:pPr algn="r" rtl="1"/>
            <a:r>
              <a:rPr lang="ar-DZ" dirty="0" smtClean="0"/>
              <a:t>ثالثا ما قدمه ميشال </a:t>
            </a:r>
            <a:r>
              <a:rPr lang="ar-DZ" dirty="0" err="1" smtClean="0"/>
              <a:t>بريشر</a:t>
            </a:r>
            <a:r>
              <a:rPr lang="ar-DZ" dirty="0" smtClean="0"/>
              <a:t> حيث قدم مشروعا مماثلا ووجد قواعد عامة للعبة الدولية حيث ادخل طبيعة النظام </a:t>
            </a:r>
            <a:r>
              <a:rPr lang="ar-DZ" dirty="0" err="1" smtClean="0"/>
              <a:t>الدولني</a:t>
            </a:r>
            <a:r>
              <a:rPr lang="ar-DZ" dirty="0" smtClean="0"/>
              <a:t> ( الداخلي ) في جدول فرضياته حول الازمة فهو يبين انه كلما كانت الأنظمة الدولية مختلفة نوعا بعضها عن بعض كلما ازداد احتمال تحول الخلاف السياسي الى ازمة </a:t>
            </a:r>
          </a:p>
          <a:p>
            <a:pPr algn="r" rtl="1"/>
            <a:r>
              <a:rPr lang="ar-DZ" dirty="0" smtClean="0"/>
              <a:t>فيحين ان والتز ينطلق من فرضية ان الدول هي في النظام الدولي وحدات متماثلة لا تختلف باختلاف أنظمتها الداخلية بل باختلاف مواقعها في هذا النظام</a:t>
            </a:r>
            <a:endParaRPr lang="fr-FR" dirty="0"/>
          </a:p>
        </p:txBody>
      </p:sp>
    </p:spTree>
    <p:extLst>
      <p:ext uri="{BB962C8B-B14F-4D97-AF65-F5344CB8AC3E}">
        <p14:creationId xmlns:p14="http://schemas.microsoft.com/office/powerpoint/2010/main" val="5682218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953037"/>
            <a:ext cx="8596668" cy="5088325"/>
          </a:xfrm>
        </p:spPr>
        <p:txBody>
          <a:bodyPr/>
          <a:lstStyle/>
          <a:p>
            <a:pPr algn="r" rtl="1"/>
            <a:endParaRPr lang="ar-DZ" dirty="0" smtClean="0"/>
          </a:p>
          <a:p>
            <a:pPr algn="r" rtl="1"/>
            <a:endParaRPr lang="ar-DZ" dirty="0"/>
          </a:p>
          <a:p>
            <a:pPr algn="r" rtl="1"/>
            <a:endParaRPr lang="ar-DZ" dirty="0" smtClean="0"/>
          </a:p>
          <a:p>
            <a:pPr algn="r" rtl="1"/>
            <a:endParaRPr lang="ar-DZ" dirty="0"/>
          </a:p>
          <a:p>
            <a:pPr algn="r" rtl="1"/>
            <a:r>
              <a:rPr lang="ar-DZ" dirty="0" smtClean="0"/>
              <a:t>ويأتي نموذج ميشال </a:t>
            </a:r>
            <a:r>
              <a:rPr lang="ar-DZ" dirty="0" err="1" smtClean="0"/>
              <a:t>براشر</a:t>
            </a:r>
            <a:r>
              <a:rPr lang="ar-DZ" dirty="0" smtClean="0"/>
              <a:t> في سياق نتائج القوة والاعتماد المتبادل بين </a:t>
            </a:r>
            <a:r>
              <a:rPr lang="ar-DZ" dirty="0" err="1" smtClean="0"/>
              <a:t>الاظمة</a:t>
            </a:r>
            <a:r>
              <a:rPr lang="ar-DZ" dirty="0" smtClean="0"/>
              <a:t> </a:t>
            </a:r>
            <a:r>
              <a:rPr lang="ar-DZ" dirty="0" err="1" smtClean="0"/>
              <a:t>الدولنية</a:t>
            </a:r>
            <a:r>
              <a:rPr lang="ar-DZ" dirty="0" smtClean="0"/>
              <a:t> حيث وجود عنصر التأثير للاعتماد المتبادل بواسطة التفاعلات بداخل جدول او نظام عمل لسياسات الدول </a:t>
            </a:r>
          </a:p>
          <a:p>
            <a:pPr algn="r" rtl="1"/>
            <a:r>
              <a:rPr lang="ar-DZ" dirty="0" smtClean="0"/>
              <a:t>ان نظام التأثير </a:t>
            </a:r>
            <a:r>
              <a:rPr lang="fr-FR" dirty="0" err="1" smtClean="0"/>
              <a:t>Sensiviti</a:t>
            </a:r>
            <a:r>
              <a:rPr lang="fr-FR" dirty="0" smtClean="0"/>
              <a:t> </a:t>
            </a:r>
            <a:r>
              <a:rPr lang="ar-DZ" dirty="0" smtClean="0"/>
              <a:t>وقابلية التأثير من شأنه جعل نظام العمل غير قابل للتغيير مما يؤدي الى خلافات سياسية يمكن اعتبارها بوادر ازمة حقيقية و العكس ان تم الالتزام بشكل ما من القواعد الدولية</a:t>
            </a:r>
            <a:endParaRPr lang="fr-FR" dirty="0"/>
          </a:p>
        </p:txBody>
      </p:sp>
    </p:spTree>
    <p:extLst>
      <p:ext uri="{BB962C8B-B14F-4D97-AF65-F5344CB8AC3E}">
        <p14:creationId xmlns:p14="http://schemas.microsoft.com/office/powerpoint/2010/main" val="414384169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159099"/>
            <a:ext cx="8596668" cy="4882263"/>
          </a:xfrm>
        </p:spPr>
        <p:txBody>
          <a:bodyPr/>
          <a:lstStyle/>
          <a:p>
            <a:pPr algn="r" rtl="1"/>
            <a:endParaRPr lang="ar-DZ" dirty="0" smtClean="0"/>
          </a:p>
          <a:p>
            <a:pPr algn="r" rtl="1"/>
            <a:endParaRPr lang="ar-DZ" dirty="0"/>
          </a:p>
          <a:p>
            <a:pPr algn="r" rtl="1"/>
            <a:endParaRPr lang="ar-DZ" dirty="0" smtClean="0"/>
          </a:p>
          <a:p>
            <a:pPr algn="r" rtl="1"/>
            <a:r>
              <a:rPr lang="ar-DZ" dirty="0" smtClean="0"/>
              <a:t>وحسب قروم فان المقاربة الوظيفية تبحث عن وضع نظام للعمل السلمي لخاصية المشاركة و التعاون لا للتسلط فمهمة المنهج الوظيفي تكمن في تقليص حدة الازمات و ذلك بدعم التعاون و المشاركة من مجال الى اخر فالعمل السلمي ينمو بواسطة الاعتماد على شبكة المتطلبات و </a:t>
            </a:r>
            <a:r>
              <a:rPr lang="ar-DZ" dirty="0" err="1" smtClean="0"/>
              <a:t>الفؤائد</a:t>
            </a:r>
            <a:r>
              <a:rPr lang="ar-DZ" dirty="0" smtClean="0"/>
              <a:t> لا على نظام التهديد </a:t>
            </a:r>
          </a:p>
          <a:p>
            <a:pPr algn="r" rtl="1"/>
            <a:r>
              <a:rPr lang="ar-DZ" dirty="0" smtClean="0"/>
              <a:t>و مع ذلك فليس هناك اتفاق بين محللي العلاقات الدولية على أدوات منهجية موحدة لتحليل ظاهرة الازمة الدولية اذ ينقسم هؤلاء في هذا الامر الى فريقين : </a:t>
            </a:r>
            <a:endParaRPr lang="fr-FR" dirty="0"/>
          </a:p>
        </p:txBody>
      </p:sp>
    </p:spTree>
    <p:extLst>
      <p:ext uri="{BB962C8B-B14F-4D97-AF65-F5344CB8AC3E}">
        <p14:creationId xmlns:p14="http://schemas.microsoft.com/office/powerpoint/2010/main" val="20316261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الأول ينظر للازمة الدولية من خلال منظور تحليل النسق الذي يرى ان الازمة الدولية هي نقطة تحول في تطور النظام الدولي العام او احد نظمه الفرعية قد تؤثر فيه بالسلب او بالإيجاب وانه تتزايد معها احتمالات نشوب الحرب و استخدام القوة العسكرية من قبل اطراف الازمة </a:t>
            </a:r>
          </a:p>
          <a:p>
            <a:pPr algn="r" rtl="1"/>
            <a:r>
              <a:rPr lang="ar-DZ" dirty="0" smtClean="0"/>
              <a:t>الثاني : يتركز حول تحليلا مدرسة صنع القرار التي </a:t>
            </a:r>
            <a:r>
              <a:rPr lang="ar-DZ" dirty="0" err="1" smtClean="0"/>
              <a:t>تى</a:t>
            </a:r>
            <a:r>
              <a:rPr lang="ar-DZ" dirty="0" smtClean="0"/>
              <a:t> ان الازمة الدولية هي موقف بين </a:t>
            </a:r>
            <a:r>
              <a:rPr lang="ar-DZ" dirty="0" err="1" smtClean="0"/>
              <a:t>دولتن</a:t>
            </a:r>
            <a:r>
              <a:rPr lang="ar-DZ" dirty="0" smtClean="0"/>
              <a:t> او اكثر يتسم بخصائص ثلاث هي : </a:t>
            </a:r>
            <a:endParaRPr lang="fr-FR" dirty="0"/>
          </a:p>
        </p:txBody>
      </p:sp>
    </p:spTree>
    <p:extLst>
      <p:ext uri="{BB962C8B-B14F-4D97-AF65-F5344CB8AC3E}">
        <p14:creationId xmlns:p14="http://schemas.microsoft.com/office/powerpoint/2010/main" val="166844526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0775" y="1545464"/>
            <a:ext cx="8602014" cy="3729977"/>
          </a:xfrm>
        </p:spPr>
        <p:txBody>
          <a:bodyPr/>
          <a:lstStyle/>
          <a:p>
            <a:pPr algn="r" rtl="1"/>
            <a:r>
              <a:rPr lang="ar-DZ" dirty="0" smtClean="0"/>
              <a:t>1 – موقف يتضمن درجة عالية من التهديد للأهداف و القيم و المصالح الجوهرية للدول و بحيث يدرك فيه صناع القرار ذلك التهديد لمصالحه دولهم </a:t>
            </a:r>
          </a:p>
          <a:p>
            <a:pPr algn="r" rtl="1"/>
            <a:r>
              <a:rPr lang="ar-DZ" dirty="0" smtClean="0"/>
              <a:t>موقف يدرك فيه صناع القرار ان الوقت المتاح لصنع القرار و اتخاذه هو وقت قصير ذلك ما يستلزم سرعة فائقة في عملية اتخاذ القرار والا فان موقفا جديدا سوف ينشأ لا يجدي القرار المتأخر في معالجته </a:t>
            </a:r>
          </a:p>
          <a:p>
            <a:pPr algn="r" rtl="1"/>
            <a:r>
              <a:rPr lang="ar-DZ" dirty="0" smtClean="0"/>
              <a:t>3- موقف </a:t>
            </a:r>
            <a:r>
              <a:rPr lang="ar-DZ" dirty="0" err="1" smtClean="0"/>
              <a:t>مفاجىء</a:t>
            </a:r>
            <a:r>
              <a:rPr lang="ar-DZ" dirty="0" smtClean="0"/>
              <a:t> حيث تقع الاحداث الخالقة للازمة على نحو يفاجئ صانع القرار</a:t>
            </a:r>
            <a:endParaRPr lang="fr-FR" dirty="0"/>
          </a:p>
        </p:txBody>
      </p:sp>
    </p:spTree>
    <p:extLst>
      <p:ext uri="{BB962C8B-B14F-4D97-AF65-F5344CB8AC3E}">
        <p14:creationId xmlns:p14="http://schemas.microsoft.com/office/powerpoint/2010/main" val="23779040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1386809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TotalTime>
  <Words>462</Words>
  <Application>Microsoft Office PowerPoint</Application>
  <PresentationFormat>Grand écran</PresentationFormat>
  <Paragraphs>32</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Arabic Typesetting</vt:lpstr>
      <vt:lpstr>Arial</vt:lpstr>
      <vt:lpstr>Tahoma</vt:lpstr>
      <vt:lpstr>Trebuchet MS</vt:lpstr>
      <vt:lpstr>Wingdings 3</vt:lpstr>
      <vt:lpstr>Facette</vt:lpstr>
      <vt:lpstr>محاضرات مقدمة لطلبة سنة ثانية ماستر  تخصص علاقات دولية  مقياس إدارة الازمات الدولية</vt:lpstr>
      <vt:lpstr>المحاضرة الثالثة </vt:lpstr>
      <vt:lpstr>Présentation PowerPoint</vt:lpstr>
      <vt:lpstr>مدخل مهم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dc:title>
  <dc:creator>PC</dc:creator>
  <cp:lastModifiedBy>PC</cp:lastModifiedBy>
  <cp:revision>23</cp:revision>
  <dcterms:created xsi:type="dcterms:W3CDTF">2023-12-02T21:57:47Z</dcterms:created>
  <dcterms:modified xsi:type="dcterms:W3CDTF">2023-12-23T18:11:58Z</dcterms:modified>
</cp:coreProperties>
</file>