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56" r:id="rId3"/>
    <p:sldId id="257" r:id="rId4"/>
    <p:sldId id="258" r:id="rId5"/>
    <p:sldId id="259" r:id="rId6"/>
    <p:sldId id="278" r:id="rId7"/>
    <p:sldId id="260" r:id="rId8"/>
    <p:sldId id="261" r:id="rId9"/>
    <p:sldId id="279"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80" r:id="rId25"/>
    <p:sldId id="281"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157713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247390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AD01F3-52E4-40DB-9ECF-6491E4DCCDB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5135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1945387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AD01F3-52E4-40DB-9ECF-6491E4DCCDB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680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845356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1877498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24601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57598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C75FE54-3105-460B-A61E-D6CD76DE6AB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3998068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195801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C75FE54-3105-460B-A61E-D6CD76DE6AB1}" type="datetimeFigureOut">
              <a:rPr lang="fr-FR" smtClean="0"/>
              <a:t>23/12/2023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260181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C75FE54-3105-460B-A61E-D6CD76DE6AB1}" type="datetimeFigureOut">
              <a:rPr lang="fr-FR" smtClean="0"/>
              <a:t>23/12/2023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24688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5FE54-3105-460B-A61E-D6CD76DE6AB1}" type="datetimeFigureOut">
              <a:rPr lang="fr-FR" smtClean="0"/>
              <a:t>23/12/2023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358018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177827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C75FE54-3105-460B-A61E-D6CD76DE6AB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EAD01F3-52E4-40DB-9ECF-6491E4DCCDB9}" type="slidenum">
              <a:rPr lang="fr-FR" smtClean="0"/>
              <a:t>‹N°›</a:t>
            </a:fld>
            <a:endParaRPr lang="fr-FR"/>
          </a:p>
        </p:txBody>
      </p:sp>
    </p:spTree>
    <p:extLst>
      <p:ext uri="{BB962C8B-B14F-4D97-AF65-F5344CB8AC3E}">
        <p14:creationId xmlns:p14="http://schemas.microsoft.com/office/powerpoint/2010/main" val="22590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75FE54-3105-460B-A61E-D6CD76DE6AB1}" type="datetimeFigureOut">
              <a:rPr lang="fr-FR" smtClean="0"/>
              <a:t>23/12/2023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EAD01F3-52E4-40DB-9ECF-6491E4DCCDB9}" type="slidenum">
              <a:rPr lang="fr-FR" smtClean="0"/>
              <a:t>‹N°›</a:t>
            </a:fld>
            <a:endParaRPr lang="fr-FR"/>
          </a:p>
        </p:txBody>
      </p:sp>
    </p:spTree>
    <p:extLst>
      <p:ext uri="{BB962C8B-B14F-4D97-AF65-F5344CB8AC3E}">
        <p14:creationId xmlns:p14="http://schemas.microsoft.com/office/powerpoint/2010/main" val="3536626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2"/>
            <a:ext cx="9144000" cy="3406932"/>
          </a:xfrm>
        </p:spPr>
        <p:style>
          <a:lnRef idx="3">
            <a:schemeClr val="lt1"/>
          </a:lnRef>
          <a:fillRef idx="1">
            <a:schemeClr val="dk1"/>
          </a:fillRef>
          <a:effectRef idx="1">
            <a:schemeClr val="dk1"/>
          </a:effectRef>
          <a:fontRef idx="minor">
            <a:schemeClr val="lt1"/>
          </a:fontRef>
        </p:style>
        <p:txBody>
          <a:bodyPr>
            <a:noAutofit/>
          </a:bodyPr>
          <a:lstStyle/>
          <a:p>
            <a:pPr algn="ctr" rtl="1"/>
            <a:r>
              <a:rPr lang="ar-DZ" sz="5400" dirty="0" smtClean="0">
                <a:latin typeface="Arabic Typesetting" panose="03020402040406030203" pitchFamily="66" charset="-78"/>
                <a:cs typeface="Arabic Typesetting" panose="03020402040406030203" pitchFamily="66" charset="-78"/>
              </a:rPr>
              <a:t>محاضرات مقدمة لطلبة سنة ثانية ماستر </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تخصص علاقات دولية</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 مقياس إدارة الازمات الدولية</a:t>
            </a:r>
            <a:endParaRPr lang="fr-FR" sz="5400" dirty="0">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524000" y="3602038"/>
            <a:ext cx="9144000" cy="3352554"/>
          </a:xfrm>
        </p:spPr>
        <p:style>
          <a:lnRef idx="0">
            <a:scrgbClr r="0" g="0" b="0"/>
          </a:lnRef>
          <a:fillRef idx="1003">
            <a:schemeClr val="lt1"/>
          </a:fillRef>
          <a:effectRef idx="0">
            <a:scrgbClr r="0" g="0" b="0"/>
          </a:effectRef>
          <a:fontRef idx="major"/>
        </p:style>
        <p:txBody>
          <a:bodyPr>
            <a:noAutofit/>
          </a:bodyPr>
          <a:lstStyle/>
          <a:p>
            <a:pPr rtl="1"/>
            <a:endParaRPr lang="ar-DZ" sz="3600" dirty="0" smtClean="0">
              <a:latin typeface="Arabic Typesetting" panose="03020402040406030203" pitchFamily="66" charset="-78"/>
              <a:cs typeface="Arabic Typesetting" panose="03020402040406030203" pitchFamily="66" charset="-78"/>
            </a:endParaRPr>
          </a:p>
          <a:p>
            <a:pPr algn="ctr" rtl="1"/>
            <a:r>
              <a:rPr lang="ar-DZ" sz="3600" dirty="0" smtClean="0">
                <a:latin typeface="Arabic Typesetting" panose="03020402040406030203" pitchFamily="66" charset="-78"/>
                <a:cs typeface="Arabic Typesetting" panose="03020402040406030203" pitchFamily="66" charset="-78"/>
              </a:rPr>
              <a:t>مقدمة من طرف الأستاذ حمدان محمد الطيب </a:t>
            </a:r>
          </a:p>
          <a:p>
            <a:pPr algn="ctr" rtl="1"/>
            <a:r>
              <a:rPr lang="ar-DZ" sz="3600" dirty="0" smtClean="0">
                <a:latin typeface="Arabic Typesetting" panose="03020402040406030203" pitchFamily="66" charset="-78"/>
                <a:cs typeface="Arabic Typesetting" panose="03020402040406030203" pitchFamily="66" charset="-78"/>
              </a:rPr>
              <a:t>قسم العلوم السياسية جامعة بسكرة </a:t>
            </a:r>
          </a:p>
          <a:p>
            <a:pPr algn="ctr"/>
            <a:r>
              <a:rPr lang="fr-FR" dirty="0" smtClean="0">
                <a:latin typeface="Arabic Typesetting" panose="03020402040406030203" pitchFamily="66" charset="-78"/>
                <a:cs typeface="Arabic Typesetting" panose="03020402040406030203" pitchFamily="66" charset="-78"/>
              </a:rPr>
              <a:t>Email : </a:t>
            </a:r>
            <a:r>
              <a:rPr lang="fr-FR" dirty="0" err="1" smtClean="0">
                <a:latin typeface="Arabic Typesetting" panose="03020402040406030203" pitchFamily="66" charset="-78"/>
                <a:cs typeface="Arabic Typesetting" panose="03020402040406030203" pitchFamily="66" charset="-78"/>
                <a:hlinkClick r:id="rId2"/>
              </a:rPr>
              <a:t>mohamed</a:t>
            </a:r>
            <a:r>
              <a:rPr lang="ar-DZ" dirty="0" smtClean="0">
                <a:latin typeface="Arabic Typesetting" panose="03020402040406030203" pitchFamily="66" charset="-78"/>
                <a:cs typeface="Arabic Typesetting" panose="03020402040406030203" pitchFamily="66" charset="-78"/>
                <a:hlinkClick r:id="rId2"/>
              </a:rPr>
              <a:t>.</a:t>
            </a:r>
            <a:r>
              <a:rPr lang="fr-FR" dirty="0" err="1" smtClean="0">
                <a:latin typeface="Arabic Typesetting" panose="03020402040406030203" pitchFamily="66" charset="-78"/>
                <a:cs typeface="Arabic Typesetting" panose="03020402040406030203" pitchFamily="66" charset="-78"/>
                <a:hlinkClick r:id="rId2"/>
              </a:rPr>
              <a:t>hamdane@univ-biskra</a:t>
            </a:r>
            <a:r>
              <a:rPr lang="ar-DZ" dirty="0" smtClean="0">
                <a:latin typeface="Arabic Typesetting" panose="03020402040406030203" pitchFamily="66" charset="-78"/>
                <a:cs typeface="Arabic Typesetting" panose="03020402040406030203" pitchFamily="66" charset="-78"/>
                <a:hlinkClick r:id="rId2"/>
              </a:rPr>
              <a:t>.</a:t>
            </a:r>
            <a:r>
              <a:rPr lang="fr-FR" dirty="0" smtClean="0">
                <a:latin typeface="Arabic Typesetting" panose="03020402040406030203" pitchFamily="66" charset="-78"/>
                <a:cs typeface="Arabic Typesetting" panose="03020402040406030203" pitchFamily="66" charset="-78"/>
                <a:hlinkClick r:id="rId2"/>
              </a:rPr>
              <a:t>dz</a:t>
            </a:r>
            <a:r>
              <a:rPr lang="fr-FR" dirty="0" smtClean="0">
                <a:latin typeface="Arabic Typesetting" panose="03020402040406030203" pitchFamily="66" charset="-78"/>
                <a:cs typeface="Arabic Typesetting" panose="03020402040406030203" pitchFamily="66" charset="-78"/>
              </a:rPr>
              <a:t> </a:t>
            </a:r>
          </a:p>
          <a:p>
            <a:pPr algn="ctr"/>
            <a:r>
              <a:rPr lang="ar-DZ" dirty="0">
                <a:latin typeface="Arabic Typesetting" panose="03020402040406030203" pitchFamily="66" charset="-78"/>
                <a:cs typeface="Arabic Typesetting" panose="03020402040406030203" pitchFamily="66" charset="-78"/>
              </a:rPr>
              <a:t>السنة الجامعية 2023-2024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75769987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37905" y="412124"/>
            <a:ext cx="5618966" cy="1030310"/>
          </a:xfrm>
        </p:spPr>
        <p:style>
          <a:lnRef idx="2">
            <a:schemeClr val="dk1">
              <a:shade val="50000"/>
            </a:schemeClr>
          </a:lnRef>
          <a:fillRef idx="1">
            <a:schemeClr val="dk1"/>
          </a:fillRef>
          <a:effectRef idx="0">
            <a:schemeClr val="dk1"/>
          </a:effectRef>
          <a:fontRef idx="minor">
            <a:schemeClr val="lt1"/>
          </a:fontRef>
        </p:style>
        <p:txBody>
          <a:bodyPr>
            <a:normAutofit/>
          </a:bodyPr>
          <a:lstStyle/>
          <a:p>
            <a:pPr algn="ctr" rtl="1"/>
            <a:r>
              <a:rPr lang="ar-DZ" dirty="0" smtClean="0"/>
              <a:t>تطور دراسات الازمات الدولية </a:t>
            </a:r>
            <a:endParaRPr lang="fr-FR" dirty="0"/>
          </a:p>
        </p:txBody>
      </p:sp>
      <p:sp>
        <p:nvSpPr>
          <p:cNvPr id="3" name="Espace réservé du contenu 2"/>
          <p:cNvSpPr>
            <a:spLocks noGrp="1"/>
          </p:cNvSpPr>
          <p:nvPr>
            <p:ph idx="1"/>
          </p:nvPr>
        </p:nvSpPr>
        <p:spPr>
          <a:xfrm>
            <a:off x="0" y="1825624"/>
            <a:ext cx="12192000" cy="5032375"/>
          </a:xfrm>
        </p:spPr>
        <p:txBody>
          <a:bodyPr>
            <a:normAutofit/>
          </a:bodyPr>
          <a:lstStyle/>
          <a:p>
            <a:pPr algn="r" rtl="1"/>
            <a:r>
              <a:rPr lang="ar-DZ" sz="3200" dirty="0" smtClean="0">
                <a:latin typeface="Arabic Typesetting" panose="03020402040406030203" pitchFamily="66" charset="-78"/>
                <a:cs typeface="Arabic Typesetting" panose="03020402040406030203" pitchFamily="66" charset="-78"/>
              </a:rPr>
              <a:t>يتفق اغلب الباحثين على ان بداية بحوث إدارة الازمات ترتبط بنهاية الحرب العالمية الثانية بل ان هناك من يرجع بهذه البدايات الى العشرينات من القرن الماضي حيث نشأت بحوث الازمات كموضوع رئيسي ضمن النشأة العلمية والتطور العام للعلاقات الدولية و يرى مصطفى علوي ان دراسة الازمات الدولية مرت بمرحلتين تاريخيتين هما :</a:t>
            </a:r>
          </a:p>
          <a:p>
            <a:pPr algn="r" rtl="1"/>
            <a:r>
              <a:rPr lang="ar-DZ" sz="3200" dirty="0" smtClean="0">
                <a:latin typeface="Arabic Typesetting" panose="03020402040406030203" pitchFamily="66" charset="-78"/>
                <a:cs typeface="Arabic Typesetting" panose="03020402040406030203" pitchFamily="66" charset="-78"/>
              </a:rPr>
              <a:t>المرحلة الأولى : وتمتد زمانيا من نهاية القرن التاسع عشر و حتى نهاية الخمسينات </a:t>
            </a:r>
          </a:p>
          <a:p>
            <a:pPr algn="r" rtl="1"/>
            <a:r>
              <a:rPr lang="ar-DZ" sz="3200" dirty="0" smtClean="0">
                <a:latin typeface="Arabic Typesetting" panose="03020402040406030203" pitchFamily="66" charset="-78"/>
                <a:cs typeface="Arabic Typesetting" panose="03020402040406030203" pitchFamily="66" charset="-78"/>
              </a:rPr>
              <a:t>المرحلة الثانية : وتبدأ مع عقد الستينات و تستمر الى الوقت الراهن </a:t>
            </a:r>
          </a:p>
          <a:p>
            <a:pPr algn="r" rtl="1"/>
            <a:r>
              <a:rPr lang="ar-DZ" sz="3200" dirty="0" smtClean="0">
                <a:latin typeface="Arabic Typesetting" panose="03020402040406030203" pitchFamily="66" charset="-78"/>
                <a:cs typeface="Arabic Typesetting" panose="03020402040406030203" pitchFamily="66" charset="-78"/>
              </a:rPr>
              <a:t>وخلالا المرحلة الثانية بدأت تظهر الدراسات السياسية للازمات الدولية مستخدمة في ذلك المناهج و الأدوات التحليلية العلمية والبحثية الحديثة التي برزت في اطار علم السياسة و قد كانت الاسهامات الأولى على يد الأستاذ شارلز </a:t>
            </a:r>
            <a:r>
              <a:rPr lang="ar-DZ" sz="3200" dirty="0" err="1" smtClean="0">
                <a:latin typeface="Arabic Typesetting" panose="03020402040406030203" pitchFamily="66" charset="-78"/>
                <a:cs typeface="Arabic Typesetting" panose="03020402040406030203" pitchFamily="66" charset="-78"/>
              </a:rPr>
              <a:t>مكليلاند</a:t>
            </a:r>
            <a:r>
              <a:rPr lang="ar-DZ" sz="3200" dirty="0" smtClean="0">
                <a:latin typeface="Arabic Typesetting" panose="03020402040406030203" pitchFamily="66" charset="-78"/>
                <a:cs typeface="Arabic Typesetting" panose="03020402040406030203" pitchFamily="66" charset="-78"/>
              </a:rPr>
              <a:t> حيث نشر بحثه الشهير عن الازمات الدولية الحادة في المجلة العلمية المعروفة السياسة العالمية سنة 1961 </a:t>
            </a:r>
            <a:r>
              <a:rPr lang="fr-FR" sz="3200" dirty="0" smtClean="0">
                <a:latin typeface="Arabic Typesetting" panose="03020402040406030203" pitchFamily="66" charset="-78"/>
                <a:cs typeface="Arabic Typesetting" panose="03020402040406030203" pitchFamily="66" charset="-78"/>
              </a:rPr>
              <a:t>World Politics</a:t>
            </a:r>
          </a:p>
          <a:p>
            <a:pPr algn="r" rtl="1"/>
            <a:endParaRPr lang="fr-FR" dirty="0"/>
          </a:p>
        </p:txBody>
      </p:sp>
    </p:spTree>
    <p:extLst>
      <p:ext uri="{BB962C8B-B14F-4D97-AF65-F5344CB8AC3E}">
        <p14:creationId xmlns:p14="http://schemas.microsoft.com/office/powerpoint/2010/main" val="118481553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algn="r" rtl="1"/>
            <a:r>
              <a:rPr lang="ar-DZ" sz="4000" dirty="0" smtClean="0">
                <a:latin typeface="Arabic Typesetting" panose="03020402040406030203" pitchFamily="66" charset="-78"/>
                <a:cs typeface="Arabic Typesetting" panose="03020402040406030203" pitchFamily="66" charset="-78"/>
              </a:rPr>
              <a:t>وقد كان لازمة الصواريخ الكوبية 1962 الأثر في ظهور عدة مبادئ </a:t>
            </a:r>
            <a:r>
              <a:rPr lang="ar-DZ" sz="4000" dirty="0" err="1" smtClean="0">
                <a:latin typeface="Arabic Typesetting" panose="03020402040406030203" pitchFamily="66" charset="-78"/>
                <a:cs typeface="Arabic Typesetting" panose="03020402040406030203" pitchFamily="66" charset="-78"/>
              </a:rPr>
              <a:t>لادارة</a:t>
            </a:r>
            <a:r>
              <a:rPr lang="ar-DZ" sz="4000" dirty="0" smtClean="0">
                <a:latin typeface="Arabic Typesetting" panose="03020402040406030203" pitchFamily="66" charset="-78"/>
                <a:cs typeface="Arabic Typesetting" panose="03020402040406030203" pitchFamily="66" charset="-78"/>
              </a:rPr>
              <a:t> الازمات الحديثة و يلخص </a:t>
            </a:r>
            <a:r>
              <a:rPr lang="ar-DZ" sz="4000" dirty="0" err="1" smtClean="0">
                <a:latin typeface="Arabic Typesetting" panose="03020402040406030203" pitchFamily="66" charset="-78"/>
                <a:cs typeface="Arabic Typesetting" panose="03020402040406030203" pitchFamily="66" charset="-78"/>
              </a:rPr>
              <a:t>هانسبيتر</a:t>
            </a:r>
            <a:r>
              <a:rPr lang="ar-DZ" sz="4000" dirty="0" smtClean="0">
                <a:latin typeface="Arabic Typesetting" panose="03020402040406030203" pitchFamily="66" charset="-78"/>
                <a:cs typeface="Arabic Typesetting" panose="03020402040406030203" pitchFamily="66" charset="-78"/>
              </a:rPr>
              <a:t> أهمها فيما يلي </a:t>
            </a:r>
          </a:p>
          <a:p>
            <a:pPr algn="r" rtl="1"/>
            <a:r>
              <a:rPr lang="ar-DZ" sz="4000" dirty="0" smtClean="0">
                <a:latin typeface="Arabic Typesetting" panose="03020402040406030203" pitchFamily="66" charset="-78"/>
                <a:cs typeface="Arabic Typesetting" panose="03020402040406030203" pitchFamily="66" charset="-78"/>
              </a:rPr>
              <a:t>1- تحديد الأهداف </a:t>
            </a:r>
            <a:r>
              <a:rPr lang="fr-FR" sz="4000" dirty="0" smtClean="0">
                <a:latin typeface="Arabic Typesetting" panose="03020402040406030203" pitchFamily="66" charset="-78"/>
                <a:cs typeface="Arabic Typesetting" panose="03020402040406030203" pitchFamily="66" charset="-78"/>
              </a:rPr>
              <a:t>limitation of objectives</a:t>
            </a:r>
          </a:p>
          <a:p>
            <a:pPr algn="r" rtl="1"/>
            <a:r>
              <a:rPr lang="fr-FR" sz="4000" dirty="0" smtClean="0">
                <a:latin typeface="Arabic Typesetting" panose="03020402040406030203" pitchFamily="66" charset="-78"/>
                <a:cs typeface="Arabic Typesetting" panose="03020402040406030203" pitchFamily="66" charset="-78"/>
              </a:rPr>
              <a:t>2</a:t>
            </a:r>
            <a:r>
              <a:rPr lang="ar-DZ" sz="4000" dirty="0" smtClean="0">
                <a:latin typeface="Arabic Typesetting" panose="03020402040406030203" pitchFamily="66" charset="-78"/>
                <a:cs typeface="Arabic Typesetting" panose="03020402040406030203" pitchFamily="66" charset="-78"/>
              </a:rPr>
              <a:t> التطبيق التدريجي وتحديد </a:t>
            </a:r>
            <a:r>
              <a:rPr lang="ar-DZ" sz="4000" dirty="0" err="1" smtClean="0">
                <a:latin typeface="Arabic Typesetting" panose="03020402040406030203" pitchFamily="66" charset="-78"/>
                <a:cs typeface="Arabic Typesetting" panose="03020402040406030203" pitchFamily="66" charset="-78"/>
              </a:rPr>
              <a:t>التموقع</a:t>
            </a:r>
            <a:r>
              <a:rPr lang="ar-DZ" sz="4000" dirty="0" smtClean="0">
                <a:latin typeface="Arabic Typesetting" panose="03020402040406030203" pitchFamily="66" charset="-78"/>
                <a:cs typeface="Arabic Typesetting" panose="03020402040406030203" pitchFamily="66" charset="-78"/>
              </a:rPr>
              <a:t> للقوة المسلحة </a:t>
            </a:r>
            <a:r>
              <a:rPr lang="fr-FR" sz="4000" dirty="0" smtClean="0">
                <a:latin typeface="Arabic Typesetting" panose="03020402040406030203" pitchFamily="66" charset="-78"/>
                <a:cs typeface="Arabic Typesetting" panose="03020402040406030203" pitchFamily="66" charset="-78"/>
              </a:rPr>
              <a:t>Graduel application and location of </a:t>
            </a:r>
            <a:r>
              <a:rPr lang="fr-FR" sz="4000" dirty="0" err="1" smtClean="0">
                <a:latin typeface="Arabic Typesetting" panose="03020402040406030203" pitchFamily="66" charset="-78"/>
                <a:cs typeface="Arabic Typesetting" panose="03020402040406030203" pitchFamily="66" charset="-78"/>
              </a:rPr>
              <a:t>armed</a:t>
            </a:r>
            <a:r>
              <a:rPr lang="fr-FR" sz="4000" dirty="0" smtClean="0">
                <a:latin typeface="Arabic Typesetting" panose="03020402040406030203" pitchFamily="66" charset="-78"/>
                <a:cs typeface="Arabic Typesetting" panose="03020402040406030203" pitchFamily="66" charset="-78"/>
              </a:rPr>
              <a:t> force</a:t>
            </a:r>
          </a:p>
          <a:p>
            <a:pPr algn="r" rtl="1"/>
            <a:r>
              <a:rPr lang="ar-DZ" sz="4000" dirty="0" smtClean="0">
                <a:latin typeface="Arabic Typesetting" panose="03020402040406030203" pitchFamily="66" charset="-78"/>
                <a:cs typeface="Arabic Typesetting" panose="03020402040406030203" pitchFamily="66" charset="-78"/>
              </a:rPr>
              <a:t>3- حفظ ماء الوجه لكلا الطرفين </a:t>
            </a:r>
            <a:r>
              <a:rPr lang="fr-FR" sz="4000" dirty="0" smtClean="0">
                <a:latin typeface="Arabic Typesetting" panose="03020402040406030203" pitchFamily="66" charset="-78"/>
                <a:cs typeface="Arabic Typesetting" panose="03020402040406030203" pitchFamily="66" charset="-78"/>
              </a:rPr>
              <a:t>face*</a:t>
            </a:r>
            <a:r>
              <a:rPr lang="fr-FR" sz="4000" dirty="0" err="1" smtClean="0">
                <a:latin typeface="Arabic Typesetting" panose="03020402040406030203" pitchFamily="66" charset="-78"/>
                <a:cs typeface="Arabic Typesetting" panose="03020402040406030203" pitchFamily="66" charset="-78"/>
              </a:rPr>
              <a:t>saving</a:t>
            </a:r>
            <a:r>
              <a:rPr lang="fr-FR" sz="4000" dirty="0" smtClean="0">
                <a:latin typeface="Arabic Typesetting" panose="03020402040406030203" pitchFamily="66" charset="-78"/>
                <a:cs typeface="Arabic Typesetting" panose="03020402040406030203" pitchFamily="66" charset="-78"/>
              </a:rPr>
              <a:t> on </a:t>
            </a:r>
            <a:r>
              <a:rPr lang="fr-FR" sz="4000" dirty="0" err="1" smtClean="0">
                <a:latin typeface="Arabic Typesetting" panose="03020402040406030203" pitchFamily="66" charset="-78"/>
                <a:cs typeface="Arabic Typesetting" panose="03020402040406030203" pitchFamily="66" charset="-78"/>
              </a:rPr>
              <a:t>bothe</a:t>
            </a:r>
            <a:r>
              <a:rPr lang="fr-FR" sz="4000" dirty="0" smtClean="0">
                <a:latin typeface="Arabic Typesetting" panose="03020402040406030203" pitchFamily="66" charset="-78"/>
                <a:cs typeface="Arabic Typesetting" panose="03020402040406030203" pitchFamily="66" charset="-78"/>
              </a:rPr>
              <a:t> </a:t>
            </a:r>
            <a:r>
              <a:rPr lang="fr-FR" sz="4000" dirty="0" err="1" smtClean="0">
                <a:latin typeface="Arabic Typesetting" panose="03020402040406030203" pitchFamily="66" charset="-78"/>
                <a:cs typeface="Arabic Typesetting" panose="03020402040406030203" pitchFamily="66" charset="-78"/>
              </a:rPr>
              <a:t>sides</a:t>
            </a:r>
            <a:r>
              <a:rPr lang="fr-FR" sz="4000" dirty="0" smtClean="0">
                <a:latin typeface="Arabic Typesetting" panose="03020402040406030203" pitchFamily="66" charset="-78"/>
                <a:cs typeface="Arabic Typesetting" panose="03020402040406030203" pitchFamily="66" charset="-78"/>
              </a:rPr>
              <a:t> </a:t>
            </a:r>
          </a:p>
          <a:p>
            <a:pPr algn="r" rtl="1"/>
            <a:r>
              <a:rPr lang="ar-DZ" sz="4000" dirty="0" smtClean="0">
                <a:latin typeface="Arabic Typesetting" panose="03020402040406030203" pitchFamily="66" charset="-78"/>
                <a:cs typeface="Arabic Typesetting" panose="03020402040406030203" pitchFamily="66" charset="-78"/>
              </a:rPr>
              <a:t>4- الحفاظ على الاتصال مع العدو </a:t>
            </a:r>
            <a:r>
              <a:rPr lang="fr-FR" sz="4000" dirty="0" smtClean="0">
                <a:latin typeface="Arabic Typesetting" panose="03020402040406030203" pitchFamily="66" charset="-78"/>
                <a:cs typeface="Arabic Typesetting" panose="03020402040406030203" pitchFamily="66" charset="-78"/>
              </a:rPr>
              <a:t>the maintenance of communication </a:t>
            </a:r>
            <a:r>
              <a:rPr lang="fr-FR" sz="4000" dirty="0" err="1" smtClean="0">
                <a:latin typeface="Arabic Typesetting" panose="03020402040406030203" pitchFamily="66" charset="-78"/>
                <a:cs typeface="Arabic Typesetting" panose="03020402040406030203" pitchFamily="66" charset="-78"/>
              </a:rPr>
              <a:t>withe</a:t>
            </a:r>
            <a:r>
              <a:rPr lang="fr-FR" sz="4000" dirty="0" smtClean="0">
                <a:latin typeface="Arabic Typesetting" panose="03020402040406030203" pitchFamily="66" charset="-78"/>
                <a:cs typeface="Arabic Typesetting" panose="03020402040406030203" pitchFamily="66" charset="-78"/>
              </a:rPr>
              <a:t> the </a:t>
            </a:r>
            <a:r>
              <a:rPr lang="fr-FR" sz="4000" dirty="0" err="1" smtClean="0">
                <a:latin typeface="Arabic Typesetting" panose="03020402040406030203" pitchFamily="66" charset="-78"/>
                <a:cs typeface="Arabic Typesetting" panose="03020402040406030203" pitchFamily="66" charset="-78"/>
              </a:rPr>
              <a:t>adversary</a:t>
            </a:r>
            <a:r>
              <a:rPr lang="fr-FR" sz="4000" dirty="0" smtClean="0">
                <a:latin typeface="Arabic Typesetting" panose="03020402040406030203" pitchFamily="66" charset="-78"/>
                <a:cs typeface="Arabic Typesetting" panose="03020402040406030203" pitchFamily="66" charset="-78"/>
              </a:rPr>
              <a:t> </a:t>
            </a:r>
          </a:p>
          <a:p>
            <a:pPr algn="r" rtl="1"/>
            <a:r>
              <a:rPr lang="ar-DZ" sz="4000" dirty="0" smtClean="0">
                <a:latin typeface="Arabic Typesetting" panose="03020402040406030203" pitchFamily="66" charset="-78"/>
                <a:cs typeface="Arabic Typesetting" panose="03020402040406030203" pitchFamily="66" charset="-78"/>
              </a:rPr>
              <a:t>5- </a:t>
            </a:r>
            <a:r>
              <a:rPr lang="fr-FR" sz="4000" dirty="0" smtClean="0">
                <a:latin typeface="Arabic Typesetting" panose="03020402040406030203" pitchFamily="66" charset="-78"/>
                <a:cs typeface="Arabic Typesetting" panose="03020402040406030203" pitchFamily="66" charset="-78"/>
              </a:rPr>
              <a:t> </a:t>
            </a:r>
            <a:r>
              <a:rPr lang="ar-DZ" sz="4000" dirty="0" smtClean="0">
                <a:latin typeface="Arabic Typesetting" panose="03020402040406030203" pitchFamily="66" charset="-78"/>
                <a:cs typeface="Arabic Typesetting" panose="03020402040406030203" pitchFamily="66" charset="-78"/>
              </a:rPr>
              <a:t>البحث عن قاعدة واسعة للدعم </a:t>
            </a:r>
            <a:r>
              <a:rPr lang="fr-FR" sz="4000" dirty="0" err="1" smtClean="0">
                <a:latin typeface="Arabic Typesetting" panose="03020402040406030203" pitchFamily="66" charset="-78"/>
                <a:cs typeface="Arabic Typesetting" panose="03020402040406030203" pitchFamily="66" charset="-78"/>
              </a:rPr>
              <a:t>search</a:t>
            </a:r>
            <a:r>
              <a:rPr lang="fr-FR" sz="4000" dirty="0" smtClean="0">
                <a:latin typeface="Arabic Typesetting" panose="03020402040406030203" pitchFamily="66" charset="-78"/>
                <a:cs typeface="Arabic Typesetting" panose="03020402040406030203" pitchFamily="66" charset="-78"/>
              </a:rPr>
              <a:t> for a </a:t>
            </a:r>
            <a:r>
              <a:rPr lang="fr-FR" sz="4000" dirty="0" err="1" smtClean="0">
                <a:latin typeface="Arabic Typesetting" panose="03020402040406030203" pitchFamily="66" charset="-78"/>
                <a:cs typeface="Arabic Typesetting" panose="03020402040406030203" pitchFamily="66" charset="-78"/>
              </a:rPr>
              <a:t>broad</a:t>
            </a:r>
            <a:r>
              <a:rPr lang="fr-FR" sz="4000" dirty="0" smtClean="0">
                <a:latin typeface="Arabic Typesetting" panose="03020402040406030203" pitchFamily="66" charset="-78"/>
                <a:cs typeface="Arabic Typesetting" panose="03020402040406030203" pitchFamily="66" charset="-78"/>
              </a:rPr>
              <a:t> plat forme of support </a:t>
            </a:r>
          </a:p>
          <a:p>
            <a:pPr algn="r" rtl="1"/>
            <a:r>
              <a:rPr lang="ar-DZ" sz="4000" dirty="0" smtClean="0">
                <a:latin typeface="Arabic Typesetting" panose="03020402040406030203" pitchFamily="66" charset="-78"/>
                <a:cs typeface="Arabic Typesetting" panose="03020402040406030203" pitchFamily="66" charset="-78"/>
              </a:rPr>
              <a:t>6- الاخذ بعين الاعتبار النتيجة المسبقة لسلوم الازمة </a:t>
            </a:r>
          </a:p>
          <a:p>
            <a:pPr algn="r" rtl="1"/>
            <a:endParaRPr lang="fr-FR" dirty="0"/>
          </a:p>
        </p:txBody>
      </p:sp>
    </p:spTree>
    <p:extLst>
      <p:ext uri="{BB962C8B-B14F-4D97-AF65-F5344CB8AC3E}">
        <p14:creationId xmlns:p14="http://schemas.microsoft.com/office/powerpoint/2010/main" val="38500838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7285" y="624110"/>
            <a:ext cx="9727327" cy="1280890"/>
          </a:xfrm>
        </p:spPr>
        <p:txBody>
          <a:bodyPr>
            <a:noAutofit/>
          </a:bodyPr>
          <a:lstStyle/>
          <a:p>
            <a:pPr algn="r" rtl="1"/>
            <a:r>
              <a:rPr lang="ar-DZ" sz="4000" dirty="0" smtClean="0">
                <a:latin typeface="Arabic Typesetting" panose="03020402040406030203" pitchFamily="66" charset="-78"/>
                <a:cs typeface="Arabic Typesetting" panose="03020402040406030203" pitchFamily="66" charset="-78"/>
              </a:rPr>
              <a:t>وقد وضع شارلز </a:t>
            </a:r>
            <a:r>
              <a:rPr lang="ar-DZ" sz="4000" dirty="0" err="1" smtClean="0">
                <a:latin typeface="Arabic Typesetting" panose="03020402040406030203" pitchFamily="66" charset="-78"/>
                <a:cs typeface="Arabic Typesetting" panose="03020402040406030203" pitchFamily="66" charset="-78"/>
              </a:rPr>
              <a:t>هارمان</a:t>
            </a:r>
            <a:r>
              <a:rPr lang="ar-DZ" sz="4000" dirty="0" smtClean="0">
                <a:latin typeface="Arabic Typesetting" panose="03020402040406030203" pitchFamily="66" charset="-78"/>
                <a:cs typeface="Arabic Typesetting" panose="03020402040406030203" pitchFamily="66" charset="-78"/>
              </a:rPr>
              <a:t> افتراضات مرتبطة عمليا بإدارة الازمة دون عنف وهي كما يلي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2589212" y="1772991"/>
            <a:ext cx="8915400" cy="4724400"/>
          </a:xfrm>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1- وجود قنوات الاتصال بين الأطراف المتنازعة </a:t>
            </a:r>
          </a:p>
          <a:p>
            <a:pPr algn="r" rtl="1"/>
            <a:r>
              <a:rPr lang="ar-DZ" sz="3200" dirty="0" smtClean="0">
                <a:latin typeface="Arabic Typesetting" panose="03020402040406030203" pitchFamily="66" charset="-78"/>
                <a:cs typeface="Arabic Typesetting" panose="03020402040406030203" pitchFamily="66" charset="-78"/>
              </a:rPr>
              <a:t>2- المرور الى تجربة </a:t>
            </a:r>
            <a:r>
              <a:rPr lang="ar-DZ" sz="3200" dirty="0" err="1" smtClean="0">
                <a:latin typeface="Arabic Typesetting" panose="03020402040406030203" pitchFamily="66" charset="-78"/>
                <a:cs typeface="Arabic Typesetting" panose="03020402040406030203" pitchFamily="66" charset="-78"/>
              </a:rPr>
              <a:t>ميكانيزمات</a:t>
            </a:r>
            <a:r>
              <a:rPr lang="ar-DZ" sz="3200" dirty="0" smtClean="0">
                <a:latin typeface="Arabic Typesetting" panose="03020402040406030203" pitchFamily="66" charset="-78"/>
                <a:cs typeface="Arabic Typesetting" panose="03020402040406030203" pitchFamily="66" charset="-78"/>
              </a:rPr>
              <a:t> تسوية النزاع </a:t>
            </a:r>
          </a:p>
          <a:p>
            <a:pPr algn="r" rtl="1"/>
            <a:r>
              <a:rPr lang="ar-DZ" sz="3200" dirty="0" smtClean="0">
                <a:latin typeface="Arabic Typesetting" panose="03020402040406030203" pitchFamily="66" charset="-78"/>
                <a:cs typeface="Arabic Typesetting" panose="03020402040406030203" pitchFamily="66" charset="-78"/>
              </a:rPr>
              <a:t>3- الفهم المتبادل لخطورة النتائج على كلا الطرفين </a:t>
            </a:r>
          </a:p>
          <a:p>
            <a:pPr algn="r" rtl="1"/>
            <a:r>
              <a:rPr lang="ar-DZ" sz="3200" dirty="0" smtClean="0">
                <a:latin typeface="Arabic Typesetting" panose="03020402040406030203" pitchFamily="66" charset="-78"/>
                <a:cs typeface="Arabic Typesetting" panose="03020402040406030203" pitchFamily="66" charset="-78"/>
              </a:rPr>
              <a:t>4- الايمان المتبادل بعقلانية الأطراف المتنازعة على قضايا أخرى </a:t>
            </a:r>
          </a:p>
          <a:p>
            <a:pPr algn="r" rtl="1"/>
            <a:r>
              <a:rPr lang="ar-DZ" sz="3200" dirty="0" smtClean="0">
                <a:latin typeface="Arabic Typesetting" panose="03020402040406030203" pitchFamily="66" charset="-78"/>
                <a:cs typeface="Arabic Typesetting" panose="03020402040406030203" pitchFamily="66" charset="-78"/>
              </a:rPr>
              <a:t>5- قيمة الاعتماد المتبادل </a:t>
            </a:r>
            <a:r>
              <a:rPr lang="ar-DZ" sz="3200" dirty="0" err="1" smtClean="0">
                <a:latin typeface="Arabic Typesetting" panose="03020402040406030203" pitchFamily="66" charset="-78"/>
                <a:cs typeface="Arabic Typesetting" panose="03020402040406030203" pitchFamily="66" charset="-78"/>
              </a:rPr>
              <a:t>للاطراف</a:t>
            </a:r>
            <a:r>
              <a:rPr lang="ar-DZ" sz="3200" dirty="0" smtClean="0">
                <a:latin typeface="Arabic Typesetting" panose="03020402040406030203" pitchFamily="66" charset="-78"/>
                <a:cs typeface="Arabic Typesetting" panose="03020402040406030203" pitchFamily="66" charset="-78"/>
              </a:rPr>
              <a:t> المتنازعة على قضايا أخرى </a:t>
            </a:r>
          </a:p>
          <a:p>
            <a:pPr algn="r" rtl="1"/>
            <a:r>
              <a:rPr lang="ar-DZ" sz="3200" dirty="0" smtClean="0">
                <a:latin typeface="Arabic Typesetting" panose="03020402040406030203" pitchFamily="66" charset="-78"/>
                <a:cs typeface="Arabic Typesetting" panose="03020402040406030203" pitchFamily="66" charset="-78"/>
              </a:rPr>
              <a:t>6- تجنب استعمال الأداة العسكرية واستبدالها بالآليات الدبلوماسية </a:t>
            </a:r>
          </a:p>
          <a:p>
            <a:pPr algn="r" rtl="1"/>
            <a:r>
              <a:rPr lang="ar-DZ" sz="3200" dirty="0" smtClean="0">
                <a:latin typeface="Arabic Typesetting" panose="03020402040406030203" pitchFamily="66" charset="-78"/>
                <a:cs typeface="Arabic Typesetting" panose="03020402040406030203" pitchFamily="66" charset="-78"/>
              </a:rPr>
              <a:t>7- المساواة و التكافؤ في المصادر العسكرية قيد الاستعمال </a:t>
            </a:r>
          </a:p>
          <a:p>
            <a:pPr algn="r" rtl="1"/>
            <a:r>
              <a:rPr lang="ar-DZ" sz="3200" dirty="0" smtClean="0">
                <a:latin typeface="Arabic Typesetting" panose="03020402040406030203" pitchFamily="66" charset="-78"/>
                <a:cs typeface="Arabic Typesetting" panose="03020402040406030203" pitchFamily="66" charset="-78"/>
              </a:rPr>
              <a:t>8- تجنب استعمال الأسلحة النووية</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8783020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1375" y="624110"/>
            <a:ext cx="9843237" cy="1280890"/>
          </a:xfrm>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وقد تجنب كل من هيرمان و اليسون تحديد مدى اعتماد منظور القوة في إدارة الازمة الدولية أي عدم حصر مجال إدارة الازمة في نطاق إقرار حلول و بدائل </a:t>
            </a:r>
            <a:r>
              <a:rPr lang="ar-DZ" sz="3200" dirty="0" err="1" smtClean="0">
                <a:latin typeface="Arabic Typesetting" panose="03020402040406030203" pitchFamily="66" charset="-78"/>
                <a:cs typeface="Arabic Typesetting" panose="03020402040406030203" pitchFamily="66" charset="-78"/>
              </a:rPr>
              <a:t>تستندها</a:t>
            </a:r>
            <a:r>
              <a:rPr lang="ar-DZ" sz="3200" dirty="0" smtClean="0">
                <a:latin typeface="Arabic Typesetting" panose="03020402040406030203" pitchFamily="66" charset="-78"/>
                <a:cs typeface="Arabic Typesetting" panose="03020402040406030203" pitchFamily="66" charset="-78"/>
              </a:rPr>
              <a:t> القوة </a:t>
            </a:r>
            <a:endParaRPr lang="fr-FR" sz="32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1223493" y="1803041"/>
            <a:ext cx="10023542" cy="4816699"/>
          </a:xfrm>
        </p:spPr>
        <p:txBody>
          <a:bodyPr>
            <a:noAutofit/>
          </a:bodyPr>
          <a:lstStyle/>
          <a:p>
            <a:pPr algn="r" rtl="1"/>
            <a:r>
              <a:rPr lang="ar-DZ" sz="2800" dirty="0" smtClean="0">
                <a:latin typeface="Arabic Typesetting" panose="03020402040406030203" pitchFamily="66" charset="-78"/>
                <a:cs typeface="Arabic Typesetting" panose="03020402040406030203" pitchFamily="66" charset="-78"/>
              </a:rPr>
              <a:t>ومن الحقائق الثابتة في علم العلاقات الدولية ان القوة أداة للدبلوماسية وبذلك فان جزءا من إدارة اية ازمة هو بلورة وسائل سياسات و ضغوط أخرى امنية تجعل الذي يفكر في  الاعتداء يتردد و يحج عنه و تبقى حالة استعمال القوة تقود الى نتائج منها : </a:t>
            </a:r>
          </a:p>
          <a:p>
            <a:pPr algn="r" rtl="1"/>
            <a:r>
              <a:rPr lang="ar-DZ" sz="2800" dirty="0" smtClean="0">
                <a:latin typeface="Arabic Typesetting" panose="03020402040406030203" pitchFamily="66" charset="-78"/>
                <a:cs typeface="Arabic Typesetting" panose="03020402040406030203" pitchFamily="66" charset="-78"/>
              </a:rPr>
              <a:t>1- ان اللجوء للقوة في صراع الارادات قد يشبه حالة الصراع بين ارادتين الممثل بحالة الاذرع </a:t>
            </a:r>
            <a:r>
              <a:rPr lang="fr-FR" sz="2800" dirty="0" smtClean="0">
                <a:latin typeface="Arabic Typesetting" panose="03020402040406030203" pitchFamily="66" charset="-78"/>
                <a:cs typeface="Arabic Typesetting" panose="03020402040406030203" pitchFamily="66" charset="-78"/>
              </a:rPr>
              <a:t>arms Wrestling </a:t>
            </a:r>
            <a:r>
              <a:rPr lang="ar-DZ" sz="2800" dirty="0" smtClean="0">
                <a:latin typeface="Arabic Typesetting" panose="03020402040406030203" pitchFamily="66" charset="-78"/>
                <a:cs typeface="Arabic Typesetting" panose="03020402040406030203" pitchFamily="66" charset="-78"/>
              </a:rPr>
              <a:t> فقد تحسم الحالة بكسب طرف معين الرهان ضد الاخر </a:t>
            </a:r>
          </a:p>
          <a:p>
            <a:pPr algn="r" rtl="1"/>
            <a:r>
              <a:rPr lang="ar-DZ" sz="2800" dirty="0" smtClean="0">
                <a:latin typeface="Arabic Typesetting" panose="03020402040406030203" pitchFamily="66" charset="-78"/>
                <a:cs typeface="Arabic Typesetting" panose="03020402040406030203" pitchFamily="66" charset="-78"/>
              </a:rPr>
              <a:t>2- ان لا يكون المقصود هو اللجوء الفعلي لاستخدام القوة بل ان الغرض الرئيسي منها هو التلويح والضغط بها من اجل خلق حالة معينة او تغييرها الى وضع اخر </a:t>
            </a:r>
          </a:p>
          <a:p>
            <a:pPr algn="r" rtl="1"/>
            <a:r>
              <a:rPr lang="ar-DZ" sz="2800" dirty="0" smtClean="0">
                <a:latin typeface="Arabic Typesetting" panose="03020402040406030203" pitchFamily="66" charset="-78"/>
                <a:cs typeface="Arabic Typesetting" panose="03020402040406030203" pitchFamily="66" charset="-78"/>
              </a:rPr>
              <a:t>3- ان الميل لدبلوماسية  العنف يؤدي الى حالة التصعيد وان عملية التصعيد قد يقود الى إيجاد حلول سريعة لتجنب المواجهة بعدما وصلت الى اقصى حالات التوتر </a:t>
            </a:r>
            <a:endParaRPr lang="fr-FR"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2092048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09883"/>
          </a:xfrm>
        </p:spPr>
        <p:txBody>
          <a:bodyPr>
            <a:noAutofit/>
          </a:bodyPr>
          <a:lstStyle/>
          <a:p>
            <a:pPr algn="r" rtl="1"/>
            <a:r>
              <a:rPr lang="ar-DZ" sz="4000" dirty="0" smtClean="0">
                <a:latin typeface="Arabic Typesetting" panose="03020402040406030203" pitchFamily="66" charset="-78"/>
                <a:cs typeface="Arabic Typesetting" panose="03020402040406030203" pitchFamily="66" charset="-78"/>
              </a:rPr>
              <a:t>السؤال الذي </a:t>
            </a:r>
            <a:r>
              <a:rPr lang="ar-DZ" sz="4000" dirty="0" err="1" smtClean="0">
                <a:latin typeface="Arabic Typesetting" panose="03020402040406030203" pitchFamily="66" charset="-78"/>
                <a:cs typeface="Arabic Typesetting" panose="03020402040406030203" pitchFamily="66" charset="-78"/>
              </a:rPr>
              <a:t>يطرج</a:t>
            </a:r>
            <a:r>
              <a:rPr lang="ar-DZ" sz="4000" dirty="0" smtClean="0">
                <a:latin typeface="Arabic Typesetting" panose="03020402040406030203" pitchFamily="66" charset="-78"/>
                <a:cs typeface="Arabic Typesetting" panose="03020402040406030203" pitchFamily="66" charset="-78"/>
              </a:rPr>
              <a:t> </a:t>
            </a:r>
            <a:r>
              <a:rPr lang="ar-DZ" sz="4000" dirty="0" err="1" smtClean="0">
                <a:latin typeface="Arabic Typesetting" panose="03020402040406030203" pitchFamily="66" charset="-78"/>
                <a:cs typeface="Arabic Typesetting" panose="03020402040406030203" pitchFamily="66" charset="-78"/>
              </a:rPr>
              <a:t>نفيسه</a:t>
            </a:r>
            <a:r>
              <a:rPr lang="ar-DZ" sz="4000" dirty="0" smtClean="0">
                <a:latin typeface="Arabic Typesetting" panose="03020402040406030203" pitchFamily="66" charset="-78"/>
                <a:cs typeface="Arabic Typesetting" panose="03020402040406030203" pitchFamily="66" charset="-78"/>
              </a:rPr>
              <a:t> الان هو هل يمكن توظيف القوة الى جانب الدبلوماسية في إدارة الازمات الدولية ؟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115910" y="1841679"/>
            <a:ext cx="11977352" cy="4893972"/>
          </a:xfrm>
        </p:spPr>
        <p:txBody>
          <a:bodyPr>
            <a:normAutofit fontScale="92500" lnSpcReduction="20000"/>
          </a:bodyPr>
          <a:lstStyle/>
          <a:p>
            <a:pPr algn="r" rtl="1"/>
            <a:r>
              <a:rPr lang="ar-DZ" sz="4400" dirty="0" smtClean="0">
                <a:latin typeface="Arabic Typesetting" panose="03020402040406030203" pitchFamily="66" charset="-78"/>
                <a:cs typeface="Arabic Typesetting" panose="03020402040406030203" pitchFamily="66" charset="-78"/>
              </a:rPr>
              <a:t>الإجابة : ان هناك ضرورة للمزج بين سياسة الترغيب و المساومة و المفاوضات عن طريق تقديم العروض والتنازلات لحمل الخصم على وقف الاثارة من جانبه او لإرغامه على القبول والاذعان للمطالب المرجوة من ناجية و الترهيب الذي يتم عبر استخدام القوة و الاعمال الزجرية غير العسكرية الأخرى او التهديد باستعمالها من ناحية ثانية </a:t>
            </a:r>
          </a:p>
          <a:p>
            <a:pPr algn="r" rtl="1"/>
            <a:r>
              <a:rPr lang="ar-DZ" sz="4400" dirty="0" smtClean="0">
                <a:latin typeface="Arabic Typesetting" panose="03020402040406030203" pitchFamily="66" charset="-78"/>
                <a:cs typeface="Arabic Typesetting" panose="03020402040406030203" pitchFamily="66" charset="-78"/>
              </a:rPr>
              <a:t>وبخاصة ان اللقوة أهميتها أحيانا في الدفاع عن المصالح المهددة باقل ما يمكن من الخسائر مع الاحتفاظ بقنوات الاتصال مفتوحة وتجنب الارتجال في اتخاذ القرارات للحيلولة دون اقدام الطرف الاخر على القيام بعمل عسكري قد يفشل ادار الازمة تماما</a:t>
            </a:r>
          </a:p>
          <a:p>
            <a:pPr algn="r" rtl="1"/>
            <a:r>
              <a:rPr lang="ar-DZ" sz="4400" dirty="0" smtClean="0">
                <a:latin typeface="Arabic Typesetting" panose="03020402040406030203" pitchFamily="66" charset="-78"/>
                <a:cs typeface="Arabic Typesetting" panose="03020402040406030203" pitchFamily="66" charset="-78"/>
              </a:rPr>
              <a:t>والجدير بالذكر ان فترة الحرب الباردة قد شهدت استثمارا للقوة في إدارة العديد من الازمات الدولية عبر سياسة الردع </a:t>
            </a:r>
            <a:endParaRPr lang="fr-FR" sz="44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0363386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0163" y="624110"/>
            <a:ext cx="9714449" cy="1280890"/>
          </a:xfrm>
        </p:spPr>
        <p:txBody>
          <a:bodyPr>
            <a:normAutofit/>
          </a:bodyPr>
          <a:lstStyle/>
          <a:p>
            <a:pPr algn="r" rtl="1"/>
            <a:r>
              <a:rPr lang="ar-DZ" sz="3200" dirty="0" smtClean="0">
                <a:latin typeface="Arabic Typesetting" panose="03020402040406030203" pitchFamily="66" charset="-78"/>
                <a:cs typeface="Arabic Typesetting" panose="03020402040406030203" pitchFamily="66" charset="-78"/>
              </a:rPr>
              <a:t>يشير الباحثون الى ان تحديد مبادئ إدارة الازمات الدولية من منظور مدى استخدام القوة انما يكون في سياق مستويات تحليل إدارة الازمة</a:t>
            </a:r>
            <a:endParaRPr lang="fr-FR" sz="32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1661375" y="2133600"/>
            <a:ext cx="9843237" cy="3777622"/>
          </a:xfrm>
        </p:spPr>
        <p:txBody>
          <a:bodyPr>
            <a:normAutofit/>
          </a:bodyPr>
          <a:lstStyle/>
          <a:p>
            <a:pPr algn="r" rtl="1"/>
            <a:r>
              <a:rPr lang="ar-DZ" sz="4400" dirty="0" smtClean="0">
                <a:latin typeface="Arabic Typesetting" panose="03020402040406030203" pitchFamily="66" charset="-78"/>
                <a:cs typeface="Arabic Typesetting" panose="03020402040406030203" pitchFamily="66" charset="-78"/>
              </a:rPr>
              <a:t>ومن هذا المنطلق ركزت الدراسات الخاصة بإدارة الازمات على المقومات الشخصية لصانعي قرارات إدارة الازمات فيما يعرف بالحليل الجزئي </a:t>
            </a:r>
            <a:r>
              <a:rPr lang="fr-FR" sz="4400" dirty="0" smtClean="0">
                <a:latin typeface="Arabic Typesetting" panose="03020402040406030203" pitchFamily="66" charset="-78"/>
                <a:cs typeface="Arabic Typesetting" panose="03020402040406030203" pitchFamily="66" charset="-78"/>
              </a:rPr>
              <a:t>Micro </a:t>
            </a:r>
            <a:r>
              <a:rPr lang="fr-FR" sz="4400" dirty="0" err="1" smtClean="0">
                <a:latin typeface="Arabic Typesetting" panose="03020402040406030203" pitchFamily="66" charset="-78"/>
                <a:cs typeface="Arabic Typesetting" panose="03020402040406030203" pitchFamily="66" charset="-78"/>
              </a:rPr>
              <a:t>analysis</a:t>
            </a:r>
            <a:r>
              <a:rPr lang="fr-FR" sz="4400" dirty="0" smtClean="0">
                <a:latin typeface="Arabic Typesetting" panose="03020402040406030203" pitchFamily="66" charset="-78"/>
                <a:cs typeface="Arabic Typesetting" panose="03020402040406030203" pitchFamily="66" charset="-78"/>
              </a:rPr>
              <a:t> </a:t>
            </a:r>
            <a:r>
              <a:rPr lang="ar-DZ" sz="4400" dirty="0" smtClean="0">
                <a:latin typeface="Arabic Typesetting" panose="03020402040406030203" pitchFamily="66" charset="-78"/>
                <a:cs typeface="Arabic Typesetting" panose="03020402040406030203" pitchFamily="66" charset="-78"/>
              </a:rPr>
              <a:t> و  اهتمت دراسات أخرى </a:t>
            </a:r>
            <a:r>
              <a:rPr lang="ar-DZ" sz="4400" dirty="0" err="1" smtClean="0">
                <a:latin typeface="Arabic Typesetting" panose="03020402040406030203" pitchFamily="66" charset="-78"/>
                <a:cs typeface="Arabic Typesetting" panose="03020402040406030203" pitchFamily="66" charset="-78"/>
              </a:rPr>
              <a:t>عاهمامها</a:t>
            </a:r>
            <a:r>
              <a:rPr lang="ar-DZ" sz="4400" dirty="0" smtClean="0">
                <a:latin typeface="Arabic Typesetting" panose="03020402040406030203" pitchFamily="66" charset="-78"/>
                <a:cs typeface="Arabic Typesetting" panose="03020402040406030203" pitchFamily="66" charset="-78"/>
              </a:rPr>
              <a:t> على العوامل المتعلقة بسلوك الدول و محددات الصراع فيها وهو ما يعرف بالتحليل الشمولي او الكلي </a:t>
            </a:r>
            <a:r>
              <a:rPr lang="fr-FR" sz="4400" dirty="0" smtClean="0">
                <a:latin typeface="Arabic Typesetting" panose="03020402040406030203" pitchFamily="66" charset="-78"/>
                <a:cs typeface="Arabic Typesetting" panose="03020402040406030203" pitchFamily="66" charset="-78"/>
              </a:rPr>
              <a:t>Macro </a:t>
            </a:r>
            <a:r>
              <a:rPr lang="fr-FR" sz="4400" dirty="0" err="1" smtClean="0">
                <a:latin typeface="Arabic Typesetting" panose="03020402040406030203" pitchFamily="66" charset="-78"/>
                <a:cs typeface="Arabic Typesetting" panose="03020402040406030203" pitchFamily="66" charset="-78"/>
              </a:rPr>
              <a:t>analysis</a:t>
            </a:r>
            <a:endParaRPr lang="ar-DZ" sz="4400" dirty="0" smtClean="0">
              <a:latin typeface="Arabic Typesetting" panose="03020402040406030203" pitchFamily="66" charset="-78"/>
              <a:cs typeface="Arabic Typesetting" panose="03020402040406030203" pitchFamily="66" charset="-78"/>
            </a:endParaRPr>
          </a:p>
          <a:p>
            <a:pPr algn="r" rtl="1"/>
            <a:endParaRPr lang="fr-FR" dirty="0"/>
          </a:p>
        </p:txBody>
      </p:sp>
    </p:spTree>
    <p:extLst>
      <p:ext uri="{BB962C8B-B14F-4D97-AF65-F5344CB8AC3E}">
        <p14:creationId xmlns:p14="http://schemas.microsoft.com/office/powerpoint/2010/main" val="268323273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000" dirty="0" smtClean="0">
                <a:latin typeface="Arabic Typesetting" panose="03020402040406030203" pitchFamily="66" charset="-78"/>
                <a:cs typeface="Arabic Typesetting" panose="03020402040406030203" pitchFamily="66" charset="-78"/>
              </a:rPr>
              <a:t>و يصل المحللون من خلال المستويين السابقين للتحليل الى الأسس التالية </a:t>
            </a:r>
            <a:endParaRPr lang="fr-FR" sz="40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1- المحافظة على السيطرة المدنية العليا على </a:t>
            </a:r>
            <a:r>
              <a:rPr lang="ar-DZ" sz="3200" dirty="0" err="1" smtClean="0">
                <a:latin typeface="Arabic Typesetting" panose="03020402040406030203" pitchFamily="66" charset="-78"/>
                <a:cs typeface="Arabic Typesetting" panose="03020402040406030203" pitchFamily="66" charset="-78"/>
              </a:rPr>
              <a:t>الخيارالت</a:t>
            </a:r>
            <a:r>
              <a:rPr lang="ar-DZ" sz="3200" dirty="0" smtClean="0">
                <a:latin typeface="Arabic Typesetting" panose="03020402040406030203" pitchFamily="66" charset="-78"/>
                <a:cs typeface="Arabic Typesetting" panose="03020402040406030203" pitchFamily="66" charset="-78"/>
              </a:rPr>
              <a:t> العسكرية </a:t>
            </a:r>
          </a:p>
          <a:p>
            <a:pPr algn="r" rtl="1"/>
            <a:r>
              <a:rPr lang="ar-DZ" sz="3200" dirty="0" smtClean="0">
                <a:latin typeface="Arabic Typesetting" panose="03020402040406030203" pitchFamily="66" charset="-78"/>
                <a:cs typeface="Arabic Typesetting" panose="03020402040406030203" pitchFamily="66" charset="-78"/>
              </a:rPr>
              <a:t>2- افتعال توقعات تساعد على التأني في معدل الاعمال العسكرية و ذلك بغرض توفير وقت كافي للأطراف لتبادل الإشارات الدبلوماسية و الاتصالات </a:t>
            </a:r>
          </a:p>
          <a:p>
            <a:pPr algn="r" rtl="1"/>
            <a:r>
              <a:rPr lang="ar-DZ" sz="3200" dirty="0" smtClean="0">
                <a:latin typeface="Arabic Typesetting" panose="03020402040406030203" pitchFamily="66" charset="-78"/>
                <a:cs typeface="Arabic Typesetting" panose="03020402040406030203" pitchFamily="66" charset="-78"/>
              </a:rPr>
              <a:t>3-  التنسيق بين التحركات الدبلوماسية و التحركات العسكرية وذلك في استراتيجية متكاملة تهدف الى انهاء الازمة دون حرب </a:t>
            </a:r>
          </a:p>
          <a:p>
            <a:pPr algn="r" rtl="1"/>
            <a:r>
              <a:rPr lang="ar-DZ" sz="3200" dirty="0" smtClean="0">
                <a:latin typeface="Arabic Typesetting" panose="03020402040406030203" pitchFamily="66" charset="-78"/>
                <a:cs typeface="Arabic Typesetting" panose="03020402040406030203" pitchFamily="66" charset="-78"/>
              </a:rPr>
              <a:t>4- تحديد الخيارات العسكرية والدبلوماسية التي تترك لاحد الأطراف مخرجا من الازمة لا يتضارب مع مصالحه الأساسية </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6436658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48497" y="0"/>
            <a:ext cx="10543504" cy="6858000"/>
          </a:xfrm>
        </p:spPr>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ولعل من بين المسائل المتعلقة بحدود استعمال القوة في إدارة الازمات تلك الخاصة بحالة تدخل الطرف الثالث </a:t>
            </a:r>
            <a:r>
              <a:rPr lang="fr-FR" sz="3600" dirty="0" err="1" smtClean="0">
                <a:latin typeface="Arabic Typesetting" panose="03020402040406030203" pitchFamily="66" charset="-78"/>
                <a:cs typeface="Arabic Typesetting" panose="03020402040406030203" pitchFamily="66" charset="-78"/>
              </a:rPr>
              <a:t>third</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patrty</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intervantion</a:t>
            </a:r>
            <a:r>
              <a:rPr lang="fr-FR" sz="3600" dirty="0" smtClean="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 وعليه انه عن طريق اتخاذ اجراء معين قد يجد الطرف الثالث النافذ القوي نفسه قد انخرط في النزاع كطرف من اطرافه بشكل كبير, </a:t>
            </a:r>
          </a:p>
          <a:p>
            <a:pPr algn="r" rtl="1"/>
            <a:r>
              <a:rPr lang="ar-DZ" sz="3600" dirty="0" smtClean="0">
                <a:latin typeface="Arabic Typesetting" panose="03020402040406030203" pitchFamily="66" charset="-78"/>
                <a:cs typeface="Arabic Typesetting" panose="03020402040406030203" pitchFamily="66" charset="-78"/>
              </a:rPr>
              <a:t>ويبين الشكل التالي كيف يمكن للطرف الثالث ان يقوم بدور الحكم سواء برضى او بدون </a:t>
            </a:r>
            <a:r>
              <a:rPr lang="ar-DZ" sz="3600" dirty="0" err="1" smtClean="0">
                <a:latin typeface="Arabic Typesetting" panose="03020402040406030203" pitchFamily="66" charset="-78"/>
                <a:cs typeface="Arabic Typesetting" panose="03020402040406030203" pitchFamily="66" charset="-78"/>
              </a:rPr>
              <a:t>رضصا</a:t>
            </a:r>
            <a:r>
              <a:rPr lang="ar-DZ" sz="3600" dirty="0" smtClean="0">
                <a:latin typeface="Arabic Typesetting" panose="03020402040406030203" pitchFamily="66" charset="-78"/>
                <a:cs typeface="Arabic Typesetting" panose="03020402040406030203" pitchFamily="66" charset="-78"/>
              </a:rPr>
              <a:t> اطراف النزاع او ان يقوم بتسهيل عقد مفاوضات بين الأطراف او التوسط بينهم باستخدام وسائل قهرية او غير قهرية</a:t>
            </a:r>
          </a:p>
          <a:p>
            <a:pPr algn="r" rtl="1"/>
            <a:r>
              <a:rPr lang="ar-DZ" sz="3600" dirty="0" smtClean="0">
                <a:latin typeface="Arabic Typesetting" panose="03020402040406030203" pitchFamily="66" charset="-78"/>
                <a:cs typeface="Arabic Typesetting" panose="03020402040406030203" pitchFamily="66" charset="-78"/>
              </a:rPr>
              <a:t>كما ان مصطلح القوة هنا يعتبر مبهما فمن ناحية هو يعني القدرة على القيادة و الالزام او القهر او استخدام القوة</a:t>
            </a:r>
          </a:p>
          <a:p>
            <a:pPr algn="r" rtl="1"/>
            <a:r>
              <a:rPr lang="ar-DZ" sz="3600" dirty="0" smtClean="0">
                <a:latin typeface="Arabic Typesetting" panose="03020402040406030203" pitchFamily="66" charset="-78"/>
                <a:cs typeface="Arabic Typesetting" panose="03020402040406030203" pitchFamily="66" charset="-78"/>
              </a:rPr>
              <a:t>من ناحية أخرى فهو يعني قوة التحفيز على التعاون واضفاء الشرعية أي قوة الاقناع او استخدام القوة بلين فاستخدام القوة بشدة ظل دائما أسلوبا هاما في حالات النزاعات العنيفة </a:t>
            </a:r>
          </a:p>
          <a:p>
            <a:pPr algn="r" rtl="1"/>
            <a:r>
              <a:rPr lang="ar-DZ" sz="3600" dirty="0" smtClean="0">
                <a:latin typeface="Arabic Typesetting" panose="03020402040406030203" pitchFamily="66" charset="-78"/>
                <a:cs typeface="Arabic Typesetting" panose="03020402040406030203" pitchFamily="66" charset="-78"/>
              </a:rPr>
              <a:t>بينما تستخدم القوة بلين خاصة في حالات النزاعات التي لا يستخدم فيها العنف </a:t>
            </a:r>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50301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22738" y="0"/>
            <a:ext cx="10569262" cy="6858000"/>
          </a:xfrm>
        </p:spPr>
        <p:txBody>
          <a:bodyPr/>
          <a:lstStyle/>
          <a:p>
            <a:pPr algn="ctr"/>
            <a:endParaRPr lang="ar-DZ" dirty="0" smtClean="0"/>
          </a:p>
          <a:p>
            <a:pPr algn="ctr"/>
            <a:endParaRPr lang="ar-DZ" dirty="0"/>
          </a:p>
          <a:p>
            <a:pPr marL="0" indent="0" algn="ctr" rtl="1">
              <a:buNone/>
            </a:pPr>
            <a:endParaRPr lang="fr-FR" dirty="0"/>
          </a:p>
        </p:txBody>
      </p:sp>
      <p:cxnSp>
        <p:nvCxnSpPr>
          <p:cNvPr id="5" name="Connecteur droit avec flèche 4"/>
          <p:cNvCxnSpPr/>
          <p:nvPr/>
        </p:nvCxnSpPr>
        <p:spPr>
          <a:xfrm>
            <a:off x="6861219" y="1107583"/>
            <a:ext cx="1944710" cy="16098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H="1">
            <a:off x="6754969" y="3647939"/>
            <a:ext cx="2118574" cy="201876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flipV="1">
            <a:off x="3319529" y="3631839"/>
            <a:ext cx="1900708" cy="193826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3319529" y="1120462"/>
            <a:ext cx="1506828" cy="1712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à coins arrondis 12"/>
          <p:cNvSpPr/>
          <p:nvPr/>
        </p:nvSpPr>
        <p:spPr>
          <a:xfrm>
            <a:off x="2087986" y="2884866"/>
            <a:ext cx="2240924" cy="7469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الطرف الأول أ </a:t>
            </a:r>
          </a:p>
          <a:p>
            <a:pPr algn="ctr"/>
            <a:endParaRPr lang="fr-FR" dirty="0"/>
          </a:p>
        </p:txBody>
      </p:sp>
      <p:sp>
        <p:nvSpPr>
          <p:cNvPr id="15" name="Flèche droite 14"/>
          <p:cNvSpPr/>
          <p:nvPr/>
        </p:nvSpPr>
        <p:spPr>
          <a:xfrm>
            <a:off x="6011213" y="3132783"/>
            <a:ext cx="2015544" cy="2575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gauche 15"/>
          <p:cNvSpPr/>
          <p:nvPr/>
        </p:nvSpPr>
        <p:spPr>
          <a:xfrm>
            <a:off x="4328910" y="3132784"/>
            <a:ext cx="1682303" cy="2575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à coins arrondis 16"/>
          <p:cNvSpPr/>
          <p:nvPr/>
        </p:nvSpPr>
        <p:spPr>
          <a:xfrm>
            <a:off x="8026757" y="2807594"/>
            <a:ext cx="2305318" cy="7984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الطرف الثاني ب </a:t>
            </a:r>
            <a:endParaRPr lang="fr-FR" dirty="0"/>
          </a:p>
        </p:txBody>
      </p:sp>
      <p:sp>
        <p:nvSpPr>
          <p:cNvPr id="18" name="Ellipse 17"/>
          <p:cNvSpPr/>
          <p:nvPr/>
        </p:nvSpPr>
        <p:spPr>
          <a:xfrm>
            <a:off x="5248140" y="4752303"/>
            <a:ext cx="1506828" cy="15197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الطرف الثالث </a:t>
            </a:r>
          </a:p>
        </p:txBody>
      </p:sp>
      <p:sp>
        <p:nvSpPr>
          <p:cNvPr id="19" name="Rectangle 18"/>
          <p:cNvSpPr/>
          <p:nvPr/>
        </p:nvSpPr>
        <p:spPr>
          <a:xfrm>
            <a:off x="5100033" y="2279564"/>
            <a:ext cx="1803042" cy="5666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t>Negosaition</a:t>
            </a:r>
            <a:endParaRPr lang="fr-FR" dirty="0" smtClean="0"/>
          </a:p>
          <a:p>
            <a:pPr algn="ctr"/>
            <a:r>
              <a:rPr lang="ar-DZ" dirty="0" smtClean="0"/>
              <a:t>التفاوض</a:t>
            </a:r>
            <a:r>
              <a:rPr lang="fr-FR" dirty="0" smtClean="0"/>
              <a:t> </a:t>
            </a:r>
            <a:endParaRPr lang="fr-FR" dirty="0"/>
          </a:p>
        </p:txBody>
      </p:sp>
      <p:sp>
        <p:nvSpPr>
          <p:cNvPr id="20" name="Rectangle 19"/>
          <p:cNvSpPr/>
          <p:nvPr/>
        </p:nvSpPr>
        <p:spPr>
          <a:xfrm>
            <a:off x="5220237" y="4037525"/>
            <a:ext cx="1687132" cy="6053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t>Medation</a:t>
            </a:r>
            <a:r>
              <a:rPr lang="fr-FR" dirty="0" smtClean="0"/>
              <a:t> </a:t>
            </a:r>
          </a:p>
          <a:p>
            <a:pPr algn="ctr"/>
            <a:r>
              <a:rPr lang="ar-DZ" dirty="0" smtClean="0"/>
              <a:t>الوساطة</a:t>
            </a:r>
            <a:endParaRPr lang="fr-FR" dirty="0"/>
          </a:p>
        </p:txBody>
      </p:sp>
      <p:sp>
        <p:nvSpPr>
          <p:cNvPr id="21" name="Rectangle à coins arrondis 20"/>
          <p:cNvSpPr/>
          <p:nvPr/>
        </p:nvSpPr>
        <p:spPr>
          <a:xfrm>
            <a:off x="4826357" y="447541"/>
            <a:ext cx="2034862" cy="695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طرفر</a:t>
            </a:r>
            <a:r>
              <a:rPr lang="ar-DZ" dirty="0" smtClean="0"/>
              <a:t> ثالث التحكيم</a:t>
            </a:r>
          </a:p>
          <a:p>
            <a:pPr algn="ctr"/>
            <a:r>
              <a:rPr lang="fr-FR" dirty="0" smtClean="0"/>
              <a:t>Arbitration </a:t>
            </a:r>
            <a:endParaRPr lang="fr-FR" dirty="0"/>
          </a:p>
        </p:txBody>
      </p:sp>
      <p:sp>
        <p:nvSpPr>
          <p:cNvPr id="22" name="Nuage 21"/>
          <p:cNvSpPr/>
          <p:nvPr/>
        </p:nvSpPr>
        <p:spPr>
          <a:xfrm>
            <a:off x="9092485" y="360608"/>
            <a:ext cx="3099515" cy="171933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تدخل الطرف الثالث بصفة قهرية او غير قهرية </a:t>
            </a:r>
            <a:endParaRPr lang="fr-FR" dirty="0"/>
          </a:p>
        </p:txBody>
      </p:sp>
    </p:spTree>
    <p:extLst>
      <p:ext uri="{BB962C8B-B14F-4D97-AF65-F5344CB8AC3E}">
        <p14:creationId xmlns:p14="http://schemas.microsoft.com/office/powerpoint/2010/main" val="2806938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9859" y="0"/>
            <a:ext cx="10582141" cy="6858000"/>
          </a:xfrm>
        </p:spPr>
        <p:txBody>
          <a:bodyPr>
            <a:normAutofit/>
          </a:bodyPr>
          <a:lstStyle/>
          <a:p>
            <a:pPr algn="r" rtl="1"/>
            <a:r>
              <a:rPr lang="ar-DZ" sz="2800" dirty="0" smtClean="0">
                <a:latin typeface="Arabic Typesetting" panose="03020402040406030203" pitchFamily="66" charset="-78"/>
                <a:cs typeface="Arabic Typesetting" panose="03020402040406030203" pitchFamily="66" charset="-78"/>
              </a:rPr>
              <a:t>ويطلق </a:t>
            </a:r>
            <a:r>
              <a:rPr lang="ar-DZ" sz="2800" dirty="0" err="1" smtClean="0">
                <a:latin typeface="Arabic Typesetting" panose="03020402040406030203" pitchFamily="66" charset="-78"/>
                <a:cs typeface="Arabic Typesetting" panose="03020402040406030203" pitchFamily="66" charset="-78"/>
              </a:rPr>
              <a:t>كنيث</a:t>
            </a:r>
            <a:r>
              <a:rPr lang="ar-DZ" sz="2800" dirty="0" smtClean="0">
                <a:latin typeface="Arabic Typesetting" panose="03020402040406030203" pitchFamily="66" charset="-78"/>
                <a:cs typeface="Arabic Typesetting" panose="03020402040406030203" pitchFamily="66" charset="-78"/>
              </a:rPr>
              <a:t> </a:t>
            </a:r>
            <a:r>
              <a:rPr lang="ar-DZ" sz="2800" dirty="0" err="1" smtClean="0">
                <a:latin typeface="Arabic Typesetting" panose="03020402040406030203" pitchFamily="66" charset="-78"/>
                <a:cs typeface="Arabic Typesetting" panose="03020402040406030203" pitchFamily="66" charset="-78"/>
              </a:rPr>
              <a:t>بولدينغ</a:t>
            </a:r>
            <a:r>
              <a:rPr lang="ar-DZ" sz="2800" dirty="0" smtClean="0">
                <a:latin typeface="Arabic Typesetting" panose="03020402040406030203" pitchFamily="66" charset="-78"/>
                <a:cs typeface="Arabic Typesetting" panose="03020402040406030203" pitchFamily="66" charset="-78"/>
              </a:rPr>
              <a:t> مصطلح قوة التهديد على النوع الأول من استخدام القوة بشدة كأن يقول الطرف المتدخل لاحد الأطراف او لهما </a:t>
            </a:r>
          </a:p>
          <a:p>
            <a:pPr algn="r" rtl="1"/>
            <a:r>
              <a:rPr lang="ar-DZ" sz="2800" dirty="0" smtClean="0">
                <a:latin typeface="Arabic Typesetting" panose="03020402040406030203" pitchFamily="66" charset="-78"/>
                <a:cs typeface="Arabic Typesetting" panose="03020402040406030203" pitchFamily="66" charset="-78"/>
              </a:rPr>
              <a:t>افعلا ما أريد و الا سأفعل مالا تريدان </a:t>
            </a:r>
          </a:p>
          <a:p>
            <a:pPr algn="r" rtl="1"/>
            <a:r>
              <a:rPr lang="ar-DZ" sz="2800" dirty="0" smtClean="0">
                <a:latin typeface="Arabic Typesetting" panose="03020402040406030203" pitchFamily="66" charset="-78"/>
                <a:cs typeface="Arabic Typesetting" panose="03020402040406030203" pitchFamily="66" charset="-78"/>
              </a:rPr>
              <a:t>ثم يميز </a:t>
            </a:r>
            <a:r>
              <a:rPr lang="ar-DZ" sz="2800" dirty="0" err="1" smtClean="0">
                <a:latin typeface="Arabic Typesetting" panose="03020402040406030203" pitchFamily="66" charset="-78"/>
                <a:cs typeface="Arabic Typesetting" panose="03020402040406030203" pitchFamily="66" charset="-78"/>
              </a:rPr>
              <a:t>كنيث</a:t>
            </a:r>
            <a:r>
              <a:rPr lang="ar-DZ" sz="2800" dirty="0" smtClean="0">
                <a:latin typeface="Arabic Typesetting" panose="03020402040406030203" pitchFamily="66" charset="-78"/>
                <a:cs typeface="Arabic Typesetting" panose="03020402040406030203" pitchFamily="66" charset="-78"/>
              </a:rPr>
              <a:t> بين شكلين من استخدام القوة بلين </a:t>
            </a:r>
          </a:p>
          <a:p>
            <a:pPr algn="r" rtl="1"/>
            <a:r>
              <a:rPr lang="ar-DZ" sz="2800" dirty="0" smtClean="0">
                <a:latin typeface="Arabic Typesetting" panose="03020402040406030203" pitchFamily="66" charset="-78"/>
                <a:cs typeface="Arabic Typesetting" panose="03020402040406030203" pitchFamily="66" charset="-78"/>
              </a:rPr>
              <a:t>الأول : قوة </a:t>
            </a:r>
            <a:r>
              <a:rPr lang="ar-DZ" sz="2800" dirty="0" err="1" smtClean="0">
                <a:latin typeface="Arabic Typesetting" panose="03020402040406030203" pitchFamily="66" charset="-78"/>
                <a:cs typeface="Arabic Typesetting" panose="03020402040406030203" pitchFamily="66" charset="-78"/>
              </a:rPr>
              <a:t>التبتادل</a:t>
            </a:r>
            <a:r>
              <a:rPr lang="ar-DZ" sz="2800" dirty="0" smtClean="0">
                <a:latin typeface="Arabic Typesetting" panose="03020402040406030203" pitchFamily="66" charset="-78"/>
                <a:cs typeface="Arabic Typesetting" panose="03020402040406030203" pitchFamily="66" charset="-78"/>
              </a:rPr>
              <a:t> </a:t>
            </a:r>
            <a:r>
              <a:rPr lang="fr-FR" sz="2800" dirty="0" smtClean="0">
                <a:latin typeface="Arabic Typesetting" panose="03020402040406030203" pitchFamily="66" charset="-78"/>
                <a:cs typeface="Arabic Typesetting" panose="03020402040406030203" pitchFamily="66" charset="-78"/>
              </a:rPr>
              <a:t>exchange power </a:t>
            </a:r>
            <a:r>
              <a:rPr lang="ar-DZ" sz="2800" dirty="0" smtClean="0">
                <a:latin typeface="Arabic Typesetting" panose="03020402040406030203" pitchFamily="66" charset="-78"/>
                <a:cs typeface="Arabic Typesetting" panose="03020402040406030203" pitchFamily="66" charset="-78"/>
              </a:rPr>
              <a:t>والمرتبطة بنهج الصفقات  و المساواة كأن يقول المتدخل  </a:t>
            </a:r>
            <a:r>
              <a:rPr lang="ar-DZ" sz="2800" dirty="0" err="1" smtClean="0">
                <a:latin typeface="Arabic Typesetting" panose="03020402040406030203" pitchFamily="66" charset="-78"/>
                <a:cs typeface="Arabic Typesetting" panose="03020402040406030203" pitchFamily="66" charset="-78"/>
              </a:rPr>
              <a:t>لاطراف</a:t>
            </a:r>
            <a:r>
              <a:rPr lang="ar-DZ" sz="2800" dirty="0" smtClean="0">
                <a:latin typeface="Arabic Typesetting" panose="03020402040406030203" pitchFamily="66" charset="-78"/>
                <a:cs typeface="Arabic Typesetting" panose="03020402040406030203" pitchFamily="66" charset="-78"/>
              </a:rPr>
              <a:t> النزاع افعلوا ما أريد و سأفعل ما تريدون « </a:t>
            </a:r>
          </a:p>
          <a:p>
            <a:pPr algn="r" rtl="1"/>
            <a:r>
              <a:rPr lang="ar-DZ" sz="2800" dirty="0" smtClean="0">
                <a:latin typeface="Arabic Typesetting" panose="03020402040406030203" pitchFamily="66" charset="-78"/>
                <a:cs typeface="Arabic Typesetting" panose="03020402040406030203" pitchFamily="66" charset="-78"/>
              </a:rPr>
              <a:t>اما الشكل الثاني فهو القوة التكاملية </a:t>
            </a:r>
            <a:r>
              <a:rPr lang="fr-FR" sz="2800" dirty="0" err="1" smtClean="0">
                <a:latin typeface="Arabic Typesetting" panose="03020402040406030203" pitchFamily="66" charset="-78"/>
                <a:cs typeface="Arabic Typesetting" panose="03020402040406030203" pitchFamily="66" charset="-78"/>
              </a:rPr>
              <a:t>integrative</a:t>
            </a:r>
            <a:r>
              <a:rPr lang="fr-FR" sz="2800" dirty="0" smtClean="0">
                <a:latin typeface="Arabic Typesetting" panose="03020402040406030203" pitchFamily="66" charset="-78"/>
                <a:cs typeface="Arabic Typesetting" panose="03020402040406030203" pitchFamily="66" charset="-78"/>
              </a:rPr>
              <a:t> power </a:t>
            </a:r>
            <a:r>
              <a:rPr lang="ar-DZ" sz="2800" dirty="0" smtClean="0">
                <a:latin typeface="Arabic Typesetting" panose="03020402040406030203" pitchFamily="66" charset="-78"/>
                <a:cs typeface="Arabic Typesetting" panose="03020402040406030203" pitchFamily="66" charset="-78"/>
              </a:rPr>
              <a:t>وهي ذلك النوع المرتبط </a:t>
            </a:r>
            <a:r>
              <a:rPr lang="ar-DZ" sz="2800" dirty="0" err="1" smtClean="0">
                <a:latin typeface="Arabic Typesetting" panose="03020402040406030203" pitchFamily="66" charset="-78"/>
                <a:cs typeface="Arabic Typesetting" panose="03020402040406030203" pitchFamily="66" charset="-78"/>
              </a:rPr>
              <a:t>بالاقناع</a:t>
            </a:r>
            <a:r>
              <a:rPr lang="ar-DZ" sz="2800" dirty="0" smtClean="0">
                <a:latin typeface="Arabic Typesetting" panose="03020402040406030203" pitchFamily="66" charset="-78"/>
                <a:cs typeface="Arabic Typesetting" panose="03020402040406030203" pitchFamily="66" charset="-78"/>
              </a:rPr>
              <a:t> ونهج حل المشكلة </a:t>
            </a:r>
            <a:r>
              <a:rPr lang="ar-DZ" sz="2800" dirty="0" err="1" smtClean="0">
                <a:latin typeface="Arabic Typesetting" panose="03020402040406030203" pitchFamily="66" charset="-78"/>
                <a:cs typeface="Arabic Typesetting" panose="03020402040406030203" pitchFamily="66" charset="-78"/>
              </a:rPr>
              <a:t>لاحداث</a:t>
            </a:r>
            <a:r>
              <a:rPr lang="ar-DZ" sz="2800" dirty="0" smtClean="0">
                <a:latin typeface="Arabic Typesetting" panose="03020402040406030203" pitchFamily="66" charset="-78"/>
                <a:cs typeface="Arabic Typesetting" panose="03020402040406030203" pitchFamily="66" charset="-78"/>
              </a:rPr>
              <a:t> التحول على المدى الطويل كأن يقول </a:t>
            </a:r>
            <a:r>
              <a:rPr lang="ar-DZ" sz="2800" dirty="0" err="1" smtClean="0">
                <a:latin typeface="Arabic Typesetting" panose="03020402040406030203" pitchFamily="66" charset="-78"/>
                <a:cs typeface="Arabic Typesetting" panose="03020402040406030203" pitchFamily="66" charset="-78"/>
              </a:rPr>
              <a:t>المتد</a:t>
            </a:r>
            <a:endParaRPr lang="ar-DZ" sz="2800" dirty="0" smtClean="0">
              <a:latin typeface="Arabic Typesetting" panose="03020402040406030203" pitchFamily="66" charset="-78"/>
              <a:cs typeface="Arabic Typesetting" panose="03020402040406030203" pitchFamily="66" charset="-78"/>
            </a:endParaRPr>
          </a:p>
          <a:p>
            <a:pPr algn="r" rtl="1"/>
            <a:r>
              <a:rPr lang="ar-DZ" sz="2800" dirty="0" smtClean="0">
                <a:latin typeface="Arabic Typesetting" panose="03020402040406030203" pitchFamily="66" charset="-78"/>
                <a:cs typeface="Arabic Typesetting" panose="03020402040406030203" pitchFamily="66" charset="-78"/>
              </a:rPr>
              <a:t>خل </a:t>
            </a:r>
            <a:r>
              <a:rPr lang="ar-DZ" sz="2800" dirty="0" err="1" smtClean="0">
                <a:latin typeface="Arabic Typesetting" panose="03020402040406030203" pitchFamily="66" charset="-78"/>
                <a:cs typeface="Arabic Typesetting" panose="03020402040406030203" pitchFamily="66" charset="-78"/>
              </a:rPr>
              <a:t>لاطراف</a:t>
            </a:r>
            <a:r>
              <a:rPr lang="ar-DZ" sz="2800" dirty="0" smtClean="0">
                <a:latin typeface="Arabic Typesetting" panose="03020402040406030203" pitchFamily="66" charset="-78"/>
                <a:cs typeface="Arabic Typesetting" panose="03020402040406030203" pitchFamily="66" charset="-78"/>
              </a:rPr>
              <a:t> النزاع : دعونا نعمل معا شيئا مفيدا لنا جميعا </a:t>
            </a:r>
            <a:r>
              <a:rPr lang="ar-DZ" sz="2800" dirty="0" err="1" smtClean="0">
                <a:latin typeface="Arabic Typesetting" panose="03020402040406030203" pitchFamily="66" charset="-78"/>
                <a:cs typeface="Arabic Typesetting" panose="03020402040406030203" pitchFamily="66" charset="-78"/>
              </a:rPr>
              <a:t>وباللتالي</a:t>
            </a:r>
            <a:r>
              <a:rPr lang="ar-DZ" sz="2800" dirty="0" smtClean="0">
                <a:latin typeface="Arabic Typesetting" panose="03020402040406030203" pitchFamily="66" charset="-78"/>
                <a:cs typeface="Arabic Typesetting" panose="03020402040406030203" pitchFamily="66" charset="-78"/>
              </a:rPr>
              <a:t> فان القائمين على حل النزاع يحاولون بقدر الإمكان عدم استخدام « قوة </a:t>
            </a:r>
            <a:r>
              <a:rPr lang="ar-DZ" sz="2800" dirty="0" err="1" smtClean="0">
                <a:latin typeface="Arabic Typesetting" panose="03020402040406030203" pitchFamily="66" charset="-78"/>
                <a:cs typeface="Arabic Typesetting" panose="03020402040406030203" pitchFamily="66" charset="-78"/>
              </a:rPr>
              <a:t>التهدبد</a:t>
            </a:r>
            <a:r>
              <a:rPr lang="ar-DZ" sz="2800" dirty="0" smtClean="0">
                <a:latin typeface="Arabic Typesetting" panose="03020402040406030203" pitchFamily="66" charset="-78"/>
                <a:cs typeface="Arabic Typesetting" panose="03020402040406030203" pitchFamily="66" charset="-78"/>
              </a:rPr>
              <a:t> « ويستبدلونها باستخدام قوة التبادل و التكامل </a:t>
            </a:r>
          </a:p>
          <a:p>
            <a:pPr algn="r" rtl="1"/>
            <a:r>
              <a:rPr lang="ar-DZ" sz="2800" dirty="0" smtClean="0">
                <a:latin typeface="Arabic Typesetting" panose="03020402040406030203" pitchFamily="66" charset="-78"/>
                <a:cs typeface="Arabic Typesetting" panose="03020402040406030203" pitchFamily="66" charset="-78"/>
              </a:rPr>
              <a:t>فللقوة أهمية كبيرة كمعيار وكمحدد لسلوك الدول فمن يعتقد بان قوته تزداد كما و نوعا اكثر من خصومه وان خصمه يضعف قد يغفل مع الوقت عودة قوة خصمه واذا شعر بضعف قدراته اتجاه خصومه لا بد من ترتيب سلام معهم واذا شعر بالتفوق عليهم لا بد من </a:t>
            </a:r>
            <a:r>
              <a:rPr lang="ar-DZ" sz="2800" dirty="0" err="1" smtClean="0">
                <a:latin typeface="Arabic Typesetting" panose="03020402040406030203" pitchFamily="66" charset="-78"/>
                <a:cs typeface="Arabic Typesetting" panose="03020402040406030203" pitchFamily="66" charset="-78"/>
              </a:rPr>
              <a:t>سش</a:t>
            </a:r>
            <a:r>
              <a:rPr lang="ar-DZ" sz="2800" dirty="0" smtClean="0">
                <a:latin typeface="Arabic Typesetting" panose="03020402040406030203" pitchFamily="66" charset="-78"/>
                <a:cs typeface="Arabic Typesetting" panose="03020402040406030203" pitchFamily="66" charset="-78"/>
              </a:rPr>
              <a:t> شن الحرب عليهم فورا اما اذا شعر بعدم القدرة على شن الهجوم لكن لك القدرة على الدفاع عن نفسك فلا بد من </a:t>
            </a:r>
            <a:r>
              <a:rPr lang="ar-DZ" sz="2800" dirty="0" err="1" smtClean="0">
                <a:latin typeface="Arabic Typesetting" panose="03020402040406030203" pitchFamily="66" charset="-78"/>
                <a:cs typeface="Arabic Typesetting" panose="03020402040406030203" pitchFamily="66" charset="-78"/>
              </a:rPr>
              <a:t>إلتزام</a:t>
            </a:r>
            <a:r>
              <a:rPr lang="ar-DZ" sz="2800" dirty="0" smtClean="0">
                <a:latin typeface="Arabic Typesetting" panose="03020402040406030203" pitchFamily="66" charset="-78"/>
                <a:cs typeface="Arabic Typesetting" panose="03020402040406030203" pitchFamily="66" charset="-78"/>
              </a:rPr>
              <a:t> الحياد </a:t>
            </a:r>
            <a:endParaRPr lang="fr-FR" sz="28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605462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2" y="878983"/>
            <a:ext cx="8915399" cy="2262781"/>
          </a:xfrm>
        </p:spPr>
        <p:style>
          <a:lnRef idx="2">
            <a:schemeClr val="dk1">
              <a:shade val="50000"/>
            </a:schemeClr>
          </a:lnRef>
          <a:fillRef idx="1">
            <a:schemeClr val="dk1"/>
          </a:fillRef>
          <a:effectRef idx="0">
            <a:schemeClr val="dk1"/>
          </a:effectRef>
          <a:fontRef idx="minor">
            <a:schemeClr val="lt1"/>
          </a:fontRef>
        </p:style>
        <p:txBody>
          <a:bodyPr/>
          <a:lstStyle/>
          <a:p>
            <a:pPr algn="ctr" rtl="1"/>
            <a:r>
              <a:rPr lang="ar-DZ" dirty="0" smtClean="0"/>
              <a:t>المحاضرة الرابعة </a:t>
            </a:r>
            <a:endParaRPr lang="fr-FR" dirty="0"/>
          </a:p>
        </p:txBody>
      </p:sp>
      <p:sp>
        <p:nvSpPr>
          <p:cNvPr id="3" name="Sous-titre 2"/>
          <p:cNvSpPr>
            <a:spLocks noGrp="1"/>
          </p:cNvSpPr>
          <p:nvPr>
            <p:ph type="subTitle" idx="1"/>
          </p:nvPr>
        </p:nvSpPr>
        <p:spPr>
          <a:xfrm>
            <a:off x="2589213" y="3141764"/>
            <a:ext cx="8915399" cy="3716235"/>
          </a:xfrm>
        </p:spPr>
        <p:style>
          <a:lnRef idx="1">
            <a:schemeClr val="accent2"/>
          </a:lnRef>
          <a:fillRef idx="2">
            <a:schemeClr val="accent2"/>
          </a:fillRef>
          <a:effectRef idx="1">
            <a:schemeClr val="accent2"/>
          </a:effectRef>
          <a:fontRef idx="minor">
            <a:schemeClr val="dk1"/>
          </a:fontRef>
        </p:style>
        <p:txBody>
          <a:bodyPr>
            <a:normAutofit/>
          </a:bodyPr>
          <a:lstStyle/>
          <a:p>
            <a:endParaRPr lang="ar-DZ" sz="6600" dirty="0" smtClean="0"/>
          </a:p>
          <a:p>
            <a:r>
              <a:rPr lang="ar-DZ" sz="6600" dirty="0" smtClean="0"/>
              <a:t>بنية و ديناميكية الأزمة </a:t>
            </a:r>
            <a:endParaRPr lang="fr-FR" sz="6600" dirty="0"/>
          </a:p>
        </p:txBody>
      </p:sp>
    </p:spTree>
    <p:extLst>
      <p:ext uri="{BB962C8B-B14F-4D97-AF65-F5344CB8AC3E}">
        <p14:creationId xmlns:p14="http://schemas.microsoft.com/office/powerpoint/2010/main" val="9943856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0"/>
            <a:ext cx="8915400" cy="5911222"/>
          </a:xfrm>
        </p:spPr>
        <p:txBody>
          <a:bodyPr/>
          <a:lstStyle/>
          <a:p>
            <a:pPr algn="r" rtl="1"/>
            <a:r>
              <a:rPr lang="ar-DZ" sz="2800" dirty="0" smtClean="0">
                <a:latin typeface="Arabic Typesetting" panose="03020402040406030203" pitchFamily="66" charset="-78"/>
                <a:cs typeface="Arabic Typesetting" panose="03020402040406030203" pitchFamily="66" charset="-78"/>
              </a:rPr>
              <a:t>ويلجأ  الطرف المتدخل في اختيار الملاءمة من منظور شكل استخدام القوة الذي يسميه </a:t>
            </a:r>
            <a:r>
              <a:rPr lang="ar-DZ" sz="2800" dirty="0" err="1" smtClean="0">
                <a:latin typeface="Arabic Typesetting" panose="03020402040406030203" pitchFamily="66" charset="-78"/>
                <a:cs typeface="Arabic Typesetting" panose="03020402040406030203" pitchFamily="66" charset="-78"/>
              </a:rPr>
              <a:t>قراهام</a:t>
            </a:r>
            <a:r>
              <a:rPr lang="ar-DZ" sz="2800" dirty="0" smtClean="0">
                <a:latin typeface="Arabic Typesetting" panose="03020402040406030203" pitchFamily="66" charset="-78"/>
                <a:cs typeface="Arabic Typesetting" panose="03020402040406030203" pitchFamily="66" charset="-78"/>
              </a:rPr>
              <a:t> أليسون بالعدسات الفكرية </a:t>
            </a:r>
            <a:r>
              <a:rPr lang="fr-FR" sz="2800" dirty="0" err="1" smtClean="0">
                <a:latin typeface="Arabic Typesetting" panose="03020402040406030203" pitchFamily="66" charset="-78"/>
                <a:cs typeface="Arabic Typesetting" panose="03020402040406030203" pitchFamily="66" charset="-78"/>
              </a:rPr>
              <a:t>concrptuel</a:t>
            </a:r>
            <a:r>
              <a:rPr lang="fr-FR" sz="2800" dirty="0" smtClean="0">
                <a:latin typeface="Arabic Typesetting" panose="03020402040406030203" pitchFamily="66" charset="-78"/>
                <a:cs typeface="Arabic Typesetting" panose="03020402040406030203" pitchFamily="66" charset="-78"/>
              </a:rPr>
              <a:t> </a:t>
            </a:r>
            <a:r>
              <a:rPr lang="fr-FR" sz="2800" dirty="0" err="1" smtClean="0">
                <a:latin typeface="Arabic Typesetting" panose="03020402040406030203" pitchFamily="66" charset="-78"/>
                <a:cs typeface="Arabic Typesetting" panose="03020402040406030203" pitchFamily="66" charset="-78"/>
              </a:rPr>
              <a:t>lenses</a:t>
            </a:r>
            <a:r>
              <a:rPr lang="fr-FR" sz="2800" dirty="0" smtClean="0">
                <a:latin typeface="Arabic Typesetting" panose="03020402040406030203" pitchFamily="66" charset="-78"/>
                <a:cs typeface="Arabic Typesetting" panose="03020402040406030203" pitchFamily="66" charset="-78"/>
              </a:rPr>
              <a:t> </a:t>
            </a:r>
            <a:r>
              <a:rPr lang="ar-DZ" sz="2800" dirty="0" smtClean="0">
                <a:latin typeface="Arabic Typesetting" panose="03020402040406030203" pitchFamily="66" charset="-78"/>
                <a:cs typeface="Arabic Typesetting" panose="03020402040406030203" pitchFamily="66" charset="-78"/>
              </a:rPr>
              <a:t> وعموما وحسب هذه الحالة فان مفهوم القوة </a:t>
            </a:r>
            <a:r>
              <a:rPr lang="ar-DZ" sz="2800" dirty="0" err="1" smtClean="0">
                <a:latin typeface="Arabic Typesetting" panose="03020402040406030203" pitchFamily="66" charset="-78"/>
                <a:cs typeface="Arabic Typesetting" panose="03020402040406030203" pitchFamily="66" charset="-78"/>
              </a:rPr>
              <a:t>بنقسم</a:t>
            </a:r>
            <a:r>
              <a:rPr lang="ar-DZ" sz="2800" dirty="0" smtClean="0">
                <a:latin typeface="Arabic Typesetting" panose="03020402040406030203" pitchFamily="66" charset="-78"/>
                <a:cs typeface="Arabic Typesetting" panose="03020402040406030203" pitchFamily="66" charset="-78"/>
              </a:rPr>
              <a:t> الى ثلاث عناصر :</a:t>
            </a:r>
          </a:p>
          <a:p>
            <a:pPr algn="r" rtl="1"/>
            <a:endParaRPr lang="fr-FR" dirty="0"/>
          </a:p>
        </p:txBody>
      </p:sp>
      <p:sp>
        <p:nvSpPr>
          <p:cNvPr id="5" name="Rectangle à coins arrondis 4"/>
          <p:cNvSpPr/>
          <p:nvPr/>
        </p:nvSpPr>
        <p:spPr>
          <a:xfrm>
            <a:off x="4456090" y="1365161"/>
            <a:ext cx="6310648" cy="991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أعمال التأثير و النفوذ التي تؤثر بها الدولة في غيرها من الدول</a:t>
            </a:r>
            <a:endParaRPr lang="fr-FR" dirty="0"/>
          </a:p>
        </p:txBody>
      </p:sp>
      <p:sp>
        <p:nvSpPr>
          <p:cNvPr id="6" name="Rectangle à coins arrondis 5"/>
          <p:cNvSpPr/>
          <p:nvPr/>
        </p:nvSpPr>
        <p:spPr>
          <a:xfrm>
            <a:off x="4456091" y="2846231"/>
            <a:ext cx="6310647" cy="10431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الإمكانيات المستخدمة في توجيه التأثير أو النفوذ نحو الوجهة المناسبة</a:t>
            </a:r>
            <a:endParaRPr lang="fr-FR" dirty="0"/>
          </a:p>
        </p:txBody>
      </p:sp>
      <p:sp>
        <p:nvSpPr>
          <p:cNvPr id="7" name="Rectangle à coins arrondis 6"/>
          <p:cNvSpPr/>
          <p:nvPr/>
        </p:nvSpPr>
        <p:spPr>
          <a:xfrm>
            <a:off x="4456091" y="4533363"/>
            <a:ext cx="6310648" cy="1081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الإستجابة</a:t>
            </a:r>
            <a:r>
              <a:rPr lang="ar-DZ" dirty="0" smtClean="0"/>
              <a:t> لعمليات التأثير</a:t>
            </a:r>
            <a:endParaRPr lang="fr-FR" dirty="0"/>
          </a:p>
        </p:txBody>
      </p:sp>
    </p:spTree>
    <p:extLst>
      <p:ext uri="{BB962C8B-B14F-4D97-AF65-F5344CB8AC3E}">
        <p14:creationId xmlns:p14="http://schemas.microsoft.com/office/powerpoint/2010/main" val="31654079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58345" y="0"/>
            <a:ext cx="10200066" cy="1280890"/>
          </a:xfrm>
        </p:spPr>
        <p:txBody>
          <a:bodyPr>
            <a:normAutofit/>
          </a:bodyPr>
          <a:lstStyle/>
          <a:p>
            <a:pPr algn="r" rtl="1"/>
            <a:r>
              <a:rPr lang="ar-DZ" sz="2400" dirty="0" smtClean="0">
                <a:latin typeface="Arabic Typesetting" panose="03020402040406030203" pitchFamily="66" charset="-78"/>
                <a:cs typeface="Arabic Typesetting" panose="03020402040406030203" pitchFamily="66" charset="-78"/>
              </a:rPr>
              <a:t>ويستخدم الطرف الثالث  كل اشكال القوة التي ذكرناها وقد يكون مفيدا استخدام مفهوم تدخل الطرف الثالث للتمييز بين الوسطاء الأقوياء النافذين </a:t>
            </a:r>
            <a:r>
              <a:rPr lang="fr-FR" sz="2400" dirty="0" err="1" smtClean="0">
                <a:latin typeface="Arabic Typesetting" panose="03020402040406030203" pitchFamily="66" charset="-78"/>
                <a:cs typeface="Arabic Typesetting" panose="03020402040406030203" pitchFamily="66" charset="-78"/>
              </a:rPr>
              <a:t>pawerful</a:t>
            </a:r>
            <a:r>
              <a:rPr lang="fr-FR" sz="2400" dirty="0" smtClean="0">
                <a:latin typeface="Arabic Typesetting" panose="03020402040406030203" pitchFamily="66" charset="-78"/>
                <a:cs typeface="Arabic Typesetting" panose="03020402040406030203" pitchFamily="66" charset="-78"/>
              </a:rPr>
              <a:t> </a:t>
            </a:r>
            <a:r>
              <a:rPr lang="fr-FR" sz="2400" dirty="0" err="1" smtClean="0">
                <a:latin typeface="Arabic Typesetting" panose="03020402040406030203" pitchFamily="66" charset="-78"/>
                <a:cs typeface="Arabic Typesetting" panose="03020402040406030203" pitchFamily="66" charset="-78"/>
              </a:rPr>
              <a:t>mediators</a:t>
            </a:r>
            <a:r>
              <a:rPr lang="fr-FR" sz="2400" dirty="0" smtClean="0">
                <a:latin typeface="Arabic Typesetting" panose="03020402040406030203" pitchFamily="66" charset="-78"/>
                <a:cs typeface="Arabic Typesetting" panose="03020402040406030203" pitchFamily="66" charset="-78"/>
              </a:rPr>
              <a:t> </a:t>
            </a:r>
            <a:r>
              <a:rPr lang="ar-DZ" sz="2400" dirty="0" smtClean="0">
                <a:latin typeface="Arabic Typesetting" panose="03020402040406030203" pitchFamily="66" charset="-78"/>
                <a:cs typeface="Arabic Typesetting" panose="03020402040406030203" pitchFamily="66" charset="-78"/>
              </a:rPr>
              <a:t>الذين يستخدمون ما لديهم من قوة الموارد التي يتمتعون بها والوسطاء الذين لا يملكون القوة </a:t>
            </a:r>
            <a:r>
              <a:rPr lang="fr-FR" sz="2400" dirty="0" err="1" smtClean="0">
                <a:latin typeface="Arabic Typesetting" panose="03020402040406030203" pitchFamily="66" charset="-78"/>
                <a:cs typeface="Arabic Typesetting" panose="03020402040406030203" pitchFamily="66" charset="-78"/>
              </a:rPr>
              <a:t>pawerfuless</a:t>
            </a:r>
            <a:r>
              <a:rPr lang="fr-FR" sz="2400" dirty="0" smtClean="0">
                <a:latin typeface="Arabic Typesetting" panose="03020402040406030203" pitchFamily="66" charset="-78"/>
                <a:cs typeface="Arabic Typesetting" panose="03020402040406030203" pitchFamily="66" charset="-78"/>
              </a:rPr>
              <a:t> </a:t>
            </a:r>
            <a:r>
              <a:rPr lang="fr-FR" sz="2400" dirty="0" err="1" smtClean="0">
                <a:latin typeface="Arabic Typesetting" panose="03020402040406030203" pitchFamily="66" charset="-78"/>
                <a:cs typeface="Arabic Typesetting" panose="03020402040406030203" pitchFamily="66" charset="-78"/>
              </a:rPr>
              <a:t>mediators</a:t>
            </a:r>
            <a:r>
              <a:rPr lang="ar-DZ" sz="2400" dirty="0" smtClean="0">
                <a:latin typeface="Arabic Typesetting" panose="03020402040406030203" pitchFamily="66" charset="-78"/>
                <a:cs typeface="Arabic Typesetting" panose="03020402040406030203" pitchFamily="66" charset="-78"/>
              </a:rPr>
              <a:t> والذين لا يتعدى دورهم في التدخل مجرد توفير قنوات الاتصال والتسهيلات و يمكن المقارنة بين التدخل القهري و غير القهري على النحور التالي :  </a:t>
            </a:r>
            <a:endParaRPr lang="fr-FR" sz="24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257577" y="1442434"/>
            <a:ext cx="11822805" cy="5415566"/>
          </a:xfrm>
        </p:spPr>
        <p:txBody>
          <a:bodyPr/>
          <a:lstStyle/>
          <a:p>
            <a:endParaRPr lang="fr-FR" dirty="0"/>
          </a:p>
        </p:txBody>
      </p:sp>
      <p:sp>
        <p:nvSpPr>
          <p:cNvPr id="4" name="Rectangle à coins arrondis 3"/>
          <p:cNvSpPr/>
          <p:nvPr/>
        </p:nvSpPr>
        <p:spPr>
          <a:xfrm>
            <a:off x="7585656" y="2665927"/>
            <a:ext cx="4275786" cy="401820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marL="285750" indent="-285750" algn="ctr" rtl="1">
              <a:buFont typeface="Arial" panose="020B0604020202020204" pitchFamily="34" charset="0"/>
              <a:buChar char="•"/>
            </a:pPr>
            <a:r>
              <a:rPr lang="ar-DZ" dirty="0" smtClean="0"/>
              <a:t>الإلزام </a:t>
            </a:r>
          </a:p>
          <a:p>
            <a:pPr marL="285750" indent="-285750" algn="ctr" rtl="1">
              <a:buFont typeface="Arial" panose="020B0604020202020204" pitchFamily="34" charset="0"/>
              <a:buChar char="•"/>
            </a:pPr>
            <a:endParaRPr lang="ar-DZ" dirty="0" smtClean="0"/>
          </a:p>
          <a:p>
            <a:pPr marL="285750" indent="-285750" algn="ctr" rtl="1">
              <a:buFont typeface="Arial" panose="020B0604020202020204" pitchFamily="34" charset="0"/>
              <a:buChar char="•"/>
            </a:pPr>
            <a:endParaRPr lang="ar-DZ" dirty="0" smtClean="0"/>
          </a:p>
          <a:p>
            <a:pPr marL="285750" indent="-285750" algn="ctr" rtl="1">
              <a:buFont typeface="Arial" panose="020B0604020202020204" pitchFamily="34" charset="0"/>
              <a:buChar char="•"/>
            </a:pPr>
            <a:r>
              <a:rPr lang="ar-DZ" dirty="0" smtClean="0"/>
              <a:t>القهر بدون </a:t>
            </a:r>
            <a:r>
              <a:rPr lang="ar-DZ" dirty="0" err="1" smtClean="0"/>
              <a:t>إستخدام</a:t>
            </a:r>
            <a:r>
              <a:rPr lang="ar-DZ" dirty="0" smtClean="0"/>
              <a:t> القوة</a:t>
            </a:r>
          </a:p>
          <a:p>
            <a:pPr algn="ctr" rtl="1"/>
            <a:r>
              <a:rPr lang="ar-DZ" dirty="0" smtClean="0"/>
              <a:t> </a:t>
            </a:r>
          </a:p>
          <a:p>
            <a:pPr marL="285750" indent="-285750" algn="ctr" rtl="1">
              <a:buFont typeface="Arial" panose="020B0604020202020204" pitchFamily="34" charset="0"/>
              <a:buChar char="•"/>
            </a:pPr>
            <a:endParaRPr lang="ar-DZ" dirty="0" smtClean="0"/>
          </a:p>
          <a:p>
            <a:pPr marL="285750" indent="-285750" algn="ctr" rtl="1">
              <a:buFont typeface="Arial" panose="020B0604020202020204" pitchFamily="34" charset="0"/>
              <a:buChar char="•"/>
            </a:pPr>
            <a:r>
              <a:rPr lang="ar-DZ" dirty="0" smtClean="0"/>
              <a:t>الوساطة القهرية</a:t>
            </a:r>
          </a:p>
          <a:p>
            <a:pPr marL="285750" indent="-285750" algn="ctr" rtl="1">
              <a:buFont typeface="Arial" panose="020B0604020202020204" pitchFamily="34" charset="0"/>
              <a:buChar char="•"/>
            </a:pPr>
            <a:endParaRPr lang="ar-DZ" dirty="0" smtClean="0"/>
          </a:p>
        </p:txBody>
      </p:sp>
      <p:sp>
        <p:nvSpPr>
          <p:cNvPr id="5" name="Rectangle à coins arrondis 4"/>
          <p:cNvSpPr/>
          <p:nvPr/>
        </p:nvSpPr>
        <p:spPr>
          <a:xfrm>
            <a:off x="1442434" y="2665927"/>
            <a:ext cx="4185634" cy="4018208"/>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dirty="0" smtClean="0"/>
              <a:t>التوفيق وحل المشكلة</a:t>
            </a:r>
          </a:p>
          <a:p>
            <a:pPr algn="ctr"/>
            <a:r>
              <a:rPr lang="ar-DZ" dirty="0" smtClean="0"/>
              <a:t> </a:t>
            </a:r>
          </a:p>
          <a:p>
            <a:pPr algn="ctr"/>
            <a:endParaRPr lang="ar-DZ" dirty="0" smtClean="0"/>
          </a:p>
          <a:p>
            <a:pPr algn="ctr"/>
            <a:r>
              <a:rPr lang="ar-DZ" dirty="0" smtClean="0"/>
              <a:t>الوساطة النقية</a:t>
            </a:r>
          </a:p>
          <a:p>
            <a:pPr algn="ctr"/>
            <a:endParaRPr lang="ar-DZ" dirty="0" smtClean="0"/>
          </a:p>
          <a:p>
            <a:pPr algn="ctr"/>
            <a:endParaRPr lang="ar-DZ" dirty="0" smtClean="0"/>
          </a:p>
          <a:p>
            <a:pPr algn="ctr"/>
            <a:r>
              <a:rPr lang="ar-DZ" dirty="0" smtClean="0"/>
              <a:t>المساعي الحميدة</a:t>
            </a:r>
            <a:endParaRPr lang="fr-FR" dirty="0"/>
          </a:p>
        </p:txBody>
      </p:sp>
      <p:sp>
        <p:nvSpPr>
          <p:cNvPr id="6" name="Rectangle à coins arrondis 5"/>
          <p:cNvSpPr/>
          <p:nvPr/>
        </p:nvSpPr>
        <p:spPr>
          <a:xfrm>
            <a:off x="7585656" y="1609859"/>
            <a:ext cx="4275786" cy="8500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التدخل القهري </a:t>
            </a:r>
            <a:endParaRPr lang="fr-FR" dirty="0"/>
          </a:p>
        </p:txBody>
      </p:sp>
      <p:sp>
        <p:nvSpPr>
          <p:cNvPr id="7" name="Rectangle à coins arrondis 6"/>
          <p:cNvSpPr/>
          <p:nvPr/>
        </p:nvSpPr>
        <p:spPr>
          <a:xfrm>
            <a:off x="1442434" y="1609860"/>
            <a:ext cx="4185633" cy="8500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التدخل غير القهري</a:t>
            </a:r>
            <a:endParaRPr lang="fr-FR" dirty="0"/>
          </a:p>
        </p:txBody>
      </p:sp>
    </p:spTree>
    <p:extLst>
      <p:ext uri="{BB962C8B-B14F-4D97-AF65-F5344CB8AC3E}">
        <p14:creationId xmlns:p14="http://schemas.microsoft.com/office/powerpoint/2010/main" val="4279631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22738" y="0"/>
            <a:ext cx="10569262" cy="6858000"/>
          </a:xfrm>
        </p:spPr>
        <p:txBody>
          <a:bodyPr/>
          <a:lstStyle/>
          <a:p>
            <a:pPr algn="r" rtl="1"/>
            <a:r>
              <a:rPr lang="ar-DZ" sz="3600" dirty="0" err="1" smtClean="0">
                <a:latin typeface="Arabic Typesetting" panose="03020402040406030203" pitchFamily="66" charset="-78"/>
                <a:cs typeface="Arabic Typesetting" panose="03020402040406030203" pitchFamily="66" charset="-78"/>
              </a:rPr>
              <a:t>فدبلماسية</a:t>
            </a:r>
            <a:r>
              <a:rPr lang="ar-DZ" sz="3600" dirty="0" smtClean="0">
                <a:latin typeface="Arabic Typesetting" panose="03020402040406030203" pitchFamily="66" charset="-78"/>
                <a:cs typeface="Arabic Typesetting" panose="03020402040406030203" pitchFamily="66" charset="-78"/>
              </a:rPr>
              <a:t> المسار الأول الحكومية تعمل من خلال ممثلي الحكومات  او منظمات حكومية والذين قد يستخدمون المساعي الحميدة </a:t>
            </a:r>
            <a:r>
              <a:rPr lang="fr-FR" sz="3600" dirty="0" smtClean="0">
                <a:latin typeface="Arabic Typesetting" panose="03020402040406030203" pitchFamily="66" charset="-78"/>
                <a:cs typeface="Arabic Typesetting" panose="03020402040406030203" pitchFamily="66" charset="-78"/>
              </a:rPr>
              <a:t>good offices </a:t>
            </a:r>
            <a:r>
              <a:rPr lang="ar-DZ" sz="3600" dirty="0" smtClean="0">
                <a:latin typeface="Arabic Typesetting" panose="03020402040406030203" pitchFamily="66" charset="-78"/>
                <a:cs typeface="Arabic Typesetting" panose="03020402040406030203" pitchFamily="66" charset="-78"/>
              </a:rPr>
              <a:t>والوساطة كما قد يستخدمون سياسة العصا و الجزرة للوصول الى النتيجة المرجوة او اجبار اطراف النزاع على الوصول اليها عل التي تتضمن </a:t>
            </a:r>
            <a:r>
              <a:rPr lang="ar-DZ" sz="3600" dirty="0" err="1" smtClean="0">
                <a:latin typeface="Arabic Typesetting" panose="03020402040406030203" pitchFamily="66" charset="-78"/>
                <a:cs typeface="Arabic Typesetting" panose="03020402040406030203" pitchFamily="66" charset="-78"/>
              </a:rPr>
              <a:t>الصقفات</a:t>
            </a:r>
            <a:r>
              <a:rPr lang="ar-DZ" sz="3600" dirty="0" smtClean="0">
                <a:latin typeface="Arabic Typesetting" panose="03020402040406030203" pitchFamily="66" charset="-78"/>
                <a:cs typeface="Arabic Typesetting" panose="03020402040406030203" pitchFamily="66" charset="-78"/>
              </a:rPr>
              <a:t> ما بين الربح و الخسارة </a:t>
            </a:r>
            <a:r>
              <a:rPr lang="fr-FR" sz="3600" dirty="0" err="1" smtClean="0">
                <a:latin typeface="Arabic Typesetting" panose="03020402040406030203" pitchFamily="66" charset="-78"/>
                <a:cs typeface="Arabic Typesetting" panose="03020402040406030203" pitchFamily="66" charset="-78"/>
              </a:rPr>
              <a:t>win</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lose</a:t>
            </a:r>
            <a:endParaRPr lang="fr-FR" sz="3600" dirty="0" smtClean="0">
              <a:latin typeface="Arabic Typesetting" panose="03020402040406030203" pitchFamily="66" charset="-78"/>
              <a:cs typeface="Arabic Typesetting" panose="03020402040406030203" pitchFamily="66" charset="-78"/>
            </a:endParaRPr>
          </a:p>
          <a:p>
            <a:pPr algn="r" rtl="1"/>
            <a:r>
              <a:rPr lang="ar-DZ" sz="3600" dirty="0" smtClean="0">
                <a:latin typeface="Arabic Typesetting" panose="03020402040406030203" pitchFamily="66" charset="-78"/>
                <a:cs typeface="Arabic Typesetting" panose="03020402040406030203" pitchFamily="66" charset="-78"/>
              </a:rPr>
              <a:t>اما دبلوماسية المسار الثاني غير الحكومية و التي يعرفها جون </a:t>
            </a:r>
            <a:r>
              <a:rPr lang="ar-DZ" sz="3600" dirty="0" err="1" smtClean="0">
                <a:latin typeface="Arabic Typesetting" panose="03020402040406030203" pitchFamily="66" charset="-78"/>
                <a:cs typeface="Arabic Typesetting" panose="03020402040406030203" pitchFamily="66" charset="-78"/>
              </a:rPr>
              <a:t>بيرتون</a:t>
            </a:r>
            <a:r>
              <a:rPr lang="ar-DZ" sz="3600" dirty="0" smtClean="0">
                <a:latin typeface="Arabic Typesetting" panose="03020402040406030203" pitchFamily="66" charset="-78"/>
                <a:cs typeface="Arabic Typesetting" panose="03020402040406030203" pitchFamily="66" charset="-78"/>
              </a:rPr>
              <a:t> « كتفاعل غير رسمي بين اطراف النزاع يهدف الى تطوير استراتيجيات حسب اشكال تستطيع الأطراف المتنازعة من خلالها الوصول الى حل  وعليه فان حفظ السلام هنا يشتمل على تدخل الطرف الثالث </a:t>
            </a:r>
            <a:r>
              <a:rPr lang="ar-DZ" sz="3600" dirty="0" err="1" smtClean="0">
                <a:latin typeface="Arabic Typesetting" panose="03020402040406030203" pitchFamily="66" charset="-78"/>
                <a:cs typeface="Arabic Typesetting" panose="03020402040406030203" pitchFamily="66" charset="-78"/>
              </a:rPr>
              <a:t>لابعاد</a:t>
            </a:r>
            <a:r>
              <a:rPr lang="ar-DZ" sz="3600" dirty="0" smtClean="0">
                <a:latin typeface="Arabic Typesetting" panose="03020402040406030203" pitchFamily="66" charset="-78"/>
                <a:cs typeface="Arabic Typesetting" panose="03020402040406030203" pitchFamily="66" charset="-78"/>
              </a:rPr>
              <a:t> الأطراف </a:t>
            </a:r>
            <a:r>
              <a:rPr lang="ar-DZ" sz="3600" dirty="0" err="1" smtClean="0">
                <a:latin typeface="Arabic Typesetting" panose="03020402040406030203" pitchFamily="66" charset="-78"/>
                <a:cs typeface="Arabic Typesetting" panose="03020402040406030203" pitchFamily="66" charset="-78"/>
              </a:rPr>
              <a:t>المتنزاعة</a:t>
            </a:r>
            <a:r>
              <a:rPr lang="ar-DZ" sz="3600" dirty="0" smtClean="0">
                <a:latin typeface="Arabic Typesetting" panose="03020402040406030203" pitchFamily="66" charset="-78"/>
                <a:cs typeface="Arabic Typesetting" panose="03020402040406030203" pitchFamily="66" charset="-78"/>
              </a:rPr>
              <a:t> عن الخطر و الإبقاء على غياب العنف المباشر </a:t>
            </a:r>
            <a:r>
              <a:rPr lang="ar-DZ" sz="3600" dirty="0" err="1" smtClean="0">
                <a:latin typeface="Arabic Typesetting" panose="03020402040406030203" pitchFamily="66" charset="-78"/>
                <a:cs typeface="Arabic Typesetting" panose="03020402040406030203" pitchFamily="66" charset="-78"/>
              </a:rPr>
              <a:t>فدبلماسية</a:t>
            </a:r>
            <a:r>
              <a:rPr lang="ar-DZ" sz="3600" dirty="0" smtClean="0">
                <a:latin typeface="Arabic Typesetting" panose="03020402040406030203" pitchFamily="66" charset="-78"/>
                <a:cs typeface="Arabic Typesetting" panose="03020402040406030203" pitchFamily="66" charset="-78"/>
              </a:rPr>
              <a:t> المسار الثاني تستخدم وسطاء غير رسميين لا يملكون لا الجزرة و لا العصا وانما يعملون مع اطراف النزاع او مع دوائر التي </a:t>
            </a:r>
            <a:r>
              <a:rPr lang="ar-DZ" sz="3600" dirty="0" err="1" smtClean="0">
                <a:latin typeface="Arabic Typesetting" panose="03020402040406030203" pitchFamily="66" charset="-78"/>
                <a:cs typeface="Arabic Typesetting" panose="03020402040406030203" pitchFamily="66" charset="-78"/>
              </a:rPr>
              <a:t>التي</a:t>
            </a:r>
            <a:r>
              <a:rPr lang="ar-DZ" sz="3600" dirty="0" smtClean="0">
                <a:latin typeface="Arabic Typesetting" panose="03020402040406030203" pitchFamily="66" charset="-78"/>
                <a:cs typeface="Arabic Typesetting" panose="03020402040406030203" pitchFamily="66" charset="-78"/>
              </a:rPr>
              <a:t> تقف خلفهم لتسهيل عملية الوصول الى اتفاق او </a:t>
            </a:r>
            <a:r>
              <a:rPr lang="ar-DZ" sz="3600" dirty="0" err="1" smtClean="0">
                <a:latin typeface="Arabic Typesetting" panose="03020402040406030203" pitchFamily="66" charset="-78"/>
                <a:cs typeface="Arabic Typesetting" panose="03020402040406030203" pitchFamily="66" charset="-78"/>
              </a:rPr>
              <a:t>تشديع</a:t>
            </a:r>
            <a:r>
              <a:rPr lang="ar-DZ" sz="3600" dirty="0" smtClean="0">
                <a:latin typeface="Arabic Typesetting" panose="03020402040406030203" pitchFamily="66" charset="-78"/>
                <a:cs typeface="Arabic Typesetting" panose="03020402040406030203" pitchFamily="66" charset="-78"/>
              </a:rPr>
              <a:t> </a:t>
            </a:r>
            <a:r>
              <a:rPr lang="ar-DZ" sz="3600" dirty="0" err="1" smtClean="0">
                <a:latin typeface="Arabic Typesetting" panose="03020402040406030203" pitchFamily="66" charset="-78"/>
                <a:cs typeface="Arabic Typesetting" panose="03020402040406030203" pitchFamily="66" charset="-78"/>
              </a:rPr>
              <a:t>اطراغ</a:t>
            </a:r>
            <a:r>
              <a:rPr lang="ar-DZ" sz="3600" dirty="0" smtClean="0">
                <a:latin typeface="Arabic Typesetting" panose="03020402040406030203" pitchFamily="66" charset="-78"/>
                <a:cs typeface="Arabic Typesetting" panose="03020402040406030203" pitchFamily="66" charset="-78"/>
              </a:rPr>
              <a:t> النزاع للنظر الى تبعية الخروج من وضع يخسر فيه الدميع </a:t>
            </a:r>
            <a:r>
              <a:rPr lang="fr-FR" sz="3600" dirty="0" err="1" smtClean="0">
                <a:latin typeface="Arabic Typesetting" panose="03020402040406030203" pitchFamily="66" charset="-78"/>
                <a:cs typeface="Arabic Typesetting" panose="03020402040406030203" pitchFamily="66" charset="-78"/>
              </a:rPr>
              <a:t>lose-lose</a:t>
            </a:r>
            <a:r>
              <a:rPr lang="fr-FR" sz="3600" dirty="0" smtClean="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الى وضع يربح فيه الجميع </a:t>
            </a:r>
            <a:r>
              <a:rPr lang="fr-FR" sz="3600" dirty="0" err="1" smtClean="0">
                <a:latin typeface="Arabic Typesetting" panose="03020402040406030203" pitchFamily="66" charset="-78"/>
                <a:cs typeface="Arabic Typesetting" panose="03020402040406030203" pitchFamily="66" charset="-78"/>
              </a:rPr>
              <a:t>win-win</a:t>
            </a:r>
            <a:r>
              <a:rPr lang="fr-FR" sz="3600" dirty="0" smtClean="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 </a:t>
            </a:r>
          </a:p>
          <a:p>
            <a:pPr algn="r" rtl="1"/>
            <a:endParaRPr lang="fr-FR" dirty="0"/>
          </a:p>
        </p:txBody>
      </p:sp>
    </p:spTree>
    <p:extLst>
      <p:ext uri="{BB962C8B-B14F-4D97-AF65-F5344CB8AC3E}">
        <p14:creationId xmlns:p14="http://schemas.microsoft.com/office/powerpoint/2010/main" val="379963184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199107"/>
            <a:ext cx="8911687" cy="895597"/>
          </a:xfrm>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نتيجة اغلب الدراسات ركزت خلال تحديد النطاق المنهجي </a:t>
            </a:r>
            <a:r>
              <a:rPr lang="ar-DZ" sz="3200" dirty="0" err="1" smtClean="0">
                <a:latin typeface="Arabic Typesetting" panose="03020402040406030203" pitchFamily="66" charset="-78"/>
                <a:cs typeface="Arabic Typesetting" panose="03020402040406030203" pitchFamily="66" charset="-78"/>
              </a:rPr>
              <a:t>لادارة</a:t>
            </a:r>
            <a:r>
              <a:rPr lang="ar-DZ" sz="3200" dirty="0" smtClean="0">
                <a:latin typeface="Arabic Typesetting" panose="03020402040406030203" pitchFamily="66" charset="-78"/>
                <a:cs typeface="Arabic Typesetting" panose="03020402040406030203" pitchFamily="66" charset="-78"/>
              </a:rPr>
              <a:t> الازمة على العوامل المحيطة بمتغيرات القوة في نطاق السبب والنتيجة :</a:t>
            </a:r>
            <a:endParaRPr lang="fr-FR" sz="3200" dirty="0">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2589212" y="1094704"/>
            <a:ext cx="8915400" cy="5763296"/>
          </a:xfrm>
        </p:spPr>
        <p:txBody>
          <a:bodyPr>
            <a:normAutofit/>
          </a:bodyPr>
          <a:lstStyle/>
          <a:p>
            <a:pPr algn="r" rtl="1"/>
            <a:r>
              <a:rPr lang="ar-DZ" sz="3600" dirty="0" smtClean="0">
                <a:latin typeface="Arabic Typesetting" panose="03020402040406030203" pitchFamily="66" charset="-78"/>
                <a:cs typeface="Arabic Typesetting" panose="03020402040406030203" pitchFamily="66" charset="-78"/>
              </a:rPr>
              <a:t>اهم الدراسات التي تناولت </a:t>
            </a:r>
            <a:r>
              <a:rPr lang="ar-DZ" sz="3600" dirty="0" err="1" smtClean="0">
                <a:latin typeface="Arabic Typesetting" panose="03020402040406030203" pitchFamily="66" charset="-78"/>
                <a:cs typeface="Arabic Typesetting" panose="03020402040406030203" pitchFamily="66" charset="-78"/>
              </a:rPr>
              <a:t>اادارة</a:t>
            </a:r>
            <a:r>
              <a:rPr lang="ar-DZ" sz="3600" dirty="0" smtClean="0">
                <a:latin typeface="Arabic Typesetting" panose="03020402040406030203" pitchFamily="66" charset="-78"/>
                <a:cs typeface="Arabic Typesetting" panose="03020402040406030203" pitchFamily="66" charset="-78"/>
              </a:rPr>
              <a:t> الازمات المقارنة  هي دراسة </a:t>
            </a:r>
            <a:r>
              <a:rPr lang="ar-DZ" sz="3600" dirty="0" err="1" smtClean="0">
                <a:latin typeface="Arabic Typesetting" panose="03020402040406030203" pitchFamily="66" charset="-78"/>
                <a:cs typeface="Arabic Typesetting" panose="03020402040406030203" pitchFamily="66" charset="-78"/>
              </a:rPr>
              <a:t>دينيز</a:t>
            </a:r>
            <a:r>
              <a:rPr lang="ar-DZ" sz="3600" dirty="0" smtClean="0">
                <a:latin typeface="Arabic Typesetting" panose="03020402040406030203" pitchFamily="66" charset="-78"/>
                <a:cs typeface="Arabic Typesetting" panose="03020402040406030203" pitchFamily="66" charset="-78"/>
              </a:rPr>
              <a:t> الذي وضع برنامج عمل حدد فيه العلاقات بين مختلف المتغيرات الأربعة التالية : وهي محددة حسب الفرضيات 13 التالية :</a:t>
            </a:r>
          </a:p>
          <a:p>
            <a:pPr algn="r" rtl="1"/>
            <a:r>
              <a:rPr lang="ar-DZ" sz="3600" dirty="0" smtClean="0">
                <a:latin typeface="Arabic Typesetting" panose="03020402040406030203" pitchFamily="66" charset="-78"/>
                <a:cs typeface="Arabic Typesetting" panose="03020402040406030203" pitchFamily="66" charset="-78"/>
              </a:rPr>
              <a:t>1- ان الدول خارج أي تكتل تعتبر اكثر تهديدا من اية دولة أخرى داخل التكتل</a:t>
            </a:r>
          </a:p>
          <a:p>
            <a:pPr algn="r" rtl="1"/>
            <a:r>
              <a:rPr lang="ar-DZ" sz="3600" dirty="0" smtClean="0">
                <a:latin typeface="Arabic Typesetting" panose="03020402040406030203" pitchFamily="66" charset="-78"/>
                <a:cs typeface="Arabic Typesetting" panose="03020402040406030203" pitchFamily="66" charset="-78"/>
              </a:rPr>
              <a:t>2- مستوى تهديد الدولة خارج التكتل اكبر </a:t>
            </a:r>
          </a:p>
          <a:p>
            <a:pPr algn="r" rtl="1"/>
            <a:r>
              <a:rPr lang="ar-DZ" sz="3600" dirty="0" smtClean="0">
                <a:latin typeface="Arabic Typesetting" panose="03020402040406030203" pitchFamily="66" charset="-78"/>
                <a:cs typeface="Arabic Typesetting" panose="03020402040406030203" pitchFamily="66" charset="-78"/>
              </a:rPr>
              <a:t>يوجد علاقة إيجابية بين ادراكات التهديد و ادراكات </a:t>
            </a:r>
            <a:r>
              <a:rPr lang="ar-DZ" sz="3600" dirty="0" err="1" smtClean="0">
                <a:latin typeface="Arabic Typesetting" panose="03020402040406030203" pitchFamily="66" charset="-78"/>
                <a:cs typeface="Arabic Typesetting" panose="03020402040406030203" pitchFamily="66" charset="-78"/>
              </a:rPr>
              <a:t>الاصداقة</a:t>
            </a:r>
            <a:r>
              <a:rPr lang="ar-DZ" sz="3600" dirty="0" smtClean="0">
                <a:latin typeface="Arabic Typesetting" panose="03020402040406030203" pitchFamily="66" charset="-78"/>
                <a:cs typeface="Arabic Typesetting" panose="03020402040406030203" pitchFamily="66" charset="-78"/>
              </a:rPr>
              <a:t> </a:t>
            </a:r>
          </a:p>
          <a:p>
            <a:pPr algn="r" rtl="1"/>
            <a:r>
              <a:rPr lang="ar-DZ" sz="3600" dirty="0" smtClean="0">
                <a:latin typeface="Arabic Typesetting" panose="03020402040406030203" pitchFamily="66" charset="-78"/>
                <a:cs typeface="Arabic Typesetting" panose="03020402040406030203" pitchFamily="66" charset="-78"/>
              </a:rPr>
              <a:t>4- ان الدول خارج التكتل تعتبر اكثر </a:t>
            </a:r>
            <a:r>
              <a:rPr lang="ar-DZ" sz="3600" dirty="0" err="1" smtClean="0">
                <a:latin typeface="Arabic Typesetting" panose="03020402040406030203" pitchFamily="66" charset="-78"/>
                <a:cs typeface="Arabic Typesetting" panose="03020402040406030203" pitchFamily="66" charset="-78"/>
              </a:rPr>
              <a:t>تهديبدا</a:t>
            </a:r>
            <a:r>
              <a:rPr lang="ar-DZ" sz="3600" dirty="0" smtClean="0">
                <a:latin typeface="Arabic Typesetting" panose="03020402040406030203" pitchFamily="66" charset="-78"/>
                <a:cs typeface="Arabic Typesetting" panose="03020402040406030203" pitchFamily="66" charset="-78"/>
              </a:rPr>
              <a:t> من نظيرتها في التكتل </a:t>
            </a:r>
          </a:p>
          <a:p>
            <a:pPr algn="r" rtl="1"/>
            <a:r>
              <a:rPr lang="ar-DZ" sz="3600" dirty="0" smtClean="0">
                <a:latin typeface="Arabic Typesetting" panose="03020402040406030203" pitchFamily="66" charset="-78"/>
                <a:cs typeface="Arabic Typesetting" panose="03020402040406030203" pitchFamily="66" charset="-78"/>
              </a:rPr>
              <a:t>5- هناك علاقة إيجابية بين تعبير أ للخوف لـ ب و ادراك ب </a:t>
            </a:r>
            <a:r>
              <a:rPr lang="ar-DZ" sz="3600" dirty="0" err="1" smtClean="0">
                <a:latin typeface="Arabic Typesetting" panose="03020402040406030203" pitchFamily="66" charset="-78"/>
                <a:cs typeface="Arabic Typesetting" panose="03020402040406030203" pitchFamily="66" charset="-78"/>
              </a:rPr>
              <a:t>للاصداقة</a:t>
            </a:r>
            <a:r>
              <a:rPr lang="ar-DZ" sz="3600" dirty="0" smtClean="0">
                <a:latin typeface="Arabic Typesetting" panose="03020402040406030203" pitchFamily="66" charset="-78"/>
                <a:cs typeface="Arabic Typesetting" panose="03020402040406030203" pitchFamily="66" charset="-78"/>
              </a:rPr>
              <a:t> أ </a:t>
            </a:r>
          </a:p>
        </p:txBody>
      </p:sp>
    </p:spTree>
    <p:extLst>
      <p:ext uri="{BB962C8B-B14F-4D97-AF65-F5344CB8AC3E}">
        <p14:creationId xmlns:p14="http://schemas.microsoft.com/office/powerpoint/2010/main" val="285562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89212" y="1068947"/>
            <a:ext cx="8915400" cy="5640946"/>
          </a:xfrm>
        </p:spPr>
        <p:txBody>
          <a:bodyPr>
            <a:noAutofit/>
          </a:bodyPr>
          <a:lstStyle/>
          <a:p>
            <a:pPr marL="0" indent="0" algn="ctr" rtl="1">
              <a:buNone/>
            </a:pPr>
            <a:endParaRPr lang="ar-DZ" sz="2800" dirty="0">
              <a:latin typeface="Arabic Typesetting" panose="03020402040406030203" pitchFamily="66" charset="-78"/>
              <a:cs typeface="Arabic Typesetting" panose="03020402040406030203" pitchFamily="66" charset="-78"/>
            </a:endParaRPr>
          </a:p>
          <a:p>
            <a:pPr algn="r" rtl="1"/>
            <a:r>
              <a:rPr lang="ar-DZ" sz="3600" dirty="0" smtClean="0">
                <a:latin typeface="Arabic Typesetting" panose="03020402040406030203" pitchFamily="66" charset="-78"/>
                <a:cs typeface="Arabic Typesetting" panose="03020402040406030203" pitchFamily="66" charset="-78"/>
              </a:rPr>
              <a:t>6- </a:t>
            </a:r>
            <a:r>
              <a:rPr lang="ar-DZ" sz="3600" dirty="0">
                <a:latin typeface="Arabic Typesetting" panose="03020402040406030203" pitchFamily="66" charset="-78"/>
                <a:cs typeface="Arabic Typesetting" panose="03020402040406030203" pitchFamily="66" charset="-78"/>
              </a:rPr>
              <a:t>هناك علاقة إيجابية بين تعبير أ للتهديد لـ ب و ادراك [ لتهديد أ</a:t>
            </a:r>
          </a:p>
          <a:p>
            <a:pPr algn="r" rtl="1"/>
            <a:r>
              <a:rPr lang="ar-DZ" sz="3600" dirty="0">
                <a:latin typeface="Arabic Typesetting" panose="03020402040406030203" pitchFamily="66" charset="-78"/>
                <a:cs typeface="Arabic Typesetting" panose="03020402040406030203" pitchFamily="66" charset="-78"/>
              </a:rPr>
              <a:t>7- هناك علاقة إيجابية بين ادراك التهديد و ادراك الخوف</a:t>
            </a:r>
          </a:p>
          <a:p>
            <a:pPr algn="r" rtl="1"/>
            <a:r>
              <a:rPr lang="ar-DZ" sz="3600" dirty="0">
                <a:latin typeface="Arabic Typesetting" panose="03020402040406030203" pitchFamily="66" charset="-78"/>
                <a:cs typeface="Arabic Typesetting" panose="03020402040406030203" pitchFamily="66" charset="-78"/>
              </a:rPr>
              <a:t>8- هناك علاقة إيجابية بين ادراك </a:t>
            </a:r>
            <a:r>
              <a:rPr lang="ar-DZ" sz="3600" dirty="0" err="1">
                <a:latin typeface="Arabic Typesetting" panose="03020402040406030203" pitchFamily="66" charset="-78"/>
                <a:cs typeface="Arabic Typesetting" panose="03020402040406030203" pitchFamily="66" charset="-78"/>
              </a:rPr>
              <a:t>اللاصدقاة</a:t>
            </a:r>
            <a:r>
              <a:rPr lang="ar-DZ" sz="3600" dirty="0">
                <a:latin typeface="Arabic Typesetting" panose="03020402040406030203" pitchFamily="66" charset="-78"/>
                <a:cs typeface="Arabic Typesetting" panose="03020402040406030203" pitchFamily="66" charset="-78"/>
              </a:rPr>
              <a:t> و التعبير عن الخوف </a:t>
            </a:r>
          </a:p>
          <a:p>
            <a:pPr algn="r" rtl="1"/>
            <a:r>
              <a:rPr lang="ar-DZ" sz="3600" dirty="0">
                <a:latin typeface="Arabic Typesetting" panose="03020402040406030203" pitchFamily="66" charset="-78"/>
                <a:cs typeface="Arabic Typesetting" panose="03020402040406030203" pitchFamily="66" charset="-78"/>
              </a:rPr>
              <a:t>9- هناك علاقة إيجابية بين تعبير أ للخوف لـ ب و تعبير ب عن الخوف لـ أ</a:t>
            </a:r>
          </a:p>
          <a:p>
            <a:pPr algn="r" rtl="1"/>
            <a:r>
              <a:rPr lang="ar-DZ" sz="3600" dirty="0">
                <a:latin typeface="Arabic Typesetting" panose="03020402040406030203" pitchFamily="66" charset="-78"/>
                <a:cs typeface="Arabic Typesetting" panose="03020402040406030203" pitchFamily="66" charset="-78"/>
              </a:rPr>
              <a:t>10- هناك علاقة سلبية بين ادراك الخطر المهدد ودرجة التفاعل بين الأطراف </a:t>
            </a:r>
          </a:p>
          <a:p>
            <a:pPr algn="r" rtl="1"/>
            <a:r>
              <a:rPr lang="ar-DZ" sz="3600" dirty="0">
                <a:latin typeface="Arabic Typesetting" panose="03020402040406030203" pitchFamily="66" charset="-78"/>
                <a:cs typeface="Arabic Typesetting" panose="03020402040406030203" pitchFamily="66" charset="-78"/>
              </a:rPr>
              <a:t>11- هناك علاقة سلبية بين ادراك </a:t>
            </a:r>
            <a:r>
              <a:rPr lang="ar-DZ" sz="3600" dirty="0" err="1">
                <a:latin typeface="Arabic Typesetting" panose="03020402040406030203" pitchFamily="66" charset="-78"/>
                <a:cs typeface="Arabic Typesetting" panose="03020402040406030203" pitchFamily="66" charset="-78"/>
              </a:rPr>
              <a:t>اللاصداقة</a:t>
            </a:r>
            <a:r>
              <a:rPr lang="ar-DZ" sz="3600" dirty="0">
                <a:latin typeface="Arabic Typesetting" panose="03020402040406030203" pitchFamily="66" charset="-78"/>
                <a:cs typeface="Arabic Typesetting" panose="03020402040406030203" pitchFamily="66" charset="-78"/>
              </a:rPr>
              <a:t> ودرجة التفاعل </a:t>
            </a:r>
          </a:p>
          <a:p>
            <a:pPr algn="r" rtl="1"/>
            <a:r>
              <a:rPr lang="ar-DZ" sz="3600" dirty="0">
                <a:latin typeface="Arabic Typesetting" panose="03020402040406030203" pitchFamily="66" charset="-78"/>
                <a:cs typeface="Arabic Typesetting" panose="03020402040406030203" pitchFamily="66" charset="-78"/>
              </a:rPr>
              <a:t>12- هناك علاقة سلبية بين خوف أ  من ب و درجة تفاعل ب مع أ </a:t>
            </a:r>
            <a:endParaRPr lang="fr-FR" sz="36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2362881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8682" y="1661375"/>
            <a:ext cx="8160933" cy="3657599"/>
          </a:xfrm>
        </p:spPr>
      </p:pic>
    </p:spTree>
    <p:extLst>
      <p:ext uri="{BB962C8B-B14F-4D97-AF65-F5344CB8AC3E}">
        <p14:creationId xmlns:p14="http://schemas.microsoft.com/office/powerpoint/2010/main" val="425126152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style>
          <a:lnRef idx="3">
            <a:schemeClr val="lt1"/>
          </a:lnRef>
          <a:fillRef idx="1">
            <a:schemeClr val="dk1"/>
          </a:fillRef>
          <a:effectRef idx="1">
            <a:schemeClr val="dk1"/>
          </a:effectRef>
          <a:fontRef idx="minor">
            <a:schemeClr val="lt1"/>
          </a:fontRef>
        </p:style>
        <p:txBody>
          <a:bodyPr/>
          <a:lstStyle/>
          <a:p>
            <a:pPr algn="r" rtl="1"/>
            <a:endParaRPr lang="ar-DZ" dirty="0" smtClean="0"/>
          </a:p>
          <a:p>
            <a:pPr algn="r" rtl="1"/>
            <a:endParaRPr lang="ar-DZ" dirty="0"/>
          </a:p>
          <a:p>
            <a:pPr algn="r" rtl="1"/>
            <a:endParaRPr lang="ar-DZ" dirty="0" smtClean="0"/>
          </a:p>
          <a:p>
            <a:pPr algn="r" rtl="1"/>
            <a:endParaRPr lang="ar-DZ" dirty="0"/>
          </a:p>
          <a:p>
            <a:pPr algn="ctr" rtl="1"/>
            <a:endParaRPr lang="ar-DZ" sz="5400" dirty="0" smtClean="0"/>
          </a:p>
          <a:p>
            <a:pPr marL="0" indent="0" algn="ctr" rtl="1">
              <a:buNone/>
            </a:pPr>
            <a:r>
              <a:rPr lang="ar-DZ" sz="5400" smtClean="0"/>
              <a:t>موقع </a:t>
            </a:r>
            <a:r>
              <a:rPr lang="ar-DZ" sz="5400" dirty="0" smtClean="0"/>
              <a:t>الازمة من النزاع </a:t>
            </a:r>
            <a:endParaRPr lang="fr-FR" sz="5400" dirty="0"/>
          </a:p>
        </p:txBody>
      </p:sp>
    </p:spTree>
    <p:extLst>
      <p:ext uri="{BB962C8B-B14F-4D97-AF65-F5344CB8AC3E}">
        <p14:creationId xmlns:p14="http://schemas.microsoft.com/office/powerpoint/2010/main" val="24952248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algn="ctr" rtl="1"/>
            <a:r>
              <a:rPr lang="ar-DZ" sz="4000" b="1" dirty="0" smtClean="0">
                <a:latin typeface="Arabic Typesetting" panose="03020402040406030203" pitchFamily="66" charset="-78"/>
                <a:cs typeface="Arabic Typesetting" panose="03020402040406030203" pitchFamily="66" charset="-78"/>
              </a:rPr>
              <a:t>عناصر الأزمة </a:t>
            </a:r>
            <a:endParaRPr lang="fr-FR" sz="4000" b="1" dirty="0" smtClean="0">
              <a:latin typeface="Arabic Typesetting" panose="03020402040406030203" pitchFamily="66" charset="-78"/>
              <a:cs typeface="Arabic Typesetting" panose="03020402040406030203" pitchFamily="66" charset="-78"/>
            </a:endParaRPr>
          </a:p>
          <a:p>
            <a:pPr algn="ctr" rtl="1"/>
            <a:endParaRPr lang="fr-FR" dirty="0"/>
          </a:p>
        </p:txBody>
      </p:sp>
      <p:sp>
        <p:nvSpPr>
          <p:cNvPr id="4" name="Ellipse 3"/>
          <p:cNvSpPr/>
          <p:nvPr/>
        </p:nvSpPr>
        <p:spPr>
          <a:xfrm>
            <a:off x="4984123" y="1815921"/>
            <a:ext cx="2614411" cy="8886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مخاطرة</a:t>
            </a:r>
            <a:endParaRPr lang="fr-FR" dirty="0"/>
          </a:p>
        </p:txBody>
      </p:sp>
      <p:sp>
        <p:nvSpPr>
          <p:cNvPr id="5" name="Ellipse 4"/>
          <p:cNvSpPr/>
          <p:nvPr/>
        </p:nvSpPr>
        <p:spPr>
          <a:xfrm>
            <a:off x="9633397" y="3451538"/>
            <a:ext cx="2292440" cy="11848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مفاجأة</a:t>
            </a:r>
            <a:endParaRPr lang="fr-FR" dirty="0"/>
          </a:p>
        </p:txBody>
      </p:sp>
      <p:sp>
        <p:nvSpPr>
          <p:cNvPr id="6" name="Ellipse 5"/>
          <p:cNvSpPr/>
          <p:nvPr/>
        </p:nvSpPr>
        <p:spPr>
          <a:xfrm>
            <a:off x="4842456" y="3541690"/>
            <a:ext cx="2756079" cy="10560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أزمة دولية</a:t>
            </a:r>
            <a:endParaRPr lang="fr-FR" dirty="0"/>
          </a:p>
        </p:txBody>
      </p:sp>
      <p:sp>
        <p:nvSpPr>
          <p:cNvPr id="7" name="Ellipse 6"/>
          <p:cNvSpPr/>
          <p:nvPr/>
        </p:nvSpPr>
        <p:spPr>
          <a:xfrm>
            <a:off x="4842456" y="5705341"/>
            <a:ext cx="2756079" cy="8371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تهديد</a:t>
            </a:r>
            <a:endParaRPr lang="fr-FR" dirty="0"/>
          </a:p>
        </p:txBody>
      </p:sp>
      <p:sp>
        <p:nvSpPr>
          <p:cNvPr id="8" name="Ellipse 7"/>
          <p:cNvSpPr/>
          <p:nvPr/>
        </p:nvSpPr>
        <p:spPr>
          <a:xfrm>
            <a:off x="838200" y="3541690"/>
            <a:ext cx="2355761" cy="109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الوقت</a:t>
            </a:r>
            <a:endParaRPr lang="fr-FR" dirty="0"/>
          </a:p>
        </p:txBody>
      </p:sp>
      <p:sp>
        <p:nvSpPr>
          <p:cNvPr id="12" name="Flèche vers le haut 11"/>
          <p:cNvSpPr/>
          <p:nvPr/>
        </p:nvSpPr>
        <p:spPr>
          <a:xfrm>
            <a:off x="6181859" y="2730321"/>
            <a:ext cx="231820" cy="7856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a:off x="7701566" y="3950594"/>
            <a:ext cx="1914659"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3348507" y="3982791"/>
            <a:ext cx="1339402" cy="1738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vers le bas 14"/>
          <p:cNvSpPr/>
          <p:nvPr/>
        </p:nvSpPr>
        <p:spPr>
          <a:xfrm>
            <a:off x="6220495" y="4636394"/>
            <a:ext cx="231820" cy="1068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589791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lgn="r" rtl="1"/>
            <a:endParaRPr lang="fr-FR" sz="3600" dirty="0" smtClean="0">
              <a:latin typeface="Arabic Typesetting" panose="03020402040406030203" pitchFamily="66" charset="-78"/>
              <a:cs typeface="Arabic Typesetting" panose="03020402040406030203" pitchFamily="66" charset="-78"/>
            </a:endParaRPr>
          </a:p>
          <a:p>
            <a:pPr algn="r" rtl="1"/>
            <a:endParaRPr lang="fr-FR" sz="3600" dirty="0">
              <a:latin typeface="Arabic Typesetting" panose="03020402040406030203" pitchFamily="66" charset="-78"/>
              <a:cs typeface="Arabic Typesetting" panose="03020402040406030203" pitchFamily="66" charset="-78"/>
            </a:endParaRPr>
          </a:p>
          <a:p>
            <a:pPr algn="r" rtl="1"/>
            <a:r>
              <a:rPr lang="ar-DZ" sz="3600" dirty="0" smtClean="0">
                <a:latin typeface="Arabic Typesetting" panose="03020402040406030203" pitchFamily="66" charset="-78"/>
                <a:cs typeface="Arabic Typesetting" panose="03020402040406030203" pitchFamily="66" charset="-78"/>
              </a:rPr>
              <a:t>أولا ان الازمة الدولية تفاجئ الدول و صانعي القرار و عليه فانه لا يمكن اعتبار موقف دولي متوتر خال من المفاجأة فالمواقف الدولية المتوقعة تفتقر الى عنصر المفاجأة </a:t>
            </a:r>
          </a:p>
          <a:p>
            <a:pPr algn="r" rtl="1"/>
            <a:r>
              <a:rPr lang="ar-DZ" sz="3600" dirty="0" smtClean="0">
                <a:latin typeface="Arabic Typesetting" panose="03020402040406030203" pitchFamily="66" charset="-78"/>
                <a:cs typeface="Arabic Typesetting" panose="03020402040406030203" pitchFamily="66" charset="-78"/>
              </a:rPr>
              <a:t>ثانيا : ان الازمة الدولية تهدد بطبيعة الحال الأهداف العليا القيم الحيوية و الامن لكيان ما و عليه فالتهديد قد يكون في اقصى صورة له </a:t>
            </a:r>
            <a:r>
              <a:rPr lang="fr-FR" sz="3600" dirty="0" err="1" smtClean="0">
                <a:latin typeface="Arabic Typesetting" panose="03020402040406030203" pitchFamily="66" charset="-78"/>
                <a:cs typeface="Arabic Typesetting" panose="03020402040406030203" pitchFamily="66" charset="-78"/>
              </a:rPr>
              <a:t>Hight</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Teat</a:t>
            </a:r>
            <a:r>
              <a:rPr lang="fr-FR" sz="3600" dirty="0" smtClean="0">
                <a:latin typeface="Arabic Typesetting" panose="03020402040406030203" pitchFamily="66" charset="-78"/>
                <a:cs typeface="Arabic Typesetting" panose="03020402040406030203" pitchFamily="66" charset="-78"/>
              </a:rPr>
              <a:t> </a:t>
            </a:r>
            <a:r>
              <a:rPr lang="ar-DZ" sz="3600" dirty="0" smtClean="0">
                <a:latin typeface="Arabic Typesetting" panose="03020402040406030203" pitchFamily="66" charset="-78"/>
                <a:cs typeface="Arabic Typesetting" panose="03020402040406030203" pitchFamily="66" charset="-78"/>
              </a:rPr>
              <a:t>او ادنى صورة له </a:t>
            </a:r>
            <a:r>
              <a:rPr lang="fr-FR" sz="3600" dirty="0" err="1" smtClean="0">
                <a:latin typeface="Arabic Typesetting" panose="03020402040406030203" pitchFamily="66" charset="-78"/>
                <a:cs typeface="Arabic Typesetting" panose="03020402040406030203" pitchFamily="66" charset="-78"/>
              </a:rPr>
              <a:t>Low</a:t>
            </a:r>
            <a:r>
              <a:rPr lang="fr-FR" sz="3600" dirty="0" smtClean="0">
                <a:latin typeface="Arabic Typesetting" panose="03020402040406030203" pitchFamily="66" charset="-78"/>
                <a:cs typeface="Arabic Typesetting" panose="03020402040406030203" pitchFamily="66" charset="-78"/>
              </a:rPr>
              <a:t> </a:t>
            </a:r>
            <a:r>
              <a:rPr lang="fr-FR" sz="3600" dirty="0" err="1" smtClean="0">
                <a:latin typeface="Arabic Typesetting" panose="03020402040406030203" pitchFamily="66" charset="-78"/>
                <a:cs typeface="Arabic Typesetting" panose="03020402040406030203" pitchFamily="66" charset="-78"/>
              </a:rPr>
              <a:t>Threat</a:t>
            </a:r>
            <a:r>
              <a:rPr lang="fr-FR" sz="3600" dirty="0" smtClean="0">
                <a:latin typeface="Arabic Typesetting" panose="03020402040406030203" pitchFamily="66" charset="-78"/>
                <a:cs typeface="Arabic Typesetting" panose="03020402040406030203" pitchFamily="66" charset="-78"/>
              </a:rPr>
              <a:t> </a:t>
            </a:r>
          </a:p>
          <a:p>
            <a:pPr algn="r" rtl="1"/>
            <a:r>
              <a:rPr lang="ar-DZ" sz="3600" dirty="0" smtClean="0">
                <a:latin typeface="Arabic Typesetting" panose="03020402040406030203" pitchFamily="66" charset="-78"/>
                <a:cs typeface="Arabic Typesetting" panose="03020402040406030203" pitchFamily="66" charset="-78"/>
              </a:rPr>
              <a:t>ثالثا : تلاحق و توالي الاحداث اثناء الازمات الدولية لا يسمح لصانعي القرار </a:t>
            </a:r>
            <a:r>
              <a:rPr lang="ar-DZ" sz="3600" dirty="0" err="1" smtClean="0">
                <a:latin typeface="Arabic Typesetting" panose="03020402040406030203" pitchFamily="66" charset="-78"/>
                <a:cs typeface="Arabic Typesetting" panose="03020402040406030203" pitchFamily="66" charset="-78"/>
              </a:rPr>
              <a:t>بإستعراض</a:t>
            </a:r>
            <a:r>
              <a:rPr lang="ar-DZ" sz="3600" dirty="0" smtClean="0">
                <a:latin typeface="Arabic Typesetting" panose="03020402040406030203" pitchFamily="66" charset="-78"/>
                <a:cs typeface="Arabic Typesetting" panose="03020402040406030203" pitchFamily="66" charset="-78"/>
              </a:rPr>
              <a:t> كافة البدائل المتاحة بقصد القيام بعملية المفاضلة العقلانية بين جميع البدائل </a:t>
            </a:r>
          </a:p>
        </p:txBody>
      </p:sp>
    </p:spTree>
    <p:extLst>
      <p:ext uri="{BB962C8B-B14F-4D97-AF65-F5344CB8AC3E}">
        <p14:creationId xmlns:p14="http://schemas.microsoft.com/office/powerpoint/2010/main" val="301885369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05876" y="1154805"/>
            <a:ext cx="8915400" cy="3777622"/>
          </a:xfrm>
        </p:spPr>
        <p:txBody>
          <a:bodyPr/>
          <a:lstStyle/>
          <a:p>
            <a:pPr algn="r" rtl="1"/>
            <a:r>
              <a:rPr lang="ar-DZ" sz="3600" dirty="0">
                <a:latin typeface="Arabic Typesetting" panose="03020402040406030203" pitchFamily="66" charset="-78"/>
                <a:cs typeface="Arabic Typesetting" panose="03020402040406030203" pitchFamily="66" charset="-78"/>
              </a:rPr>
              <a:t>رابعا : ان الازمة الدولية اقرب الى حالة الحرب منها الى السلم نظرا للتوتر الشديد في العلاقات بين اطراف الازمة </a:t>
            </a:r>
          </a:p>
          <a:p>
            <a:pPr algn="r" rtl="1"/>
            <a:r>
              <a:rPr lang="ar-DZ" sz="3600" dirty="0">
                <a:latin typeface="Arabic Typesetting" panose="03020402040406030203" pitchFamily="66" charset="-78"/>
                <a:cs typeface="Arabic Typesetting" panose="03020402040406030203" pitchFamily="66" charset="-78"/>
              </a:rPr>
              <a:t>فالشكل يوضح ان الازمة الدولية هي في واقع الحال اقرب الى حالة الحرب منها الى حالة السلم فعدم قدرة اطراف الازمة الدولية على إدارة الازمة </a:t>
            </a:r>
            <a:r>
              <a:rPr lang="fr-FR" sz="3600" dirty="0" err="1">
                <a:latin typeface="Arabic Typesetting" panose="03020402040406030203" pitchFamily="66" charset="-78"/>
                <a:cs typeface="Arabic Typesetting" panose="03020402040406030203" pitchFamily="66" charset="-78"/>
              </a:rPr>
              <a:t>Crisis</a:t>
            </a:r>
            <a:r>
              <a:rPr lang="fr-FR" sz="3600" dirty="0">
                <a:latin typeface="Arabic Typesetting" panose="03020402040406030203" pitchFamily="66" charset="-78"/>
                <a:cs typeface="Arabic Typesetting" panose="03020402040406030203" pitchFamily="66" charset="-78"/>
              </a:rPr>
              <a:t> Management  </a:t>
            </a:r>
            <a:r>
              <a:rPr lang="ar-DZ" sz="3600" dirty="0">
                <a:latin typeface="Arabic Typesetting" panose="03020402040406030203" pitchFamily="66" charset="-78"/>
                <a:cs typeface="Arabic Typesetting" panose="03020402040406030203" pitchFamily="66" charset="-78"/>
              </a:rPr>
              <a:t>وعدم اخذها في </a:t>
            </a:r>
            <a:r>
              <a:rPr lang="ar-DZ" sz="3600" dirty="0" err="1">
                <a:latin typeface="Arabic Typesetting" panose="03020402040406030203" pitchFamily="66" charset="-78"/>
                <a:cs typeface="Arabic Typesetting" panose="03020402040406030203" pitchFamily="66" charset="-78"/>
              </a:rPr>
              <a:t>الاعتبالر</a:t>
            </a:r>
            <a:r>
              <a:rPr lang="ar-DZ" sz="3600" dirty="0">
                <a:latin typeface="Arabic Typesetting" panose="03020402040406030203" pitchFamily="66" charset="-78"/>
                <a:cs typeface="Arabic Typesetting" panose="03020402040406030203" pitchFamily="66" charset="-78"/>
              </a:rPr>
              <a:t> لخطورة الحروب المعاصرة قد يؤدي في نهاية المطاف الى تحول الازمة الى حرب فعلية </a:t>
            </a:r>
          </a:p>
          <a:p>
            <a:pPr algn="r" rtl="1"/>
            <a:endParaRPr lang="fr-FR" dirty="0"/>
          </a:p>
        </p:txBody>
      </p:sp>
    </p:spTree>
    <p:extLst>
      <p:ext uri="{BB962C8B-B14F-4D97-AF65-F5344CB8AC3E}">
        <p14:creationId xmlns:p14="http://schemas.microsoft.com/office/powerpoint/2010/main" val="1458790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3030"/>
            <a:ext cx="12192000" cy="6754969"/>
          </a:xfrm>
        </p:spPr>
        <p:txBody>
          <a:bodyPr/>
          <a:lstStyle/>
          <a:p>
            <a:pPr algn="ctr" rtl="1"/>
            <a:r>
              <a:rPr lang="ar-DZ" b="1" dirty="0" smtClean="0"/>
              <a:t>طبيعة علاقة الازمات الدولية في حالتي الحرب و السلم في النظام الدولي </a:t>
            </a:r>
            <a:endParaRPr lang="fr-FR" b="1" dirty="0" smtClean="0"/>
          </a:p>
          <a:p>
            <a:endParaRPr lang="fr-FR" dirty="0"/>
          </a:p>
        </p:txBody>
      </p:sp>
      <p:sp>
        <p:nvSpPr>
          <p:cNvPr id="4" name="Ellipse 3"/>
          <p:cNvSpPr/>
          <p:nvPr/>
        </p:nvSpPr>
        <p:spPr>
          <a:xfrm>
            <a:off x="9272788" y="2730767"/>
            <a:ext cx="2159210" cy="1039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حالة الحرب</a:t>
            </a:r>
            <a:endParaRPr lang="fr-FR" dirty="0"/>
          </a:p>
        </p:txBody>
      </p:sp>
      <p:sp>
        <p:nvSpPr>
          <p:cNvPr id="5" name="Ellipse 4"/>
          <p:cNvSpPr/>
          <p:nvPr/>
        </p:nvSpPr>
        <p:spPr>
          <a:xfrm>
            <a:off x="4929352" y="2617076"/>
            <a:ext cx="2333296" cy="11351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أزمة دولية</a:t>
            </a:r>
            <a:endParaRPr lang="fr-FR" dirty="0"/>
          </a:p>
        </p:txBody>
      </p:sp>
      <p:sp>
        <p:nvSpPr>
          <p:cNvPr id="6" name="Ellipse 5"/>
          <p:cNvSpPr/>
          <p:nvPr/>
        </p:nvSpPr>
        <p:spPr>
          <a:xfrm>
            <a:off x="1176043" y="2634841"/>
            <a:ext cx="2364827" cy="11351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حالة سلم </a:t>
            </a:r>
            <a:endParaRPr lang="fr-FR" dirty="0"/>
          </a:p>
        </p:txBody>
      </p:sp>
      <p:cxnSp>
        <p:nvCxnSpPr>
          <p:cNvPr id="8" name="Connecteur droit 7"/>
          <p:cNvCxnSpPr>
            <a:stCxn id="5" idx="7"/>
            <a:endCxn id="4" idx="2"/>
          </p:cNvCxnSpPr>
          <p:nvPr/>
        </p:nvCxnSpPr>
        <p:spPr>
          <a:xfrm>
            <a:off x="6920945" y="2783310"/>
            <a:ext cx="2351843" cy="46705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a:endCxn id="5" idx="5"/>
          </p:cNvCxnSpPr>
          <p:nvPr/>
        </p:nvCxnSpPr>
        <p:spPr>
          <a:xfrm flipH="1">
            <a:off x="6920945" y="3252805"/>
            <a:ext cx="2333296" cy="3331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a:stCxn id="5" idx="1"/>
            <a:endCxn id="6" idx="6"/>
          </p:cNvCxnSpPr>
          <p:nvPr/>
        </p:nvCxnSpPr>
        <p:spPr>
          <a:xfrm flipH="1">
            <a:off x="3540870" y="2783310"/>
            <a:ext cx="1730185" cy="4190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p:cNvCxnSpPr>
            <a:stCxn id="5" idx="3"/>
            <a:endCxn id="6" idx="6"/>
          </p:cNvCxnSpPr>
          <p:nvPr/>
        </p:nvCxnSpPr>
        <p:spPr>
          <a:xfrm flipH="1" flipV="1">
            <a:off x="3540870" y="3202400"/>
            <a:ext cx="1730185" cy="3835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290200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03031"/>
            <a:ext cx="10515600" cy="888643"/>
          </a:xfrm>
        </p:spPr>
        <p:txBody>
          <a:bodyPr>
            <a:normAutofit/>
          </a:bodyPr>
          <a:lstStyle/>
          <a:p>
            <a:pPr algn="ctr"/>
            <a:r>
              <a:rPr lang="ar-DZ" sz="3600" dirty="0" smtClean="0"/>
              <a:t>مناهج تشخيص الأزمات </a:t>
            </a:r>
            <a:endParaRPr lang="fr-FR" sz="3600" dirty="0"/>
          </a:p>
        </p:txBody>
      </p:sp>
      <p:sp>
        <p:nvSpPr>
          <p:cNvPr id="3" name="Espace réservé du contenu 2"/>
          <p:cNvSpPr>
            <a:spLocks noGrp="1"/>
          </p:cNvSpPr>
          <p:nvPr>
            <p:ph idx="1"/>
          </p:nvPr>
        </p:nvSpPr>
        <p:spPr>
          <a:xfrm>
            <a:off x="0" y="991674"/>
            <a:ext cx="12191999" cy="5866326"/>
          </a:xfrm>
        </p:spPr>
        <p:txBody>
          <a:bodyPr>
            <a:normAutofit/>
          </a:bodyPr>
          <a:lstStyle/>
          <a:p>
            <a:pPr algn="r" rtl="1"/>
            <a:r>
              <a:rPr lang="ar-DZ" sz="3200" dirty="0" smtClean="0">
                <a:latin typeface="Arabic Typesetting" panose="03020402040406030203" pitchFamily="66" charset="-78"/>
                <a:cs typeface="Arabic Typesetting" panose="03020402040406030203" pitchFamily="66" charset="-78"/>
              </a:rPr>
              <a:t>1- المنهج الوصفي : الذي يقوم على أساس تشخيص الازمة و توصيف ابعادها وخصائصها وذلك وفقا للمرحلة التي وصلت اليها وتحديد مظاهرها وملامحها العامة و النتائج التي افرزتها </a:t>
            </a:r>
          </a:p>
          <a:p>
            <a:pPr algn="r" rtl="1"/>
            <a:r>
              <a:rPr lang="ar-DZ" sz="3200" dirty="0" smtClean="0">
                <a:latin typeface="Arabic Typesetting" panose="03020402040406030203" pitchFamily="66" charset="-78"/>
                <a:cs typeface="Arabic Typesetting" panose="03020402040406030203" pitchFamily="66" charset="-78"/>
              </a:rPr>
              <a:t>2- المنهج التاريخي يقوم على أساس أن الازمة لا تنشأ فجأة و بالتالي </a:t>
            </a:r>
            <a:r>
              <a:rPr lang="ar-DZ" sz="3200" dirty="0" err="1" smtClean="0">
                <a:latin typeface="Arabic Typesetting" panose="03020402040406030203" pitchFamily="66" charset="-78"/>
                <a:cs typeface="Arabic Typesetting" panose="03020402040406030203" pitchFamily="66" charset="-78"/>
              </a:rPr>
              <a:t>فانها</a:t>
            </a:r>
            <a:r>
              <a:rPr lang="ar-DZ" sz="3200" dirty="0" smtClean="0">
                <a:latin typeface="Arabic Typesetting" panose="03020402040406030203" pitchFamily="66" charset="-78"/>
                <a:cs typeface="Arabic Typesetting" panose="03020402040406030203" pitchFamily="66" charset="-78"/>
              </a:rPr>
              <a:t> ليست وليدة اللحظة و لكنها نتاج تفاعل أسباب و عوامل نشأة قبل </a:t>
            </a:r>
            <a:r>
              <a:rPr lang="ar-DZ" sz="3200" dirty="0" err="1" smtClean="0">
                <a:latin typeface="Arabic Typesetting" panose="03020402040406030203" pitchFamily="66" charset="-78"/>
                <a:cs typeface="Arabic Typesetting" panose="03020402040406030203" pitchFamily="66" charset="-78"/>
              </a:rPr>
              <a:t>ظهةر</a:t>
            </a:r>
            <a:r>
              <a:rPr lang="ar-DZ" sz="3200" dirty="0" smtClean="0">
                <a:latin typeface="Arabic Typesetting" panose="03020402040406030203" pitchFamily="66" charset="-78"/>
                <a:cs typeface="Arabic Typesetting" panose="03020402040406030203" pitchFamily="66" charset="-78"/>
              </a:rPr>
              <a:t> الازمة تاريخيا </a:t>
            </a:r>
          </a:p>
          <a:p>
            <a:pPr algn="r" rtl="1"/>
            <a:r>
              <a:rPr lang="ar-DZ" sz="3200" dirty="0" smtClean="0">
                <a:latin typeface="Arabic Typesetting" panose="03020402040406030203" pitchFamily="66" charset="-78"/>
                <a:cs typeface="Arabic Typesetting" panose="03020402040406030203" pitchFamily="66" charset="-78"/>
              </a:rPr>
              <a:t>3 منهج النزم يقوم على أساس النظرة الى الازمة على انها نظام متكامل مجموعة من الأجزاء والعناصر تعمل في توافق و تناسق </a:t>
            </a:r>
          </a:p>
          <a:p>
            <a:pPr marL="0" indent="0" algn="r" rtl="1">
              <a:buNone/>
            </a:pPr>
            <a:endParaRPr lang="fr-FR" dirty="0"/>
          </a:p>
        </p:txBody>
      </p:sp>
    </p:spTree>
    <p:extLst>
      <p:ext uri="{BB962C8B-B14F-4D97-AF65-F5344CB8AC3E}">
        <p14:creationId xmlns:p14="http://schemas.microsoft.com/office/powerpoint/2010/main" val="5539235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sz="2400" dirty="0"/>
              <a:t>4- منهج دراسة الحالة بمعنى دراسة كل ازمة على حدى باعتبار ان الازمة حالة مستقلة لها طبيتها الشديدة الخصوصية من حيث الحجم و الشدة والنوع و الأسباب و الأهداف </a:t>
            </a:r>
          </a:p>
          <a:p>
            <a:pPr algn="r" rtl="1"/>
            <a:r>
              <a:rPr lang="ar-DZ" sz="2400" dirty="0"/>
              <a:t>5- منهج الدراسات المقارنة : الذي يعتمد مقارنة الازمات الراهنة </a:t>
            </a:r>
            <a:r>
              <a:rPr lang="ar-DZ" sz="2400" dirty="0" err="1"/>
              <a:t>بالازمات</a:t>
            </a:r>
            <a:r>
              <a:rPr lang="ar-DZ" sz="2400" dirty="0"/>
              <a:t> السابقة منهجيا لتحديد أوجه التشابه واوجه الاختلاف </a:t>
            </a:r>
          </a:p>
          <a:p>
            <a:pPr algn="r" rtl="1"/>
            <a:r>
              <a:rPr lang="ar-DZ" sz="2400" dirty="0"/>
              <a:t>6- المنهج البيئي الذي يرى ان الازمة وليدة البيئة التي </a:t>
            </a:r>
            <a:r>
              <a:rPr lang="ar-DZ" sz="2400" dirty="0" err="1"/>
              <a:t>نشات</a:t>
            </a:r>
            <a:r>
              <a:rPr lang="ar-DZ" sz="2400" dirty="0"/>
              <a:t> فيها و تفاعلت معها </a:t>
            </a:r>
          </a:p>
          <a:p>
            <a:pPr algn="r" rtl="1"/>
            <a:r>
              <a:rPr lang="ar-DZ" sz="2400" dirty="0"/>
              <a:t>7- منهج الدراسات المتكاملة : وهو المنهج الذي يستفيد من جميع المناهج السابقة </a:t>
            </a:r>
          </a:p>
          <a:p>
            <a:pPr algn="r" rtl="1"/>
            <a:endParaRPr lang="fr-FR" dirty="0"/>
          </a:p>
        </p:txBody>
      </p:sp>
    </p:spTree>
    <p:extLst>
      <p:ext uri="{BB962C8B-B14F-4D97-AF65-F5344CB8AC3E}">
        <p14:creationId xmlns:p14="http://schemas.microsoft.com/office/powerpoint/2010/main" val="38243264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2648</TotalTime>
  <Words>1945</Words>
  <Application>Microsoft Office PowerPoint</Application>
  <PresentationFormat>Grand écran</PresentationFormat>
  <Paragraphs>138</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Arabic Typesetting</vt:lpstr>
      <vt:lpstr>Arial</vt:lpstr>
      <vt:lpstr>Century Gothic</vt:lpstr>
      <vt:lpstr>Tahoma</vt:lpstr>
      <vt:lpstr>Wingdings 3</vt:lpstr>
      <vt:lpstr>Brin</vt:lpstr>
      <vt:lpstr>محاضرات مقدمة لطلبة سنة ثانية ماستر  تخصص علاقات دولية  مقياس إدارة الازمات الدولية</vt:lpstr>
      <vt:lpstr>المحاضرة الرابعة </vt:lpstr>
      <vt:lpstr>Présentation PowerPoint</vt:lpstr>
      <vt:lpstr>Présentation PowerPoint</vt:lpstr>
      <vt:lpstr>Présentation PowerPoint</vt:lpstr>
      <vt:lpstr>Présentation PowerPoint</vt:lpstr>
      <vt:lpstr>Présentation PowerPoint</vt:lpstr>
      <vt:lpstr>مناهج تشخيص الأزمات </vt:lpstr>
      <vt:lpstr>Présentation PowerPoint</vt:lpstr>
      <vt:lpstr>تطور دراسات الازمات الدولية </vt:lpstr>
      <vt:lpstr>Présentation PowerPoint</vt:lpstr>
      <vt:lpstr>وقد وضع شارلز هارمان افتراضات مرتبطة عمليا بإدارة الازمة دون عنف وهي كما يلي :</vt:lpstr>
      <vt:lpstr>وقد تجنب كل من هيرمان و اليسون تحديد مدى اعتماد منظور القوة في إدارة الازمة الدولية أي عدم حصر مجال إدارة الازمة في نطاق إقرار حلول و بدائل تستندها القوة </vt:lpstr>
      <vt:lpstr>السؤال الذي يطرج نفيسه الان هو هل يمكن توظيف القوة الى جانب الدبلوماسية في إدارة الازمات الدولية ؟ </vt:lpstr>
      <vt:lpstr>يشير الباحثون الى ان تحديد مبادئ إدارة الازمات الدولية من منظور مدى استخدام القوة انما يكون في سياق مستويات تحليل إدارة الازمة</vt:lpstr>
      <vt:lpstr>و يصل المحللون من خلال المستويين السابقين للتحليل الى الأسس التالية </vt:lpstr>
      <vt:lpstr>Présentation PowerPoint</vt:lpstr>
      <vt:lpstr>Présentation PowerPoint</vt:lpstr>
      <vt:lpstr>Présentation PowerPoint</vt:lpstr>
      <vt:lpstr>Présentation PowerPoint</vt:lpstr>
      <vt:lpstr>ويستخدم الطرف الثالث  كل اشكال القوة التي ذكرناها وقد يكون مفيدا استخدام مفهوم تدخل الطرف الثالث للتمييز بين الوسطاء الأقوياء النافذين pawerful mediators الذين يستخدمون ما لديهم من قوة الموارد التي يتمتعون بها والوسطاء الذين لا يملكون القوة pawerfuless mediators والذين لا يتعدى دورهم في التدخل مجرد توفير قنوات الاتصال والتسهيلات و يمكن المقارنة بين التدخل القهري و غير القهري على النحور التالي :  </vt:lpstr>
      <vt:lpstr>Présentation PowerPoint</vt:lpstr>
      <vt:lpstr>نتيجة اغلب الدراسات ركزت خلال تحديد النطاق المنهجي لادارة الازمة على العوامل المحيطة بمتغيرات القوة في نطاق السبب والنتيجة :</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dc:title>
  <dc:creator>PC</dc:creator>
  <cp:lastModifiedBy>PC</cp:lastModifiedBy>
  <cp:revision>110</cp:revision>
  <dcterms:created xsi:type="dcterms:W3CDTF">2023-12-02T22:43:16Z</dcterms:created>
  <dcterms:modified xsi:type="dcterms:W3CDTF">2023-12-23T18:14:34Z</dcterms:modified>
</cp:coreProperties>
</file>