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6" r:id="rId1"/>
  </p:sldMasterIdLst>
  <p:sldIdLst>
    <p:sldId id="266" r:id="rId2"/>
    <p:sldId id="256" r:id="rId3"/>
    <p:sldId id="257" r:id="rId4"/>
    <p:sldId id="258" r:id="rId5"/>
    <p:sldId id="264" r:id="rId6"/>
    <p:sldId id="259" r:id="rId7"/>
    <p:sldId id="260" r:id="rId8"/>
    <p:sldId id="261" r:id="rId9"/>
    <p:sldId id="262" r:id="rId10"/>
    <p:sldId id="263"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88850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352560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19076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924609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AAD347D-5ACD-4C99-B74B-A9C85AD731AF}" type="datetimeFigureOut">
              <a:rPr lang="en-US" smtClean="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793707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AAD347D-5ACD-4C99-B74B-A9C85AD731AF}" type="datetimeFigureOut">
              <a:rPr lang="en-US" smtClean="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70091278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391414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1658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292841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276761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960821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12/23/2023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570908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77500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312348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24080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smtClean="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058694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AD347D-5ACD-4C99-B74B-A9C85AD731AF}" type="datetimeFigureOut">
              <a:rPr lang="en-US" smtClean="0"/>
              <a:t>12/23/2023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02111984F565}" type="slidenum">
              <a:rPr lang="en-US" smtClean="0"/>
              <a:t>‹N°›</a:t>
            </a:fld>
            <a:endParaRPr lang="en-US" dirty="0"/>
          </a:p>
        </p:txBody>
      </p:sp>
    </p:spTree>
    <p:extLst>
      <p:ext uri="{BB962C8B-B14F-4D97-AF65-F5344CB8AC3E}">
        <p14:creationId xmlns:p14="http://schemas.microsoft.com/office/powerpoint/2010/main" val="322081590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ohamed.hamdane@univ-biskr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3032"/>
            <a:ext cx="9144000" cy="3406932"/>
          </a:xfrm>
        </p:spPr>
        <p:style>
          <a:lnRef idx="3">
            <a:schemeClr val="lt1"/>
          </a:lnRef>
          <a:fillRef idx="1">
            <a:schemeClr val="dk1"/>
          </a:fillRef>
          <a:effectRef idx="1">
            <a:schemeClr val="dk1"/>
          </a:effectRef>
          <a:fontRef idx="minor">
            <a:schemeClr val="lt1"/>
          </a:fontRef>
        </p:style>
        <p:txBody>
          <a:bodyPr>
            <a:noAutofit/>
          </a:bodyPr>
          <a:lstStyle/>
          <a:p>
            <a:pPr algn="ctr" rtl="1"/>
            <a:r>
              <a:rPr lang="ar-DZ" sz="5400" dirty="0" smtClean="0">
                <a:latin typeface="Arabic Typesetting" panose="03020402040406030203" pitchFamily="66" charset="-78"/>
                <a:cs typeface="Arabic Typesetting" panose="03020402040406030203" pitchFamily="66" charset="-78"/>
              </a:rPr>
              <a:t>محاضرات مقدمة لطلبة سنة ثانية ماستر </a:t>
            </a:r>
            <a:br>
              <a:rPr lang="ar-DZ" sz="5400" dirty="0" smtClean="0">
                <a:latin typeface="Arabic Typesetting" panose="03020402040406030203" pitchFamily="66" charset="-78"/>
                <a:cs typeface="Arabic Typesetting" panose="03020402040406030203" pitchFamily="66" charset="-78"/>
              </a:rPr>
            </a:br>
            <a:r>
              <a:rPr lang="ar-DZ" sz="5400" dirty="0" smtClean="0">
                <a:latin typeface="Arabic Typesetting" panose="03020402040406030203" pitchFamily="66" charset="-78"/>
                <a:cs typeface="Arabic Typesetting" panose="03020402040406030203" pitchFamily="66" charset="-78"/>
              </a:rPr>
              <a:t>تخصص علاقات دولية</a:t>
            </a:r>
            <a:br>
              <a:rPr lang="ar-DZ" sz="5400" dirty="0" smtClean="0">
                <a:latin typeface="Arabic Typesetting" panose="03020402040406030203" pitchFamily="66" charset="-78"/>
                <a:cs typeface="Arabic Typesetting" panose="03020402040406030203" pitchFamily="66" charset="-78"/>
              </a:rPr>
            </a:br>
            <a:r>
              <a:rPr lang="ar-DZ" sz="5400" dirty="0" smtClean="0">
                <a:latin typeface="Arabic Typesetting" panose="03020402040406030203" pitchFamily="66" charset="-78"/>
                <a:cs typeface="Arabic Typesetting" panose="03020402040406030203" pitchFamily="66" charset="-78"/>
              </a:rPr>
              <a:t> مقياس إدارة الازمات الدولية</a:t>
            </a:r>
            <a:endParaRPr lang="fr-FR" sz="5400" dirty="0">
              <a:latin typeface="Arabic Typesetting" panose="03020402040406030203" pitchFamily="66" charset="-78"/>
              <a:cs typeface="Arabic Typesetting" panose="03020402040406030203" pitchFamily="66" charset="-78"/>
            </a:endParaRPr>
          </a:p>
        </p:txBody>
      </p:sp>
      <p:sp>
        <p:nvSpPr>
          <p:cNvPr id="3" name="Sous-titre 2"/>
          <p:cNvSpPr>
            <a:spLocks noGrp="1"/>
          </p:cNvSpPr>
          <p:nvPr>
            <p:ph type="subTitle" idx="1"/>
          </p:nvPr>
        </p:nvSpPr>
        <p:spPr>
          <a:xfrm>
            <a:off x="1524000" y="3602038"/>
            <a:ext cx="9144000" cy="3352554"/>
          </a:xfrm>
        </p:spPr>
        <p:style>
          <a:lnRef idx="0">
            <a:scrgbClr r="0" g="0" b="0"/>
          </a:lnRef>
          <a:fillRef idx="1003">
            <a:schemeClr val="lt1"/>
          </a:fillRef>
          <a:effectRef idx="0">
            <a:scrgbClr r="0" g="0" b="0"/>
          </a:effectRef>
          <a:fontRef idx="major"/>
        </p:style>
        <p:txBody>
          <a:bodyPr>
            <a:noAutofit/>
          </a:bodyPr>
          <a:lstStyle/>
          <a:p>
            <a:pPr rtl="1"/>
            <a:endParaRPr lang="ar-DZ" sz="3600" dirty="0" smtClean="0">
              <a:latin typeface="Arabic Typesetting" panose="03020402040406030203" pitchFamily="66" charset="-78"/>
              <a:cs typeface="Arabic Typesetting" panose="03020402040406030203" pitchFamily="66" charset="-78"/>
            </a:endParaRPr>
          </a:p>
          <a:p>
            <a:pPr algn="ctr" rtl="1"/>
            <a:r>
              <a:rPr lang="ar-DZ" sz="3600" dirty="0" smtClean="0">
                <a:latin typeface="Arabic Typesetting" panose="03020402040406030203" pitchFamily="66" charset="-78"/>
                <a:cs typeface="Arabic Typesetting" panose="03020402040406030203" pitchFamily="66" charset="-78"/>
              </a:rPr>
              <a:t>مقدمة من طرف الأستاذ حمدان محمد الطيب </a:t>
            </a:r>
          </a:p>
          <a:p>
            <a:pPr algn="ctr" rtl="1"/>
            <a:r>
              <a:rPr lang="ar-DZ" sz="3600" dirty="0" smtClean="0">
                <a:latin typeface="Arabic Typesetting" panose="03020402040406030203" pitchFamily="66" charset="-78"/>
                <a:cs typeface="Arabic Typesetting" panose="03020402040406030203" pitchFamily="66" charset="-78"/>
              </a:rPr>
              <a:t>قسم العلوم السياسية جامعة بسكرة </a:t>
            </a:r>
          </a:p>
          <a:p>
            <a:pPr algn="ctr"/>
            <a:r>
              <a:rPr lang="fr-FR" dirty="0" smtClean="0">
                <a:latin typeface="Arabic Typesetting" panose="03020402040406030203" pitchFamily="66" charset="-78"/>
                <a:cs typeface="Arabic Typesetting" panose="03020402040406030203" pitchFamily="66" charset="-78"/>
              </a:rPr>
              <a:t>Email : </a:t>
            </a:r>
            <a:r>
              <a:rPr lang="fr-FR" dirty="0" err="1" smtClean="0">
                <a:latin typeface="Arabic Typesetting" panose="03020402040406030203" pitchFamily="66" charset="-78"/>
                <a:cs typeface="Arabic Typesetting" panose="03020402040406030203" pitchFamily="66" charset="-78"/>
                <a:hlinkClick r:id="rId2"/>
              </a:rPr>
              <a:t>mohamed</a:t>
            </a:r>
            <a:r>
              <a:rPr lang="ar-DZ" dirty="0" smtClean="0">
                <a:latin typeface="Arabic Typesetting" panose="03020402040406030203" pitchFamily="66" charset="-78"/>
                <a:cs typeface="Arabic Typesetting" panose="03020402040406030203" pitchFamily="66" charset="-78"/>
                <a:hlinkClick r:id="rId2"/>
              </a:rPr>
              <a:t>.</a:t>
            </a:r>
            <a:r>
              <a:rPr lang="fr-FR" dirty="0" err="1" smtClean="0">
                <a:latin typeface="Arabic Typesetting" panose="03020402040406030203" pitchFamily="66" charset="-78"/>
                <a:cs typeface="Arabic Typesetting" panose="03020402040406030203" pitchFamily="66" charset="-78"/>
                <a:hlinkClick r:id="rId2"/>
              </a:rPr>
              <a:t>hamdane@univ-biskra</a:t>
            </a:r>
            <a:r>
              <a:rPr lang="ar-DZ" dirty="0" smtClean="0">
                <a:latin typeface="Arabic Typesetting" panose="03020402040406030203" pitchFamily="66" charset="-78"/>
                <a:cs typeface="Arabic Typesetting" panose="03020402040406030203" pitchFamily="66" charset="-78"/>
                <a:hlinkClick r:id="rId2"/>
              </a:rPr>
              <a:t>.</a:t>
            </a:r>
            <a:r>
              <a:rPr lang="fr-FR" dirty="0" smtClean="0">
                <a:latin typeface="Arabic Typesetting" panose="03020402040406030203" pitchFamily="66" charset="-78"/>
                <a:cs typeface="Arabic Typesetting" panose="03020402040406030203" pitchFamily="66" charset="-78"/>
                <a:hlinkClick r:id="rId2"/>
              </a:rPr>
              <a:t>dz</a:t>
            </a:r>
            <a:r>
              <a:rPr lang="fr-FR" dirty="0" smtClean="0">
                <a:latin typeface="Arabic Typesetting" panose="03020402040406030203" pitchFamily="66" charset="-78"/>
                <a:cs typeface="Arabic Typesetting" panose="03020402040406030203" pitchFamily="66" charset="-78"/>
              </a:rPr>
              <a:t> </a:t>
            </a:r>
          </a:p>
          <a:p>
            <a:pPr algn="ctr"/>
            <a:r>
              <a:rPr lang="ar-DZ" dirty="0">
                <a:latin typeface="Arabic Typesetting" panose="03020402040406030203" pitchFamily="66" charset="-78"/>
                <a:cs typeface="Arabic Typesetting" panose="03020402040406030203" pitchFamily="66" charset="-78"/>
              </a:rPr>
              <a:t>السنة الجامعية 2023-2024</a:t>
            </a:r>
          </a:p>
          <a:p>
            <a:endParaRPr lang="fr-FR"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698820417"/>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90649" y="302138"/>
            <a:ext cx="8911687" cy="1280890"/>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rtl="1"/>
            <a:r>
              <a:rPr lang="ar-DZ" sz="3200" dirty="0" smtClean="0">
                <a:latin typeface="Arabic Typesetting" panose="03020402040406030203" pitchFamily="66" charset="-78"/>
                <a:cs typeface="Arabic Typesetting" panose="03020402040406030203" pitchFamily="66" charset="-78"/>
              </a:rPr>
              <a:t>لا يمكن تناول تعريف  إدارة الازمات بدون التطرق لعنصر مهم :</a:t>
            </a:r>
            <a:r>
              <a:rPr lang="fr-FR" sz="3200" dirty="0" smtClean="0">
                <a:latin typeface="Arabic Typesetting" panose="03020402040406030203" pitchFamily="66" charset="-78"/>
                <a:cs typeface="Arabic Typesetting" panose="03020402040406030203" pitchFamily="66" charset="-78"/>
              </a:rPr>
              <a:t/>
            </a:r>
            <a:br>
              <a:rPr lang="fr-FR" sz="3200" dirty="0" smtClean="0">
                <a:latin typeface="Arabic Typesetting" panose="03020402040406030203" pitchFamily="66" charset="-78"/>
                <a:cs typeface="Arabic Typesetting" panose="03020402040406030203" pitchFamily="66" charset="-78"/>
              </a:rPr>
            </a:br>
            <a:r>
              <a:rPr lang="ar-DZ" sz="3200" dirty="0" smtClean="0">
                <a:latin typeface="Arabic Typesetting" panose="03020402040406030203" pitchFamily="66" charset="-78"/>
                <a:cs typeface="Arabic Typesetting" panose="03020402040406030203" pitchFamily="66" charset="-78"/>
              </a:rPr>
              <a:t> الإدارة بالأزمات </a:t>
            </a:r>
            <a:r>
              <a:rPr lang="fr-FR" sz="3200" dirty="0" err="1" smtClean="0">
                <a:latin typeface="Arabic Typesetting" panose="03020402040406030203" pitchFamily="66" charset="-78"/>
                <a:cs typeface="Arabic Typesetting" panose="03020402040406030203" pitchFamily="66" charset="-78"/>
              </a:rPr>
              <a:t>managemant</a:t>
            </a:r>
            <a:r>
              <a:rPr lang="fr-FR" sz="3200" dirty="0" smtClean="0">
                <a:latin typeface="Arabic Typesetting" panose="03020402040406030203" pitchFamily="66" charset="-78"/>
                <a:cs typeface="Arabic Typesetting" panose="03020402040406030203" pitchFamily="66" charset="-78"/>
              </a:rPr>
              <a:t> by </a:t>
            </a:r>
            <a:r>
              <a:rPr lang="fr-FR" sz="3200" dirty="0" err="1" smtClean="0">
                <a:latin typeface="Arabic Typesetting" panose="03020402040406030203" pitchFamily="66" charset="-78"/>
                <a:cs typeface="Arabic Typesetting" panose="03020402040406030203" pitchFamily="66" charset="-78"/>
              </a:rPr>
              <a:t>crisis</a:t>
            </a:r>
            <a:endParaRPr lang="fr-FR" sz="32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0" y="2052918"/>
            <a:ext cx="12192000" cy="4805082"/>
          </a:xfrm>
        </p:spPr>
        <p:txBody>
          <a:bodyPr>
            <a:noAutofit/>
          </a:bodyPr>
          <a:lstStyle/>
          <a:p>
            <a:pPr algn="r" rtl="1"/>
            <a:r>
              <a:rPr lang="ar-DZ" sz="3600" dirty="0" smtClean="0">
                <a:latin typeface="Arabic Typesetting" panose="03020402040406030203" pitchFamily="66" charset="-78"/>
                <a:cs typeface="Arabic Typesetting" panose="03020402040406030203" pitchFamily="66" charset="-78"/>
              </a:rPr>
              <a:t>يقول </a:t>
            </a:r>
            <a:r>
              <a:rPr lang="ar-DZ" sz="3600" dirty="0">
                <a:latin typeface="Arabic Typesetting" panose="03020402040406030203" pitchFamily="66" charset="-78"/>
                <a:cs typeface="Arabic Typesetting" panose="03020402040406030203" pitchFamily="66" charset="-78"/>
              </a:rPr>
              <a:t>جيمس ريتشاردسون </a:t>
            </a:r>
            <a:r>
              <a:rPr lang="ar-DZ" sz="3600" dirty="0" smtClean="0">
                <a:latin typeface="Arabic Typesetting" panose="03020402040406030203" pitchFamily="66" charset="-78"/>
                <a:cs typeface="Arabic Typesetting" panose="03020402040406030203" pitchFamily="66" charset="-78"/>
              </a:rPr>
              <a:t>أن الدراسات الخاصة بإدارة الازمات يجب ان لا تفترض ان تجنب الازمة او الحد من تصاعدها هو الهدف الذي تسعى اليه كل أطرافها حيث تلجأ بعض الدول في سعيها لتحقيق مصالحها القومية </a:t>
            </a:r>
          </a:p>
          <a:p>
            <a:pPr algn="ctr" rtl="1"/>
            <a:r>
              <a:rPr lang="ar-DZ" sz="3600" b="1" dirty="0" smtClean="0">
                <a:latin typeface="Arabic Typesetting" panose="03020402040406030203" pitchFamily="66" charset="-78"/>
                <a:cs typeface="Arabic Typesetting" panose="03020402040406030203" pitchFamily="66" charset="-78"/>
              </a:rPr>
              <a:t>الى افتعال الازمة و التخطيط لها و تصعيدها </a:t>
            </a:r>
          </a:p>
          <a:p>
            <a:pPr algn="r" rtl="1"/>
            <a:r>
              <a:rPr lang="ar-DZ" sz="3600" dirty="0" smtClean="0">
                <a:latin typeface="Arabic Typesetting" panose="03020402040406030203" pitchFamily="66" charset="-78"/>
                <a:cs typeface="Arabic Typesetting" panose="03020402040406030203" pitchFamily="66" charset="-78"/>
              </a:rPr>
              <a:t>فالإدارة بالأزمات هي أسلوب يلجأ إليه طرف في علاقة ما لتحقيق مكاسب معينة او لتغيير الوصع الراهن لصالحه بإثارة أزمة امام الطرف الآخر وقد ترتد الإدارة بالأزمات الى طرفها المدير في شكل ازمة تجبره على التحول من الفعل الى رد الفعل , </a:t>
            </a:r>
          </a:p>
          <a:p>
            <a:pPr algn="r" rtl="1"/>
            <a:r>
              <a:rPr lang="ar-DZ" sz="3600" dirty="0" smtClean="0">
                <a:latin typeface="Arabic Typesetting" panose="03020402040406030203" pitchFamily="66" charset="-78"/>
                <a:cs typeface="Arabic Typesetting" panose="03020402040406030203" pitchFamily="66" charset="-78"/>
              </a:rPr>
              <a:t>من خلال افتعال الازمات يسعى كل طرف الى تحقيق أهدافه من خلال الازمة وتصبح الازمة بهذا المعنى فعلا تهدف الى توقيف او انقطاع نشاط من الأنشطة او زعزعة استقرار وضع من الأوضاع </a:t>
            </a:r>
            <a:endParaRPr lang="fr-FR"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86480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6682" y="1154806"/>
            <a:ext cx="8899301" cy="4125532"/>
          </a:xfrm>
        </p:spPr>
      </p:pic>
    </p:spTree>
    <p:extLst>
      <p:ext uri="{BB962C8B-B14F-4D97-AF65-F5344CB8AC3E}">
        <p14:creationId xmlns:p14="http://schemas.microsoft.com/office/powerpoint/2010/main" val="1012070947"/>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1447800"/>
            <a:ext cx="8825658" cy="1720403"/>
          </a:xfrm>
        </p:spPr>
        <p:txBody>
          <a:bodyPr/>
          <a:lstStyle/>
          <a:p>
            <a:pPr algn="ctr" rtl="1"/>
            <a:r>
              <a:rPr lang="ar-DZ" dirty="0" smtClean="0"/>
              <a:t>محاضرة </a:t>
            </a:r>
            <a:endParaRPr lang="fr-FR" dirty="0"/>
          </a:p>
        </p:txBody>
      </p:sp>
      <p:sp>
        <p:nvSpPr>
          <p:cNvPr id="3" name="Sous-titre 2"/>
          <p:cNvSpPr>
            <a:spLocks noGrp="1"/>
          </p:cNvSpPr>
          <p:nvPr>
            <p:ph type="subTitle" idx="1"/>
          </p:nvPr>
        </p:nvSpPr>
        <p:spPr>
          <a:xfrm>
            <a:off x="1154955" y="3670479"/>
            <a:ext cx="8825658" cy="1968321"/>
          </a:xfrm>
        </p:spPr>
        <p:txBody>
          <a:bodyPr>
            <a:normAutofit/>
          </a:bodyPr>
          <a:lstStyle/>
          <a:p>
            <a:pPr algn="ctr" rtl="1"/>
            <a:r>
              <a:rPr lang="ar-DZ" sz="4800" dirty="0" smtClean="0">
                <a:solidFill>
                  <a:schemeClr val="tx1"/>
                </a:solidFill>
              </a:rPr>
              <a:t>مفهوم إدارة الازمة </a:t>
            </a:r>
            <a:endParaRPr lang="fr-FR" sz="4800" dirty="0">
              <a:solidFill>
                <a:schemeClr val="tx1"/>
              </a:solidFill>
            </a:endParaRPr>
          </a:p>
        </p:txBody>
      </p:sp>
    </p:spTree>
    <p:extLst>
      <p:ext uri="{BB962C8B-B14F-4D97-AF65-F5344CB8AC3E}">
        <p14:creationId xmlns:p14="http://schemas.microsoft.com/office/powerpoint/2010/main" val="2298022251"/>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91403" y="315016"/>
            <a:ext cx="8911687" cy="805445"/>
          </a:xfrm>
        </p:spPr>
        <p:style>
          <a:lnRef idx="1">
            <a:schemeClr val="accent5"/>
          </a:lnRef>
          <a:fillRef idx="3">
            <a:schemeClr val="accent5"/>
          </a:fillRef>
          <a:effectRef idx="2">
            <a:schemeClr val="accent5"/>
          </a:effectRef>
          <a:fontRef idx="minor">
            <a:schemeClr val="lt1"/>
          </a:fontRef>
        </p:style>
        <p:txBody>
          <a:bodyPr>
            <a:normAutofit/>
          </a:bodyPr>
          <a:lstStyle/>
          <a:p>
            <a:pPr algn="ctr" rtl="1"/>
            <a:r>
              <a:rPr lang="ar-DZ" sz="4000" dirty="0" smtClean="0">
                <a:latin typeface="Arabic Typesetting" panose="03020402040406030203" pitchFamily="66" charset="-78"/>
                <a:cs typeface="Arabic Typesetting" panose="03020402040406030203" pitchFamily="66" charset="-78"/>
              </a:rPr>
              <a:t>هناك توجهان </a:t>
            </a:r>
            <a:r>
              <a:rPr lang="ar-DZ" sz="4000" dirty="0" err="1" smtClean="0">
                <a:latin typeface="Arabic Typesetting" panose="03020402040406030203" pitchFamily="66" charset="-78"/>
                <a:cs typeface="Arabic Typesetting" panose="03020402040406030203" pitchFamily="66" charset="-78"/>
              </a:rPr>
              <a:t>يهيمننان</a:t>
            </a:r>
            <a:r>
              <a:rPr lang="ar-DZ" sz="4000" dirty="0" smtClean="0">
                <a:latin typeface="Arabic Typesetting" panose="03020402040406030203" pitchFamily="66" charset="-78"/>
                <a:cs typeface="Arabic Typesetting" panose="03020402040406030203" pitchFamily="66" charset="-78"/>
              </a:rPr>
              <a:t> اجرائيا تعريف إدارة الازمة الدولية هما : </a:t>
            </a:r>
            <a:endParaRPr lang="fr-FR" sz="40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1103312" y="1313645"/>
            <a:ext cx="10951313" cy="5544355"/>
          </a:xfrm>
        </p:spPr>
        <p:txBody>
          <a:bodyPr>
            <a:noAutofit/>
          </a:bodyPr>
          <a:lstStyle/>
          <a:p>
            <a:pPr algn="r" rtl="1"/>
            <a:r>
              <a:rPr lang="ar-DZ" sz="3200" dirty="0" smtClean="0">
                <a:latin typeface="Arabic Typesetting" panose="03020402040406030203" pitchFamily="66" charset="-78"/>
                <a:cs typeface="Arabic Typesetting" panose="03020402040406030203" pitchFamily="66" charset="-78"/>
              </a:rPr>
              <a:t>الأول : يعتبر هدف وغاية إدارة الازمات الدولية تجنب الحرب ومحاولة صنع السلام لتفادي المواجهات كما قال ليسلي </a:t>
            </a:r>
            <a:r>
              <a:rPr lang="ar-DZ" sz="3200" dirty="0" err="1" smtClean="0">
                <a:latin typeface="Arabic Typesetting" panose="03020402040406030203" pitchFamily="66" charset="-78"/>
                <a:cs typeface="Arabic Typesetting" panose="03020402040406030203" pitchFamily="66" charset="-78"/>
              </a:rPr>
              <a:t>ليبسون</a:t>
            </a:r>
            <a:r>
              <a:rPr lang="ar-DZ" sz="3200" dirty="0" smtClean="0">
                <a:latin typeface="Arabic Typesetting" panose="03020402040406030203" pitchFamily="66" charset="-78"/>
                <a:cs typeface="Arabic Typesetting" panose="03020402040406030203" pitchFamily="66" charset="-78"/>
              </a:rPr>
              <a:t> « ان إدارة الازمات تحتوي على ما يسمى بالوصول الى حل </a:t>
            </a:r>
            <a:r>
              <a:rPr lang="ar-DZ" sz="3200" dirty="0" err="1" smtClean="0">
                <a:latin typeface="Arabic Typesetting" panose="03020402040406030203" pitchFamily="66" charset="-78"/>
                <a:cs typeface="Arabic Typesetting" panose="03020402040406030203" pitchFamily="66" charset="-78"/>
              </a:rPr>
              <a:t>مفبول</a:t>
            </a:r>
            <a:r>
              <a:rPr lang="ar-DZ" sz="3200" dirty="0" smtClean="0">
                <a:latin typeface="Arabic Typesetting" panose="03020402040406030203" pitchFamily="66" charset="-78"/>
                <a:cs typeface="Arabic Typesetting" panose="03020402040406030203" pitchFamily="66" charset="-78"/>
              </a:rPr>
              <a:t> لكلا الطرفين دون اللجوء الى استعمال القوة»</a:t>
            </a:r>
          </a:p>
          <a:p>
            <a:pPr algn="r" rtl="1"/>
            <a:r>
              <a:rPr lang="ar-DZ" sz="3200" dirty="0" smtClean="0">
                <a:latin typeface="Arabic Typesetting" panose="03020402040406030203" pitchFamily="66" charset="-78"/>
                <a:cs typeface="Arabic Typesetting" panose="03020402040406030203" pitchFamily="66" charset="-78"/>
              </a:rPr>
              <a:t>الثاني يعتبر إدارة الازمات الدولية كتمرين في الفوز و قد قام كل من وليامز </a:t>
            </a:r>
            <a:r>
              <a:rPr lang="ar-DZ" sz="3200" dirty="0" err="1" smtClean="0">
                <a:latin typeface="Arabic Typesetting" panose="03020402040406030203" pitchFamily="66" charset="-78"/>
                <a:cs typeface="Arabic Typesetting" panose="03020402040406030203" pitchFamily="66" charset="-78"/>
              </a:rPr>
              <a:t>كينتنر</a:t>
            </a:r>
            <a:r>
              <a:rPr lang="ar-DZ" sz="3200" dirty="0" smtClean="0">
                <a:latin typeface="Arabic Typesetting" panose="03020402040406030203" pitchFamily="66" charset="-78"/>
                <a:cs typeface="Arabic Typesetting" panose="03020402040406030203" pitchFamily="66" charset="-78"/>
              </a:rPr>
              <a:t> و دافيد </a:t>
            </a:r>
            <a:r>
              <a:rPr lang="ar-DZ" sz="3200" dirty="0" err="1" smtClean="0">
                <a:latin typeface="Arabic Typesetting" panose="03020402040406030203" pitchFamily="66" charset="-78"/>
                <a:cs typeface="Arabic Typesetting" panose="03020402040406030203" pitchFamily="66" charset="-78"/>
              </a:rPr>
              <a:t>شوارتز</a:t>
            </a:r>
            <a:r>
              <a:rPr lang="ar-DZ" sz="3200" dirty="0" smtClean="0">
                <a:latin typeface="Arabic Typesetting" panose="03020402040406030203" pitchFamily="66" charset="-78"/>
                <a:cs typeface="Arabic Typesetting" panose="03020402040406030203" pitchFamily="66" charset="-78"/>
              </a:rPr>
              <a:t> بتعريف إدارة الازمات الدولية على انها :</a:t>
            </a:r>
          </a:p>
          <a:p>
            <a:pPr algn="r" rtl="1"/>
            <a:r>
              <a:rPr lang="ar-DZ" sz="3200" dirty="0" smtClean="0">
                <a:latin typeface="Arabic Typesetting" panose="03020402040406030203" pitchFamily="66" charset="-78"/>
                <a:cs typeface="Arabic Typesetting" panose="03020402040406030203" pitchFamily="66" charset="-78"/>
              </a:rPr>
              <a:t>« ربح للازمة و في نفس الوقت المحافظة على الوضع </a:t>
            </a:r>
            <a:r>
              <a:rPr lang="ar-DZ" sz="3200" dirty="0" err="1" smtClean="0">
                <a:latin typeface="Arabic Typesetting" panose="03020402040406030203" pitchFamily="66" charset="-78"/>
                <a:cs typeface="Arabic Typesetting" panose="03020402040406030203" pitchFamily="66" charset="-78"/>
              </a:rPr>
              <a:t>الأ</a:t>
            </a:r>
            <a:r>
              <a:rPr lang="ar-DZ" sz="3200" dirty="0" err="1">
                <a:latin typeface="Arabic Typesetting" panose="03020402040406030203" pitchFamily="66" charset="-78"/>
                <a:cs typeface="Arabic Typesetting" panose="03020402040406030203" pitchFamily="66" charset="-78"/>
              </a:rPr>
              <a:t>ز</a:t>
            </a:r>
            <a:r>
              <a:rPr lang="ar-DZ" sz="3200" dirty="0" err="1" smtClean="0">
                <a:latin typeface="Arabic Typesetting" panose="03020402040406030203" pitchFamily="66" charset="-78"/>
                <a:cs typeface="Arabic Typesetting" panose="03020402040406030203" pitchFamily="66" charset="-78"/>
              </a:rPr>
              <a:t>موي</a:t>
            </a:r>
            <a:r>
              <a:rPr lang="ar-DZ" sz="3200" dirty="0" smtClean="0">
                <a:latin typeface="Arabic Typesetting" panose="03020402040406030203" pitchFamily="66" charset="-78"/>
                <a:cs typeface="Arabic Typesetting" panose="03020402040406030203" pitchFamily="66" charset="-78"/>
              </a:rPr>
              <a:t> في حدود التسامح ووضع حدود للخطر والمجازفة لكلا الطرفين  «</a:t>
            </a:r>
          </a:p>
          <a:p>
            <a:pPr algn="r" rtl="1"/>
            <a:r>
              <a:rPr lang="ar-DZ" sz="3200" dirty="0" smtClean="0">
                <a:latin typeface="Arabic Typesetting" panose="03020402040406030203" pitchFamily="66" charset="-78"/>
                <a:cs typeface="Arabic Typesetting" panose="03020402040406030203" pitchFamily="66" charset="-78"/>
              </a:rPr>
              <a:t>وتعني إدارة الازمات </a:t>
            </a:r>
            <a:r>
              <a:rPr lang="fr-FR" sz="3200" dirty="0" err="1" smtClean="0">
                <a:latin typeface="Arabic Typesetting" panose="03020402040406030203" pitchFamily="66" charset="-78"/>
                <a:cs typeface="Arabic Typesetting" panose="03020402040406030203" pitchFamily="66" charset="-78"/>
              </a:rPr>
              <a:t>Crisis</a:t>
            </a:r>
            <a:r>
              <a:rPr lang="fr-FR" sz="3200" dirty="0" smtClean="0">
                <a:latin typeface="Arabic Typesetting" panose="03020402040406030203" pitchFamily="66" charset="-78"/>
                <a:cs typeface="Arabic Typesetting" panose="03020402040406030203" pitchFamily="66" charset="-78"/>
              </a:rPr>
              <a:t> </a:t>
            </a:r>
            <a:r>
              <a:rPr lang="fr-FR" sz="3200" dirty="0" err="1" smtClean="0">
                <a:latin typeface="Arabic Typesetting" panose="03020402040406030203" pitchFamily="66" charset="-78"/>
                <a:cs typeface="Arabic Typesetting" panose="03020402040406030203" pitchFamily="66" charset="-78"/>
              </a:rPr>
              <a:t>Managemant</a:t>
            </a:r>
            <a:r>
              <a:rPr lang="fr-FR" sz="3200" dirty="0" smtClean="0">
                <a:latin typeface="Arabic Typesetting" panose="03020402040406030203" pitchFamily="66" charset="-78"/>
                <a:cs typeface="Arabic Typesetting" panose="03020402040406030203" pitchFamily="66" charset="-78"/>
              </a:rPr>
              <a:t> </a:t>
            </a:r>
            <a:r>
              <a:rPr lang="ar-DZ" sz="3200" dirty="0" smtClean="0">
                <a:latin typeface="Arabic Typesetting" panose="03020402040406030203" pitchFamily="66" charset="-78"/>
                <a:cs typeface="Arabic Typesetting" panose="03020402040406030203" pitchFamily="66" charset="-78"/>
              </a:rPr>
              <a:t> « العملية التنظيمية والإدارية التي تهتم بالتنبؤ بأزمات محتملة عن طريق رصد المتغيرات الداخلية والخارجية المولدة للأزمات وتعبئة كافة الجهود والامكانيات المتاحة للتعامل معها بما يحقق اقل قدر من الأضرار مع ضمان استعادة الأوضاع الطبيعية في اسرع وقت وبأقل تكلفة ممكنة»</a:t>
            </a:r>
            <a:endParaRPr lang="fr-FR"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1384977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96980" y="746976"/>
            <a:ext cx="10595020" cy="5048518"/>
          </a:xfrm>
        </p:spPr>
        <p:txBody>
          <a:bodyPr>
            <a:noAutofit/>
          </a:bodyPr>
          <a:lstStyle/>
          <a:p>
            <a:pPr algn="r" rtl="1"/>
            <a:r>
              <a:rPr lang="ar-DZ" sz="3600" dirty="0" smtClean="0">
                <a:latin typeface="Arabic Typesetting" panose="03020402040406030203" pitchFamily="66" charset="-78"/>
                <a:cs typeface="Arabic Typesetting" panose="03020402040406030203" pitchFamily="66" charset="-78"/>
              </a:rPr>
              <a:t>ويعرف ويليام التز إدارة الازمات بانها : سلسلة الإجراءات ( القرارات ) الهادفة الى السيطرة على الازمة والحد من تفاقمها تضمن الحفاظ على المصالح الحيوية للدولة و حمايتها مها حتى لا تنفلت مؤدية بذلك الى نشوب الحرب ,,, وبذلك تكون الإدارة الرشيدة للازمة هي تلك اتي تضمن الحفاظ على المصالح الحيوية للدولة و حمايتها « </a:t>
            </a:r>
          </a:p>
          <a:p>
            <a:pPr algn="r" rtl="1"/>
            <a:r>
              <a:rPr lang="ar-DZ" sz="3600" dirty="0" smtClean="0">
                <a:latin typeface="Arabic Typesetting" panose="03020402040406030203" pitchFamily="66" charset="-78"/>
                <a:cs typeface="Arabic Typesetting" panose="03020402040406030203" pitchFamily="66" charset="-78"/>
              </a:rPr>
              <a:t>و يصور </a:t>
            </a:r>
            <a:r>
              <a:rPr lang="ar-DZ" sz="3600" dirty="0" err="1" smtClean="0">
                <a:latin typeface="Arabic Typesetting" panose="03020402040406030203" pitchFamily="66" charset="-78"/>
                <a:cs typeface="Arabic Typesetting" panose="03020402040406030203" pitchFamily="66" charset="-78"/>
              </a:rPr>
              <a:t>ويليامز</a:t>
            </a:r>
            <a:r>
              <a:rPr lang="ar-DZ" sz="3600" dirty="0" smtClean="0">
                <a:latin typeface="Arabic Typesetting" panose="03020402040406030203" pitchFamily="66" charset="-78"/>
                <a:cs typeface="Arabic Typesetting" panose="03020402040406030203" pitchFamily="66" charset="-78"/>
              </a:rPr>
              <a:t> الصعوبات التي تواجه عملية إدارة الازمات بقوله « انها محاولة لإدارة ما قد يبدو مستعصيا على الإدارة والسيطرة على ما قد يبدو متعذرا على السيطرة ,,, انها محاولة للتحايل على الخصم والتأثير فيه مصحوبة في نفس الوقت بمحاولة أخرى للتحكم في تطور الاحداث و تجنب الحرب ,,, ان الإدارة الناجحة للازمة هي تلك القدرة البارعة على تحقيق التوازن الدقيق ما بين ممارسة الضغوط على الخصم يحرص ذكي او ترضيته بثمن بخس او استخدام الوسيلتين معا </a:t>
            </a:r>
          </a:p>
        </p:txBody>
      </p:sp>
    </p:spTree>
    <p:extLst>
      <p:ext uri="{BB962C8B-B14F-4D97-AF65-F5344CB8AC3E}">
        <p14:creationId xmlns:p14="http://schemas.microsoft.com/office/powerpoint/2010/main" val="390452574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254" y="708338"/>
            <a:ext cx="9984905" cy="5228823"/>
          </a:xfrm>
        </p:spPr>
        <p:txBody>
          <a:bodyPr>
            <a:normAutofit fontScale="92500" lnSpcReduction="10000"/>
          </a:bodyPr>
          <a:lstStyle/>
          <a:p>
            <a:pPr algn="r" rtl="1"/>
            <a:r>
              <a:rPr lang="ar-DZ" sz="3600" dirty="0">
                <a:latin typeface="Arabic Typesetting" panose="03020402040406030203" pitchFamily="66" charset="-78"/>
                <a:cs typeface="Arabic Typesetting" panose="03020402040406030203" pitchFamily="66" charset="-78"/>
              </a:rPr>
              <a:t>ويعرفها جيمس </a:t>
            </a:r>
            <a:r>
              <a:rPr lang="ar-DZ" sz="3600" dirty="0" err="1" smtClean="0">
                <a:latin typeface="Arabic Typesetting" panose="03020402040406030203" pitchFamily="66" charset="-78"/>
                <a:cs typeface="Arabic Typesetting" panose="03020402040406030203" pitchFamily="66" charset="-78"/>
              </a:rPr>
              <a:t>دوغرفيي</a:t>
            </a:r>
            <a:r>
              <a:rPr lang="ar-DZ" sz="3600" dirty="0" smtClean="0">
                <a:latin typeface="Arabic Typesetting" panose="03020402040406030203" pitchFamily="66" charset="-78"/>
                <a:cs typeface="Arabic Typesetting" panose="03020402040406030203" pitchFamily="66" charset="-78"/>
              </a:rPr>
              <a:t> </a:t>
            </a:r>
            <a:r>
              <a:rPr lang="ar-DZ" sz="3600" dirty="0">
                <a:latin typeface="Arabic Typesetting" panose="03020402040406030203" pitchFamily="66" charset="-78"/>
                <a:cs typeface="Arabic Typesetting" panose="03020402040406030203" pitchFamily="66" charset="-78"/>
              </a:rPr>
              <a:t>على </a:t>
            </a:r>
            <a:r>
              <a:rPr lang="ar-DZ" sz="3600" dirty="0" smtClean="0">
                <a:latin typeface="Arabic Typesetting" panose="03020402040406030203" pitchFamily="66" charset="-78"/>
                <a:cs typeface="Arabic Typesetting" panose="03020402040406030203" pitchFamily="66" charset="-78"/>
              </a:rPr>
              <a:t>أنها: </a:t>
            </a:r>
          </a:p>
          <a:p>
            <a:pPr algn="r" rtl="1"/>
            <a:r>
              <a:rPr lang="ar-DZ" sz="3600" dirty="0" smtClean="0">
                <a:latin typeface="Arabic Typesetting" panose="03020402040406030203" pitchFamily="66" charset="-78"/>
                <a:cs typeface="Arabic Typesetting" panose="03020402040406030203" pitchFamily="66" charset="-78"/>
              </a:rPr>
              <a:t> </a:t>
            </a:r>
            <a:r>
              <a:rPr lang="ar-DZ" sz="3600" dirty="0">
                <a:latin typeface="Arabic Typesetting" panose="03020402040406030203" pitchFamily="66" charset="-78"/>
                <a:cs typeface="Arabic Typesetting" panose="03020402040406030203" pitchFamily="66" charset="-78"/>
              </a:rPr>
              <a:t>قدرة احد اطراف  نزاع ما اقناع خصمه او خصومه بصدق عزمه على تصعيد النزاع لحمله او حملهم على التراجع عن تصعيد الازمة تجنبا للمساس بمصالحه « </a:t>
            </a:r>
          </a:p>
          <a:p>
            <a:pPr algn="r" rtl="1"/>
            <a:r>
              <a:rPr lang="ar-DZ" sz="3600" dirty="0">
                <a:latin typeface="Arabic Typesetting" panose="03020402040406030203" pitchFamily="66" charset="-78"/>
                <a:cs typeface="Arabic Typesetting" panose="03020402040406030203" pitchFamily="66" charset="-78"/>
              </a:rPr>
              <a:t>ويعرفها هانس بيتر على انها </a:t>
            </a:r>
            <a:r>
              <a:rPr lang="ar-DZ" sz="3600" dirty="0" smtClean="0">
                <a:latin typeface="Arabic Typesetting" panose="03020402040406030203" pitchFamily="66" charset="-78"/>
                <a:cs typeface="Arabic Typesetting" panose="03020402040406030203" pitchFamily="66" charset="-78"/>
              </a:rPr>
              <a:t>:</a:t>
            </a:r>
          </a:p>
          <a:p>
            <a:pPr algn="r" rtl="1"/>
            <a:r>
              <a:rPr lang="ar-DZ" sz="3600" dirty="0" smtClean="0">
                <a:latin typeface="Arabic Typesetting" panose="03020402040406030203" pitchFamily="66" charset="-78"/>
                <a:cs typeface="Arabic Typesetting" panose="03020402040406030203" pitchFamily="66" charset="-78"/>
              </a:rPr>
              <a:t> </a:t>
            </a:r>
            <a:r>
              <a:rPr lang="ar-DZ" sz="3600" dirty="0">
                <a:latin typeface="Arabic Typesetting" panose="03020402040406030203" pitchFamily="66" charset="-78"/>
                <a:cs typeface="Arabic Typesetting" panose="03020402040406030203" pitchFamily="66" charset="-78"/>
              </a:rPr>
              <a:t>احتواء الازمة والتلطيف من حدتها بشكل يستبعد معه حدوث اشتباكات عسكرية على نطاق واسع « </a:t>
            </a:r>
          </a:p>
          <a:p>
            <a:pPr algn="r" rtl="1"/>
            <a:r>
              <a:rPr lang="ar-DZ" sz="3600" dirty="0">
                <a:latin typeface="Arabic Typesetting" panose="03020402040406030203" pitchFamily="66" charset="-78"/>
                <a:cs typeface="Arabic Typesetting" panose="03020402040406030203" pitchFamily="66" charset="-78"/>
              </a:rPr>
              <a:t>اما </a:t>
            </a:r>
            <a:r>
              <a:rPr lang="ar-DZ" sz="3600" dirty="0" err="1">
                <a:latin typeface="Arabic Typesetting" panose="03020402040406030203" pitchFamily="66" charset="-78"/>
                <a:cs typeface="Arabic Typesetting" panose="03020402040406030203" pitchFamily="66" charset="-78"/>
              </a:rPr>
              <a:t>دايزن</a:t>
            </a:r>
            <a:r>
              <a:rPr lang="ar-DZ" sz="3600" dirty="0">
                <a:latin typeface="Arabic Typesetting" panose="03020402040406030203" pitchFamily="66" charset="-78"/>
                <a:cs typeface="Arabic Typesetting" panose="03020402040406030203" pitchFamily="66" charset="-78"/>
              </a:rPr>
              <a:t> و </a:t>
            </a:r>
            <a:r>
              <a:rPr lang="ar-DZ" sz="3600" dirty="0" err="1">
                <a:latin typeface="Arabic Typesetting" panose="03020402040406030203" pitchFamily="66" charset="-78"/>
                <a:cs typeface="Arabic Typesetting" panose="03020402040406030203" pitchFamily="66" charset="-78"/>
              </a:rPr>
              <a:t>سنايدر</a:t>
            </a:r>
            <a:r>
              <a:rPr lang="ar-DZ" sz="3600" dirty="0">
                <a:latin typeface="Arabic Typesetting" panose="03020402040406030203" pitchFamily="66" charset="-78"/>
                <a:cs typeface="Arabic Typesetting" panose="03020402040406030203" pitchFamily="66" charset="-78"/>
              </a:rPr>
              <a:t> فيريان أن المشكل الأساسي والمركزي </a:t>
            </a:r>
            <a:r>
              <a:rPr lang="ar-DZ" sz="3600" dirty="0" smtClean="0">
                <a:latin typeface="Arabic Typesetting" panose="03020402040406030203" pitchFamily="66" charset="-78"/>
                <a:cs typeface="Arabic Typesetting" panose="03020402040406030203" pitchFamily="66" charset="-78"/>
              </a:rPr>
              <a:t>للازمة </a:t>
            </a:r>
            <a:r>
              <a:rPr lang="ar-DZ" sz="3600" dirty="0">
                <a:latin typeface="Arabic Typesetting" panose="03020402040406030203" pitchFamily="66" charset="-78"/>
                <a:cs typeface="Arabic Typesetting" panose="03020402040406030203" pitchFamily="66" charset="-78"/>
              </a:rPr>
              <a:t>يكمن في القيادة و صعوبة إلزامها الشراكة و التقارب </a:t>
            </a:r>
            <a:r>
              <a:rPr lang="ar-DZ" sz="3600" dirty="0" smtClean="0">
                <a:latin typeface="Arabic Typesetting" panose="03020402040406030203" pitchFamily="66" charset="-78"/>
                <a:cs typeface="Arabic Typesetting" panose="03020402040406030203" pitchFamily="66" charset="-78"/>
              </a:rPr>
              <a:t>الاستراتيجي </a:t>
            </a:r>
            <a:r>
              <a:rPr lang="ar-DZ" sz="3600" dirty="0">
                <a:latin typeface="Arabic Typesetting" panose="03020402040406030203" pitchFamily="66" charset="-78"/>
                <a:cs typeface="Arabic Typesetting" panose="03020402040406030203" pitchFamily="66" charset="-78"/>
              </a:rPr>
              <a:t>و الذي ينتج عنه الحرب فإدارة الازمة هنا تعني : </a:t>
            </a:r>
          </a:p>
          <a:p>
            <a:pPr algn="r" rtl="1"/>
            <a:r>
              <a:rPr lang="ar-DZ" sz="3600" dirty="0">
                <a:latin typeface="Arabic Typesetting" panose="03020402040406030203" pitchFamily="66" charset="-78"/>
                <a:cs typeface="Arabic Typesetting" panose="03020402040406030203" pitchFamily="66" charset="-78"/>
              </a:rPr>
              <a:t>نشاط المراقبة المفصلة من طرف القيادة و ذلك لانقاص الفرص التي تبعد المراقبة او على الأقل إنقاص الخسارات و زيادة المكاسب </a:t>
            </a:r>
          </a:p>
          <a:p>
            <a:pPr algn="r" rtl="1"/>
            <a:endParaRPr lang="fr-FR" dirty="0"/>
          </a:p>
        </p:txBody>
      </p:sp>
    </p:spTree>
    <p:extLst>
      <p:ext uri="{BB962C8B-B14F-4D97-AF65-F5344CB8AC3E}">
        <p14:creationId xmlns:p14="http://schemas.microsoft.com/office/powerpoint/2010/main" val="27404941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64406" y="373487"/>
            <a:ext cx="10187188" cy="6272012"/>
          </a:xfrm>
        </p:spPr>
        <p:txBody>
          <a:bodyPr>
            <a:noAutofit/>
          </a:bodyPr>
          <a:lstStyle/>
          <a:p>
            <a:pPr algn="r" rtl="1"/>
            <a:r>
              <a:rPr lang="ar-DZ" sz="3600" dirty="0" smtClean="0">
                <a:latin typeface="Arabic Typesetting" panose="03020402040406030203" pitchFamily="66" charset="-78"/>
                <a:cs typeface="Arabic Typesetting" panose="03020402040406030203" pitchFamily="66" charset="-78"/>
              </a:rPr>
              <a:t>فالمشكلة الأساسية لإدارة الازمة هو التناقض الحاصل بين عدم الرغبة لدى اطراف الازمة بالوضع القائم وبين أداء هذه الأطراف واستعداداتهم من خلال أهدافهم لتحمل الاضرار الناجمة عن الازمة </a:t>
            </a:r>
          </a:p>
          <a:p>
            <a:pPr algn="r" rtl="1"/>
            <a:r>
              <a:rPr lang="ar-DZ" sz="3600" dirty="0" smtClean="0">
                <a:latin typeface="Arabic Typesetting" panose="03020402040406030203" pitchFamily="66" charset="-78"/>
                <a:cs typeface="Arabic Typesetting" panose="03020402040406030203" pitchFamily="66" charset="-78"/>
              </a:rPr>
              <a:t>وركز وليامز على ان ادارة الازمة هي تأكيد بأن الازمة قد حلت على ركيزة الرضا و التي من خلالها نجد ان الفوائد و الغايات الحيوية للأطراف قد أمنت و تم حمايتها « </a:t>
            </a:r>
          </a:p>
          <a:p>
            <a:pPr algn="r" rtl="1"/>
            <a:r>
              <a:rPr lang="ar-DZ" sz="3600" dirty="0" smtClean="0">
                <a:latin typeface="Arabic Typesetting" panose="03020402040406030203" pitchFamily="66" charset="-78"/>
                <a:cs typeface="Arabic Typesetting" panose="03020402040406030203" pitchFamily="66" charset="-78"/>
              </a:rPr>
              <a:t>وعليه يجب ترويض هذه المخاطر واخضاعها للمراقبة بقدر الإمكان فالإلزامية الدبلوماسية و تكتيكات المخاطرة مهمة جدا و فعالة في التحصيل على اتفاق من عند العدو والإبقاء على درجة ومكانة الطرف الأول </a:t>
            </a:r>
          </a:p>
          <a:p>
            <a:pPr algn="r" rtl="1"/>
            <a:r>
              <a:rPr lang="ar-DZ" sz="3600" dirty="0" smtClean="0">
                <a:latin typeface="Arabic Typesetting" panose="03020402040406030203" pitchFamily="66" charset="-78"/>
                <a:cs typeface="Arabic Typesetting" panose="03020402040406030203" pitchFamily="66" charset="-78"/>
              </a:rPr>
              <a:t>فإدارة الازمة مطلوبة عندما تبدأ الازمة مبتدئة في التصاعد بصورة يصعب التحكم فيها و يمكن الإشارة في هذا السياق الى مفاهيم مماثلة وعلى درجة من التداخل بمصطلح إدارة الازمة منها مفهوم </a:t>
            </a:r>
          </a:p>
          <a:p>
            <a:pPr algn="r" rtl="1"/>
            <a:r>
              <a:rPr lang="ar-DZ" sz="3600" dirty="0" smtClean="0">
                <a:latin typeface="Arabic Typesetting" panose="03020402040406030203" pitchFamily="66" charset="-78"/>
                <a:cs typeface="Arabic Typesetting" panose="03020402040406030203" pitchFamily="66" charset="-78"/>
              </a:rPr>
              <a:t>درء الازمة ، إدارة السلام ، الوقاية من الازمات </a:t>
            </a:r>
          </a:p>
        </p:txBody>
      </p:sp>
    </p:spTree>
    <p:extLst>
      <p:ext uri="{BB962C8B-B14F-4D97-AF65-F5344CB8AC3E}">
        <p14:creationId xmlns:p14="http://schemas.microsoft.com/office/powerpoint/2010/main" val="169958473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8952" y="224864"/>
            <a:ext cx="9775065" cy="1745603"/>
          </a:xfrm>
        </p:spPr>
        <p:txBody>
          <a:bodyPr>
            <a:normAutofit fontScale="90000"/>
          </a:bodyPr>
          <a:lstStyle/>
          <a:p>
            <a:pPr algn="r" rtl="1"/>
            <a:r>
              <a:rPr lang="ar-DZ" dirty="0">
                <a:latin typeface="Arabic Typesetting" panose="03020402040406030203" pitchFamily="66" charset="-78"/>
                <a:cs typeface="Arabic Typesetting" panose="03020402040406030203" pitchFamily="66" charset="-78"/>
              </a:rPr>
              <a:t>يشير المختصون في العلاقات الدولية الى ان العلاقات بين الدول عادة ما تقع في منطقة رمادية * حالة ازمة الصواريخ </a:t>
            </a:r>
            <a:r>
              <a:rPr lang="ar-DZ" dirty="0" smtClean="0">
                <a:latin typeface="Arabic Typesetting" panose="03020402040406030203" pitchFamily="66" charset="-78"/>
                <a:cs typeface="Arabic Typesetting" panose="03020402040406030203" pitchFamily="66" charset="-78"/>
              </a:rPr>
              <a:t>السوفييتية </a:t>
            </a:r>
            <a:r>
              <a:rPr lang="ar-DZ" dirty="0">
                <a:latin typeface="Arabic Typesetting" panose="03020402040406030203" pitchFamily="66" charset="-78"/>
                <a:cs typeface="Arabic Typesetting" panose="03020402040406030203" pitchFamily="66" charset="-78"/>
              </a:rPr>
              <a:t>في كوبا و هي المنطقة الواقعة بين حالة الحرب و حالة السلم هي نفس المنطقة التي تتحرك فيها مساعي درء </a:t>
            </a:r>
            <a:r>
              <a:rPr lang="ar-DZ" dirty="0" smtClean="0">
                <a:latin typeface="Arabic Typesetting" panose="03020402040406030203" pitchFamily="66" charset="-78"/>
                <a:cs typeface="Arabic Typesetting" panose="03020402040406030203" pitchFamily="66" charset="-78"/>
              </a:rPr>
              <a:t>الازمة </a:t>
            </a:r>
            <a:r>
              <a:rPr lang="ar-DZ" dirty="0">
                <a:latin typeface="Arabic Typesetting" panose="03020402040406030203" pitchFamily="66" charset="-78"/>
                <a:cs typeface="Arabic Typesetting" panose="03020402040406030203" pitchFamily="66" charset="-78"/>
              </a:rPr>
              <a:t>حيث ان هناك هدفان من عملية درء الازمة </a:t>
            </a:r>
            <a:r>
              <a:rPr lang="ar-DZ" dirty="0" smtClean="0">
                <a:latin typeface="Arabic Typesetting" panose="03020402040406030203" pitchFamily="66" charset="-78"/>
                <a:cs typeface="Arabic Typesetting" panose="03020402040406030203" pitchFamily="66" charset="-78"/>
              </a:rPr>
              <a:t>:</a:t>
            </a:r>
            <a:r>
              <a:rPr lang="ar-DZ" sz="1800" dirty="0"/>
              <a:t/>
            </a:r>
            <a:br>
              <a:rPr lang="ar-DZ" sz="1800" dirty="0"/>
            </a:br>
            <a:endParaRPr lang="fr-FR" sz="1800" dirty="0"/>
          </a:p>
        </p:txBody>
      </p:sp>
      <p:sp>
        <p:nvSpPr>
          <p:cNvPr id="3" name="Espace réservé du contenu 2"/>
          <p:cNvSpPr>
            <a:spLocks noGrp="1"/>
          </p:cNvSpPr>
          <p:nvPr>
            <p:ph idx="1"/>
          </p:nvPr>
        </p:nvSpPr>
        <p:spPr>
          <a:xfrm>
            <a:off x="1287887" y="2133599"/>
            <a:ext cx="10676586" cy="4254321"/>
          </a:xfrm>
        </p:spPr>
        <p:txBody>
          <a:bodyPr>
            <a:noAutofit/>
          </a:bodyPr>
          <a:lstStyle/>
          <a:p>
            <a:pPr algn="r" rtl="1"/>
            <a:r>
              <a:rPr lang="ar-DZ" sz="4000" dirty="0" smtClean="0">
                <a:latin typeface="Arabic Typesetting" panose="03020402040406030203" pitchFamily="66" charset="-78"/>
                <a:cs typeface="Arabic Typesetting" panose="03020402040406030203" pitchFamily="66" charset="-78"/>
              </a:rPr>
              <a:t>1- وقف التصعيد و شدة التوتر الذي يمكن ان يؤدي الى الحرب المباشرة </a:t>
            </a:r>
          </a:p>
          <a:p>
            <a:pPr algn="r" rtl="1"/>
            <a:r>
              <a:rPr lang="ar-DZ" sz="4000" dirty="0" smtClean="0">
                <a:latin typeface="Arabic Typesetting" panose="03020402040406030203" pitchFamily="66" charset="-78"/>
                <a:cs typeface="Arabic Typesetting" panose="03020402040406030203" pitchFamily="66" charset="-78"/>
              </a:rPr>
              <a:t>2- دعم الجهود التي تبذل لتحريك أطراف النزاع نحو السلام </a:t>
            </a:r>
          </a:p>
          <a:p>
            <a:pPr algn="r" rtl="1"/>
            <a:r>
              <a:rPr lang="ar-DZ" sz="4000" dirty="0" smtClean="0">
                <a:latin typeface="Arabic Typesetting" panose="03020402040406030203" pitchFamily="66" charset="-78"/>
                <a:cs typeface="Arabic Typesetting" panose="03020402040406030203" pitchFamily="66" charset="-78"/>
              </a:rPr>
              <a:t>ويرتبط كن من مفهومي إدارة الازمة و إدارة السلام ارتباطا وثيقا بمفهوم درء الازمة حيث ان إدارة السلام التي تعني إدارة حالة السلام بوسائل تمنعها من التدهور الى حالة الحرب انما تأتي لتركز على دعم وتقوية حالة السلام وذلك يجعل السلام عملية لا يمكن النكوص عنها </a:t>
            </a:r>
            <a:endParaRPr lang="fr-FR"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84165037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1469" y="413639"/>
            <a:ext cx="9404723" cy="1358461"/>
          </a:xfrm>
        </p:spPr>
        <p:style>
          <a:lnRef idx="3">
            <a:schemeClr val="lt1"/>
          </a:lnRef>
          <a:fillRef idx="1">
            <a:schemeClr val="accent5"/>
          </a:fillRef>
          <a:effectRef idx="1">
            <a:schemeClr val="accent5"/>
          </a:effectRef>
          <a:fontRef idx="minor">
            <a:schemeClr val="lt1"/>
          </a:fontRef>
        </p:style>
        <p:txBody>
          <a:bodyPr>
            <a:noAutofit/>
          </a:bodyPr>
          <a:lstStyle/>
          <a:p>
            <a:pPr algn="ctr" rtl="1"/>
            <a:r>
              <a:rPr lang="ar-DZ" sz="4000" dirty="0" smtClean="0">
                <a:latin typeface="Arabic Typesetting" panose="03020402040406030203" pitchFamily="66" charset="-78"/>
                <a:cs typeface="Arabic Typesetting" panose="03020402040406030203" pitchFamily="66" charset="-78"/>
              </a:rPr>
              <a:t>الشكل يوضح العلاقة التفاعلية بين إدارة الازمة من ناحية وإدارة السلام من ناحية أخرى </a:t>
            </a:r>
            <a:endParaRPr lang="fr-FR" sz="40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0" y="2052918"/>
            <a:ext cx="12080383" cy="4805082"/>
          </a:xfrm>
        </p:spPr>
        <p:style>
          <a:lnRef idx="0">
            <a:scrgbClr r="0" g="0" b="0"/>
          </a:lnRef>
          <a:fillRef idx="1002">
            <a:schemeClr val="lt2"/>
          </a:fillRef>
          <a:effectRef idx="0">
            <a:scrgbClr r="0" g="0" b="0"/>
          </a:effectRef>
          <a:fontRef idx="major"/>
        </p:style>
        <p:txBody>
          <a:bodyPr/>
          <a:lstStyle/>
          <a:p>
            <a:endParaRPr lang="fr-FR" dirty="0"/>
          </a:p>
        </p:txBody>
      </p:sp>
      <p:cxnSp>
        <p:nvCxnSpPr>
          <p:cNvPr id="7" name="Connecteur droit avec flèche 6"/>
          <p:cNvCxnSpPr/>
          <p:nvPr/>
        </p:nvCxnSpPr>
        <p:spPr>
          <a:xfrm flipV="1">
            <a:off x="3045853" y="3136004"/>
            <a:ext cx="5615189" cy="1"/>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10" name="Rectangle 9"/>
          <p:cNvSpPr/>
          <p:nvPr/>
        </p:nvSpPr>
        <p:spPr>
          <a:xfrm>
            <a:off x="90152" y="2807594"/>
            <a:ext cx="2356833" cy="746974"/>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dirty="0" smtClean="0"/>
              <a:t>حالة سلام </a:t>
            </a:r>
            <a:endParaRPr lang="fr-FR" dirty="0"/>
          </a:p>
        </p:txBody>
      </p:sp>
      <p:sp>
        <p:nvSpPr>
          <p:cNvPr id="13" name="Rectangle 12"/>
          <p:cNvSpPr/>
          <p:nvPr/>
        </p:nvSpPr>
        <p:spPr>
          <a:xfrm>
            <a:off x="9259910" y="2807594"/>
            <a:ext cx="2318197" cy="69546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smtClean="0"/>
              <a:t>حالة حرب </a:t>
            </a:r>
            <a:endParaRPr lang="fr-FR" dirty="0"/>
          </a:p>
        </p:txBody>
      </p:sp>
      <p:cxnSp>
        <p:nvCxnSpPr>
          <p:cNvPr id="15" name="Connecteur droit avec flèche 14"/>
          <p:cNvCxnSpPr/>
          <p:nvPr/>
        </p:nvCxnSpPr>
        <p:spPr>
          <a:xfrm>
            <a:off x="3142445" y="4984123"/>
            <a:ext cx="5518597" cy="12878"/>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16" name="Ellipse 15"/>
          <p:cNvSpPr/>
          <p:nvPr/>
        </p:nvSpPr>
        <p:spPr>
          <a:xfrm>
            <a:off x="4642833" y="3645980"/>
            <a:ext cx="2640169" cy="99811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ar-DZ" dirty="0" smtClean="0"/>
              <a:t>درء الأزمة </a:t>
            </a:r>
            <a:endParaRPr lang="fr-FR" dirty="0"/>
          </a:p>
        </p:txBody>
      </p:sp>
      <p:sp>
        <p:nvSpPr>
          <p:cNvPr id="17" name="Rectangle 16"/>
          <p:cNvSpPr/>
          <p:nvPr/>
        </p:nvSpPr>
        <p:spPr>
          <a:xfrm>
            <a:off x="96590" y="4656970"/>
            <a:ext cx="2356833" cy="83712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dirty="0" smtClean="0"/>
              <a:t>إدارة السلام </a:t>
            </a:r>
            <a:endParaRPr lang="fr-FR" dirty="0"/>
          </a:p>
        </p:txBody>
      </p:sp>
      <p:sp>
        <p:nvSpPr>
          <p:cNvPr id="18" name="Rectangle 17"/>
          <p:cNvSpPr/>
          <p:nvPr/>
        </p:nvSpPr>
        <p:spPr>
          <a:xfrm>
            <a:off x="9259910" y="4597757"/>
            <a:ext cx="2318197" cy="77273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dirty="0" smtClean="0"/>
              <a:t>إدارة الأزمة </a:t>
            </a:r>
            <a:endParaRPr lang="fr-FR" dirty="0"/>
          </a:p>
        </p:txBody>
      </p:sp>
      <p:cxnSp>
        <p:nvCxnSpPr>
          <p:cNvPr id="21" name="Connecteur droit avec flèche 20"/>
          <p:cNvCxnSpPr/>
          <p:nvPr/>
        </p:nvCxnSpPr>
        <p:spPr>
          <a:xfrm>
            <a:off x="6143223" y="5054252"/>
            <a:ext cx="721216" cy="6639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H="1">
            <a:off x="5631289" y="5035953"/>
            <a:ext cx="511934" cy="669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à coins arrondis 28"/>
          <p:cNvSpPr/>
          <p:nvPr/>
        </p:nvSpPr>
        <p:spPr>
          <a:xfrm>
            <a:off x="6864439" y="5736517"/>
            <a:ext cx="1545464" cy="656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دعم السلام </a:t>
            </a:r>
            <a:endParaRPr lang="fr-FR" dirty="0"/>
          </a:p>
        </p:txBody>
      </p:sp>
      <p:sp>
        <p:nvSpPr>
          <p:cNvPr id="30" name="Rectangle à coins arrondis 29"/>
          <p:cNvSpPr/>
          <p:nvPr/>
        </p:nvSpPr>
        <p:spPr>
          <a:xfrm>
            <a:off x="3963994" y="5736517"/>
            <a:ext cx="1680692" cy="656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وقف التصعيد </a:t>
            </a:r>
            <a:endParaRPr lang="fr-FR" dirty="0"/>
          </a:p>
        </p:txBody>
      </p:sp>
    </p:spTree>
    <p:extLst>
      <p:ext uri="{BB962C8B-B14F-4D97-AF65-F5344CB8AC3E}">
        <p14:creationId xmlns:p14="http://schemas.microsoft.com/office/powerpoint/2010/main" val="4145772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58344" y="0"/>
            <a:ext cx="10633656" cy="6248399"/>
          </a:xfrm>
        </p:spPr>
        <p:txBody>
          <a:bodyPr/>
          <a:lstStyle/>
          <a:p>
            <a:pPr algn="r" rtl="1"/>
            <a:r>
              <a:rPr lang="ar-DZ" sz="2400" dirty="0" smtClean="0">
                <a:latin typeface="Arabic Typesetting" panose="03020402040406030203" pitchFamily="66" charset="-78"/>
                <a:cs typeface="Arabic Typesetting" panose="03020402040406030203" pitchFamily="66" charset="-78"/>
              </a:rPr>
              <a:t>اما الوقاية من الازمات فهي تحتوي على فعل مبكر او اولي منظم ومخطط له ويظهر في مستويات عدة من </a:t>
            </a:r>
            <a:r>
              <a:rPr lang="ar-DZ" sz="2400" dirty="0" err="1" smtClean="0">
                <a:latin typeface="Arabic Typesetting" panose="03020402040406030203" pitchFamily="66" charset="-78"/>
                <a:cs typeface="Arabic Typesetting" panose="03020402040406030203" pitchFamily="66" charset="-78"/>
              </a:rPr>
              <a:t>مركاز</a:t>
            </a:r>
            <a:r>
              <a:rPr lang="ar-DZ" sz="2400" dirty="0" smtClean="0">
                <a:latin typeface="Arabic Typesetting" panose="03020402040406030203" pitchFamily="66" charset="-78"/>
                <a:cs typeface="Arabic Typesetting" panose="03020402040406030203" pitchFamily="66" charset="-78"/>
              </a:rPr>
              <a:t> اتخاذ القرار لدى اطراف الازمة ويأتي ذلك لمنع حدوث النزاعات العنيفة </a:t>
            </a:r>
          </a:p>
          <a:p>
            <a:pPr algn="r" rtl="1"/>
            <a:r>
              <a:rPr lang="ar-DZ" sz="2400" dirty="0" smtClean="0">
                <a:latin typeface="Arabic Typesetting" panose="03020402040406030203" pitchFamily="66" charset="-78"/>
                <a:cs typeface="Arabic Typesetting" panose="03020402040406030203" pitchFamily="66" charset="-78"/>
              </a:rPr>
              <a:t>ففي ظل التعريف الشامل للوقاية من الازمة فان دور الوقاية هو تسخير كافة الجهود لوقف التصعيد كمرحلة أولى ثم دعم السلام كمرحلة ثانية وطالما كان الجهد المبذول يتعلق بوقف التصعيد فإن العديد من أنشطة الوقاية يقع في اطار العمل الروتيني او غير الطارئ وهذه الأنشطة تجري في ظل غياب واضح للأوضاع وبالتالي فإن الأنشطة التي ترمي لوقف التصعيد يمكن إجمالها في الأنشطة التالية :</a:t>
            </a:r>
          </a:p>
          <a:p>
            <a:pPr algn="r" rtl="1"/>
            <a:endParaRPr lang="fr-FR" dirty="0"/>
          </a:p>
        </p:txBody>
      </p:sp>
      <p:sp>
        <p:nvSpPr>
          <p:cNvPr id="4" name="Rectangle à coins arrondis 3"/>
          <p:cNvSpPr/>
          <p:nvPr/>
        </p:nvSpPr>
        <p:spPr>
          <a:xfrm>
            <a:off x="2511380" y="2054180"/>
            <a:ext cx="4687940" cy="11344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DZ" dirty="0" smtClean="0"/>
              <a:t>إقامة وتسهيل قنوات الاتصال بين أطراف النزاع </a:t>
            </a:r>
            <a:endParaRPr lang="fr-FR" dirty="0"/>
          </a:p>
        </p:txBody>
      </p:sp>
      <p:sp>
        <p:nvSpPr>
          <p:cNvPr id="5" name="Rectangle à coins arrondis 4"/>
          <p:cNvSpPr/>
          <p:nvPr/>
        </p:nvSpPr>
        <p:spPr>
          <a:xfrm>
            <a:off x="2511380" y="3603668"/>
            <a:ext cx="4687939" cy="126213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r" rtl="1"/>
            <a:r>
              <a:rPr lang="ar-DZ" dirty="0" smtClean="0"/>
              <a:t>الدعوة إلى عقد مفاوضات وتحقيق الإجماع حول موضوعات الامن الاقليمي</a:t>
            </a:r>
            <a:endParaRPr lang="fr-FR" dirty="0"/>
          </a:p>
        </p:txBody>
      </p:sp>
      <p:sp>
        <p:nvSpPr>
          <p:cNvPr id="6" name="Rectangle à coins arrondis 5"/>
          <p:cNvSpPr/>
          <p:nvPr/>
        </p:nvSpPr>
        <p:spPr>
          <a:xfrm>
            <a:off x="2511380" y="5280873"/>
            <a:ext cx="4687939" cy="1223492"/>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ar-DZ" dirty="0" smtClean="0"/>
              <a:t>زرع الثقة بين الأطراف و وضع إجراءات تعزز الأمن</a:t>
            </a:r>
            <a:endParaRPr lang="fr-FR" dirty="0"/>
          </a:p>
        </p:txBody>
      </p:sp>
    </p:spTree>
    <p:extLst>
      <p:ext uri="{BB962C8B-B14F-4D97-AF65-F5344CB8AC3E}">
        <p14:creationId xmlns:p14="http://schemas.microsoft.com/office/powerpoint/2010/main" val="31030348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1515</TotalTime>
  <Words>941</Words>
  <Application>Microsoft Office PowerPoint</Application>
  <PresentationFormat>Grand écran</PresentationFormat>
  <Paragraphs>48</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Arabic Typesetting</vt:lpstr>
      <vt:lpstr>Arial</vt:lpstr>
      <vt:lpstr>Century Gothic</vt:lpstr>
      <vt:lpstr>Tahoma</vt:lpstr>
      <vt:lpstr>Wingdings 3</vt:lpstr>
      <vt:lpstr>Brin</vt:lpstr>
      <vt:lpstr>محاضرات مقدمة لطلبة سنة ثانية ماستر  تخصص علاقات دولية  مقياس إدارة الازمات الدولية</vt:lpstr>
      <vt:lpstr>محاضرة </vt:lpstr>
      <vt:lpstr>هناك توجهان يهيمننان اجرائيا تعريف إدارة الازمة الدولية هما : </vt:lpstr>
      <vt:lpstr>Présentation PowerPoint</vt:lpstr>
      <vt:lpstr>Présentation PowerPoint</vt:lpstr>
      <vt:lpstr>Présentation PowerPoint</vt:lpstr>
      <vt:lpstr>يشير المختصون في العلاقات الدولية الى ان العلاقات بين الدول عادة ما تقع في منطقة رمادية * حالة ازمة الصواريخ السوفييتية في كوبا و هي المنطقة الواقعة بين حالة الحرب و حالة السلم هي نفس المنطقة التي تتحرك فيها مساعي درء الازمة حيث ان هناك هدفان من عملية درء الازمة : </vt:lpstr>
      <vt:lpstr>الشكل يوضح العلاقة التفاعلية بين إدارة الازمة من ناحية وإدارة السلام من ناحية أخرى </vt:lpstr>
      <vt:lpstr>Présentation PowerPoint</vt:lpstr>
      <vt:lpstr>لا يمكن تناول تعريف  إدارة الازمات بدون التطرق لعنصر مهم :  الإدارة بالأزمات managemant by crisis</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dc:title>
  <dc:creator>PC</dc:creator>
  <cp:lastModifiedBy>PC</cp:lastModifiedBy>
  <cp:revision>49</cp:revision>
  <dcterms:created xsi:type="dcterms:W3CDTF">2023-12-15T18:58:06Z</dcterms:created>
  <dcterms:modified xsi:type="dcterms:W3CDTF">2023-12-23T18:16:48Z</dcterms:modified>
</cp:coreProperties>
</file>