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87" r:id="rId2"/>
    <p:sldId id="256" r:id="rId3"/>
    <p:sldId id="257" r:id="rId4"/>
    <p:sldId id="258" r:id="rId5"/>
    <p:sldId id="259" r:id="rId6"/>
    <p:sldId id="260" r:id="rId7"/>
    <p:sldId id="261" r:id="rId8"/>
    <p:sldId id="262" r:id="rId9"/>
    <p:sldId id="264" r:id="rId10"/>
    <p:sldId id="263" r:id="rId11"/>
    <p:sldId id="265" r:id="rId12"/>
    <p:sldId id="266" r:id="rId13"/>
    <p:sldId id="267" r:id="rId14"/>
    <p:sldId id="268" r:id="rId15"/>
    <p:sldId id="269" r:id="rId16"/>
    <p:sldId id="270" r:id="rId17"/>
    <p:sldId id="271" r:id="rId18"/>
    <p:sldId id="272" r:id="rId19"/>
    <p:sldId id="273" r:id="rId20"/>
    <p:sldId id="286"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6F033E5-E622-48A4-8AB7-640CD0A1DC5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671465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6F033E5-E622-48A4-8AB7-640CD0A1DC5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980710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6F033E5-E622-48A4-8AB7-640CD0A1DC5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2DB849-8200-4480-9C3B-B6A615AF871B}"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678376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6F033E5-E622-48A4-8AB7-640CD0A1DC5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4037848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6F033E5-E622-48A4-8AB7-640CD0A1DC5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2DB849-8200-4480-9C3B-B6A615AF871B}"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340110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6F033E5-E622-48A4-8AB7-640CD0A1DC5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3913109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6F033E5-E622-48A4-8AB7-640CD0A1DC5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3183569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6F033E5-E622-48A4-8AB7-640CD0A1DC5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2933983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36F033E5-E622-48A4-8AB7-640CD0A1DC5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1167618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6F033E5-E622-48A4-8AB7-640CD0A1DC51}" type="datetimeFigureOut">
              <a:rPr lang="fr-FR" smtClean="0"/>
              <a:t>23/12/2023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2549559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6F033E5-E622-48A4-8AB7-640CD0A1DC51}"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301797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36F033E5-E622-48A4-8AB7-640CD0A1DC51}" type="datetimeFigureOut">
              <a:rPr lang="fr-FR" smtClean="0"/>
              <a:t>23/12/2023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2325628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6F033E5-E622-48A4-8AB7-640CD0A1DC51}" type="datetimeFigureOut">
              <a:rPr lang="fr-FR" smtClean="0"/>
              <a:t>23/12/2023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1603058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F033E5-E622-48A4-8AB7-640CD0A1DC51}" type="datetimeFigureOut">
              <a:rPr lang="fr-FR" smtClean="0"/>
              <a:t>23/12/2023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1365640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F033E5-E622-48A4-8AB7-640CD0A1DC51}" type="datetimeFigureOut">
              <a:rPr lang="fr-FR" smtClean="0"/>
              <a:t>23/12/2023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32DB849-8200-4480-9C3B-B6A615AF871B}" type="slidenum">
              <a:rPr lang="fr-FR" smtClean="0"/>
              <a:t>‹N°›</a:t>
            </a:fld>
            <a:endParaRPr lang="fr-FR"/>
          </a:p>
        </p:txBody>
      </p:sp>
    </p:spTree>
    <p:extLst>
      <p:ext uri="{BB962C8B-B14F-4D97-AF65-F5344CB8AC3E}">
        <p14:creationId xmlns:p14="http://schemas.microsoft.com/office/powerpoint/2010/main" val="3625639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32DB849-8200-4480-9C3B-B6A615AF871B}" type="slidenum">
              <a:rPr lang="fr-FR" smtClean="0"/>
              <a:t>‹N°›</a:t>
            </a:fld>
            <a:endParaRPr lang="fr-FR"/>
          </a:p>
        </p:txBody>
      </p:sp>
      <p:sp>
        <p:nvSpPr>
          <p:cNvPr id="5" name="Date Placeholder 4"/>
          <p:cNvSpPr>
            <a:spLocks noGrp="1"/>
          </p:cNvSpPr>
          <p:nvPr>
            <p:ph type="dt" sz="half" idx="10"/>
          </p:nvPr>
        </p:nvSpPr>
        <p:spPr/>
        <p:txBody>
          <a:bodyPr/>
          <a:lstStyle/>
          <a:p>
            <a:fld id="{36F033E5-E622-48A4-8AB7-640CD0A1DC51}" type="datetimeFigureOut">
              <a:rPr lang="fr-FR" smtClean="0"/>
              <a:t>23/12/2023</a:t>
            </a:fld>
            <a:endParaRPr lang="fr-FR"/>
          </a:p>
        </p:txBody>
      </p:sp>
    </p:spTree>
    <p:extLst>
      <p:ext uri="{BB962C8B-B14F-4D97-AF65-F5344CB8AC3E}">
        <p14:creationId xmlns:p14="http://schemas.microsoft.com/office/powerpoint/2010/main" val="1630176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6F033E5-E622-48A4-8AB7-640CD0A1DC51}" type="datetimeFigureOut">
              <a:rPr lang="fr-FR" smtClean="0"/>
              <a:t>23/12/2023</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32DB849-8200-4480-9C3B-B6A615AF871B}" type="slidenum">
              <a:rPr lang="fr-FR" smtClean="0"/>
              <a:t>‹N°›</a:t>
            </a:fld>
            <a:endParaRPr lang="fr-FR"/>
          </a:p>
        </p:txBody>
      </p:sp>
    </p:spTree>
    <p:extLst>
      <p:ext uri="{BB962C8B-B14F-4D97-AF65-F5344CB8AC3E}">
        <p14:creationId xmlns:p14="http://schemas.microsoft.com/office/powerpoint/2010/main" val="57642796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ohamed.hamdane@univ-biskra.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03032"/>
            <a:ext cx="9144000" cy="3406932"/>
          </a:xfrm>
        </p:spPr>
        <p:style>
          <a:lnRef idx="3">
            <a:schemeClr val="lt1"/>
          </a:lnRef>
          <a:fillRef idx="1">
            <a:schemeClr val="dk1"/>
          </a:fillRef>
          <a:effectRef idx="1">
            <a:schemeClr val="dk1"/>
          </a:effectRef>
          <a:fontRef idx="minor">
            <a:schemeClr val="lt1"/>
          </a:fontRef>
        </p:style>
        <p:txBody>
          <a:bodyPr>
            <a:noAutofit/>
          </a:bodyPr>
          <a:lstStyle/>
          <a:p>
            <a:pPr algn="ctr" rtl="1"/>
            <a:r>
              <a:rPr lang="ar-DZ" sz="5400" dirty="0" smtClean="0">
                <a:latin typeface="Arabic Typesetting" panose="03020402040406030203" pitchFamily="66" charset="-78"/>
                <a:cs typeface="Arabic Typesetting" panose="03020402040406030203" pitchFamily="66" charset="-78"/>
              </a:rPr>
              <a:t>محاضرات مقدمة لطلبة سنة ثانية ماستر </a:t>
            </a:r>
            <a:br>
              <a:rPr lang="ar-DZ" sz="5400" dirty="0" smtClean="0">
                <a:latin typeface="Arabic Typesetting" panose="03020402040406030203" pitchFamily="66" charset="-78"/>
                <a:cs typeface="Arabic Typesetting" panose="03020402040406030203" pitchFamily="66" charset="-78"/>
              </a:rPr>
            </a:br>
            <a:r>
              <a:rPr lang="ar-DZ" sz="5400" dirty="0" smtClean="0">
                <a:latin typeface="Arabic Typesetting" panose="03020402040406030203" pitchFamily="66" charset="-78"/>
                <a:cs typeface="Arabic Typesetting" panose="03020402040406030203" pitchFamily="66" charset="-78"/>
              </a:rPr>
              <a:t>تخصص علاقات دولية</a:t>
            </a:r>
            <a:br>
              <a:rPr lang="ar-DZ" sz="5400" dirty="0" smtClean="0">
                <a:latin typeface="Arabic Typesetting" panose="03020402040406030203" pitchFamily="66" charset="-78"/>
                <a:cs typeface="Arabic Typesetting" panose="03020402040406030203" pitchFamily="66" charset="-78"/>
              </a:rPr>
            </a:br>
            <a:r>
              <a:rPr lang="ar-DZ" sz="5400" dirty="0" smtClean="0">
                <a:latin typeface="Arabic Typesetting" panose="03020402040406030203" pitchFamily="66" charset="-78"/>
                <a:cs typeface="Arabic Typesetting" panose="03020402040406030203" pitchFamily="66" charset="-78"/>
              </a:rPr>
              <a:t> مقياس إدارة الازمات الدولية</a:t>
            </a:r>
            <a:endParaRPr lang="fr-FR" sz="5400" dirty="0">
              <a:latin typeface="Arabic Typesetting" panose="03020402040406030203" pitchFamily="66" charset="-78"/>
              <a:cs typeface="Arabic Typesetting" panose="03020402040406030203" pitchFamily="66" charset="-78"/>
            </a:endParaRPr>
          </a:p>
        </p:txBody>
      </p:sp>
      <p:sp>
        <p:nvSpPr>
          <p:cNvPr id="3" name="Sous-titre 2"/>
          <p:cNvSpPr>
            <a:spLocks noGrp="1"/>
          </p:cNvSpPr>
          <p:nvPr>
            <p:ph type="subTitle" idx="1"/>
          </p:nvPr>
        </p:nvSpPr>
        <p:spPr>
          <a:xfrm>
            <a:off x="1524000" y="3602038"/>
            <a:ext cx="9144000" cy="3352554"/>
          </a:xfrm>
        </p:spPr>
        <p:style>
          <a:lnRef idx="0">
            <a:scrgbClr r="0" g="0" b="0"/>
          </a:lnRef>
          <a:fillRef idx="1003">
            <a:schemeClr val="lt1"/>
          </a:fillRef>
          <a:effectRef idx="0">
            <a:scrgbClr r="0" g="0" b="0"/>
          </a:effectRef>
          <a:fontRef idx="major"/>
        </p:style>
        <p:txBody>
          <a:bodyPr>
            <a:noAutofit/>
          </a:bodyPr>
          <a:lstStyle/>
          <a:p>
            <a:pPr rtl="1"/>
            <a:endParaRPr lang="ar-DZ" sz="3600" dirty="0" smtClean="0">
              <a:latin typeface="Arabic Typesetting" panose="03020402040406030203" pitchFamily="66" charset="-78"/>
              <a:cs typeface="Arabic Typesetting" panose="03020402040406030203" pitchFamily="66" charset="-78"/>
            </a:endParaRPr>
          </a:p>
          <a:p>
            <a:pPr algn="ctr" rtl="1"/>
            <a:r>
              <a:rPr lang="ar-DZ" sz="3600" dirty="0" smtClean="0">
                <a:latin typeface="Arabic Typesetting" panose="03020402040406030203" pitchFamily="66" charset="-78"/>
                <a:cs typeface="Arabic Typesetting" panose="03020402040406030203" pitchFamily="66" charset="-78"/>
              </a:rPr>
              <a:t>مقدمة من طرف الأستاذ حمدان محمد الطيب </a:t>
            </a:r>
          </a:p>
          <a:p>
            <a:pPr algn="ctr" rtl="1"/>
            <a:r>
              <a:rPr lang="ar-DZ" sz="3600" dirty="0" smtClean="0">
                <a:latin typeface="Arabic Typesetting" panose="03020402040406030203" pitchFamily="66" charset="-78"/>
                <a:cs typeface="Arabic Typesetting" panose="03020402040406030203" pitchFamily="66" charset="-78"/>
              </a:rPr>
              <a:t>قسم العلوم السياسية جامعة بسكرة </a:t>
            </a:r>
          </a:p>
          <a:p>
            <a:pPr algn="ctr"/>
            <a:r>
              <a:rPr lang="fr-FR" dirty="0" smtClean="0">
                <a:latin typeface="Arabic Typesetting" panose="03020402040406030203" pitchFamily="66" charset="-78"/>
                <a:cs typeface="Arabic Typesetting" panose="03020402040406030203" pitchFamily="66" charset="-78"/>
              </a:rPr>
              <a:t>Email : </a:t>
            </a:r>
            <a:r>
              <a:rPr lang="fr-FR" dirty="0" err="1" smtClean="0">
                <a:latin typeface="Arabic Typesetting" panose="03020402040406030203" pitchFamily="66" charset="-78"/>
                <a:cs typeface="Arabic Typesetting" panose="03020402040406030203" pitchFamily="66" charset="-78"/>
                <a:hlinkClick r:id="rId2"/>
              </a:rPr>
              <a:t>mohamed</a:t>
            </a:r>
            <a:r>
              <a:rPr lang="ar-DZ" dirty="0" smtClean="0">
                <a:latin typeface="Arabic Typesetting" panose="03020402040406030203" pitchFamily="66" charset="-78"/>
                <a:cs typeface="Arabic Typesetting" panose="03020402040406030203" pitchFamily="66" charset="-78"/>
                <a:hlinkClick r:id="rId2"/>
              </a:rPr>
              <a:t>.</a:t>
            </a:r>
            <a:r>
              <a:rPr lang="fr-FR" dirty="0" err="1" smtClean="0">
                <a:latin typeface="Arabic Typesetting" panose="03020402040406030203" pitchFamily="66" charset="-78"/>
                <a:cs typeface="Arabic Typesetting" panose="03020402040406030203" pitchFamily="66" charset="-78"/>
                <a:hlinkClick r:id="rId2"/>
              </a:rPr>
              <a:t>hamdane@univ-biskra</a:t>
            </a:r>
            <a:r>
              <a:rPr lang="ar-DZ" dirty="0" smtClean="0">
                <a:latin typeface="Arabic Typesetting" panose="03020402040406030203" pitchFamily="66" charset="-78"/>
                <a:cs typeface="Arabic Typesetting" panose="03020402040406030203" pitchFamily="66" charset="-78"/>
                <a:hlinkClick r:id="rId2"/>
              </a:rPr>
              <a:t>.</a:t>
            </a:r>
            <a:r>
              <a:rPr lang="fr-FR" dirty="0" smtClean="0">
                <a:latin typeface="Arabic Typesetting" panose="03020402040406030203" pitchFamily="66" charset="-78"/>
                <a:cs typeface="Arabic Typesetting" panose="03020402040406030203" pitchFamily="66" charset="-78"/>
                <a:hlinkClick r:id="rId2"/>
              </a:rPr>
              <a:t>dz</a:t>
            </a:r>
            <a:r>
              <a:rPr lang="fr-FR" dirty="0" smtClean="0">
                <a:latin typeface="Arabic Typesetting" panose="03020402040406030203" pitchFamily="66" charset="-78"/>
                <a:cs typeface="Arabic Typesetting" panose="03020402040406030203" pitchFamily="66" charset="-78"/>
              </a:rPr>
              <a:t> </a:t>
            </a:r>
          </a:p>
          <a:p>
            <a:pPr algn="ctr"/>
            <a:r>
              <a:rPr lang="ar-DZ" dirty="0">
                <a:latin typeface="Arabic Typesetting" panose="03020402040406030203" pitchFamily="66" charset="-78"/>
                <a:cs typeface="Arabic Typesetting" panose="03020402040406030203" pitchFamily="66" charset="-78"/>
              </a:rPr>
              <a:t>السنة الجامعية 2023-2024</a:t>
            </a:r>
          </a:p>
          <a:p>
            <a:endParaRPr lang="fr-FR"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034911459"/>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44759" y="0"/>
            <a:ext cx="8596668" cy="562377"/>
          </a:xfrm>
        </p:spPr>
        <p:txBody>
          <a:bodyPr>
            <a:normAutofit fontScale="90000"/>
          </a:bodyPr>
          <a:lstStyle/>
          <a:p>
            <a:pPr algn="r" rtl="1"/>
            <a:r>
              <a:rPr lang="ar-DZ" sz="2400" b="1" dirty="0" smtClean="0">
                <a:solidFill>
                  <a:srgbClr val="FF0000"/>
                </a:solidFill>
              </a:rPr>
              <a:t>ولقد قسم فقهاء القانون الدولي تسوية النزاعات الدولية الى نوعين </a:t>
            </a:r>
            <a:endParaRPr lang="fr-FR" sz="2400" b="1" dirty="0">
              <a:solidFill>
                <a:srgbClr val="FF0000"/>
              </a:solidFill>
            </a:endParaRPr>
          </a:p>
        </p:txBody>
      </p:sp>
      <p:sp>
        <p:nvSpPr>
          <p:cNvPr id="3" name="Espace réservé du contenu 2"/>
          <p:cNvSpPr>
            <a:spLocks noGrp="1"/>
          </p:cNvSpPr>
          <p:nvPr>
            <p:ph idx="1"/>
          </p:nvPr>
        </p:nvSpPr>
        <p:spPr>
          <a:xfrm>
            <a:off x="-1" y="669701"/>
            <a:ext cx="10006885" cy="6188299"/>
          </a:xfrm>
        </p:spPr>
        <p:txBody>
          <a:bodyPr/>
          <a:lstStyle/>
          <a:p>
            <a:pPr algn="r" rtl="1"/>
            <a:endParaRPr lang="fr-FR" dirty="0"/>
          </a:p>
        </p:txBody>
      </p:sp>
      <p:sp>
        <p:nvSpPr>
          <p:cNvPr id="4" name="Rectangle à coins arrondis 3"/>
          <p:cNvSpPr/>
          <p:nvPr/>
        </p:nvSpPr>
        <p:spPr>
          <a:xfrm>
            <a:off x="0" y="1133341"/>
            <a:ext cx="10006884" cy="5602310"/>
          </a:xfrm>
          <a:prstGeom prst="roundRect">
            <a:avLst/>
          </a:prstGeom>
        </p:spPr>
        <p:style>
          <a:lnRef idx="1">
            <a:schemeClr val="accent2"/>
          </a:lnRef>
          <a:fillRef idx="1003">
            <a:schemeClr val="lt1"/>
          </a:fillRef>
          <a:effectRef idx="1">
            <a:schemeClr val="accent2"/>
          </a:effectRef>
          <a:fontRef idx="minor">
            <a:schemeClr val="dk1"/>
          </a:fontRef>
        </p:style>
        <p:txBody>
          <a:bodyPr rtlCol="0" anchor="ctr"/>
          <a:lstStyle/>
          <a:p>
            <a:pPr algn="r" rtl="1"/>
            <a:r>
              <a:rPr lang="ar-DZ" sz="2000" dirty="0" smtClean="0"/>
              <a:t>1- تسويات ودية </a:t>
            </a:r>
          </a:p>
          <a:p>
            <a:pPr algn="r" rtl="1"/>
            <a:r>
              <a:rPr lang="ar-DZ" sz="2000" dirty="0" smtClean="0"/>
              <a:t>فهي تشمل المفاوضات المساعي الحميدة الوساطة التحقيق التوفيق وهي مجتمعة تمثل الطرق الدبلوماسية وفي حال اخفاق التسوية بهذه الطرق يتم اللجوء الى الطرق غير الودية وعلى سبيل التقريب الاعمال الانتقامية قطع العلاقات الدبلوماسية الحصار الحرب , والواضح من من خلال ما سبق هو ان المسألتين الجوهريتين لدى تحليل إدارة الازمات الدولية هي التشخيص الصحيح للازمة بما في ذلك تكييف القصد الحقيقي للخصم واختيار نمط رد الفعل فمدير الازمة قد يلجأ الى التهديد باستعمال القوة او استخدامها فعلا اذا كان توازن القوة ف لصالحه بحيث يجد نفسه مضطرا الى اختيار الممكن من بين عدة بدائل قد تكون صعبة وسيئة بناء على منطق معادلة الربح و الخسارة فابرز ما يميز القرار السياسي في ظروف الازمة هو الصعوبات الكبيرة التي تصادف صانعي القرار لدى قيامهم بتشخيص الازمة وتكييف ادفا الخصم وغالبية النصائح التي يسديها الباحثون بصدد تحسين اطر اتخاذ القرار في ظروف الازمات تتصل بتقليل الاثار السلبية للعوامل المصاحبة للازمة والتي الى تكوين ادراك مشوه وزائف عن الازمة واغراض الخصم وبهذا الصدد هناك تحليل قائم على </a:t>
            </a:r>
            <a:r>
              <a:rPr lang="ar-DZ" sz="2000" dirty="0" err="1" smtClean="0"/>
              <a:t>جزئين</a:t>
            </a:r>
            <a:r>
              <a:rPr lang="ar-DZ" sz="2000" dirty="0" smtClean="0"/>
              <a:t> هما :</a:t>
            </a:r>
            <a:endParaRPr lang="fr-FR" sz="2000" dirty="0"/>
          </a:p>
        </p:txBody>
      </p:sp>
    </p:spTree>
    <p:extLst>
      <p:ext uri="{BB962C8B-B14F-4D97-AF65-F5344CB8AC3E}">
        <p14:creationId xmlns:p14="http://schemas.microsoft.com/office/powerpoint/2010/main" val="437212263"/>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257577"/>
            <a:ext cx="8596668" cy="6600423"/>
          </a:xfrm>
        </p:spPr>
        <p:txBody>
          <a:bodyPr/>
          <a:lstStyle/>
          <a:p>
            <a:pPr algn="r" rtl="1"/>
            <a:r>
              <a:rPr lang="ar-DZ" dirty="0" smtClean="0"/>
              <a:t>تقدير مدى التحكم في الازمة : ويعني بهذا درجة التأكد من ان تداعيات الازمة لن تؤدي بالفاعلين الى اتخاذ خطوات لم تكن في خطتهم او تصوراتهم الأولية ولا تتفق مع المدى الحقيقي للخلاف او مع القياس العقلاني للمنافع والتكاليف و يمكن القول بأن مدى التحكم في الازمة هو دالة في ثلاث متغيرات هي كالتالي : </a:t>
            </a:r>
          </a:p>
          <a:p>
            <a:pPr algn="r" rtl="1"/>
            <a:endParaRPr lang="fr-FR" dirty="0"/>
          </a:p>
        </p:txBody>
      </p:sp>
      <p:sp>
        <p:nvSpPr>
          <p:cNvPr id="4" name="Rectangle à coins arrondis 3"/>
          <p:cNvSpPr/>
          <p:nvPr/>
        </p:nvSpPr>
        <p:spPr>
          <a:xfrm>
            <a:off x="2883513" y="1661376"/>
            <a:ext cx="5342021" cy="11572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1- عدد الفاعلين الرسميين </a:t>
            </a:r>
            <a:endParaRPr lang="fr-FR" dirty="0">
              <a:solidFill>
                <a:schemeClr val="tx1"/>
              </a:solidFill>
            </a:endParaRPr>
          </a:p>
        </p:txBody>
      </p:sp>
      <p:sp>
        <p:nvSpPr>
          <p:cNvPr id="5" name="Rectangle à coins arrondis 4"/>
          <p:cNvSpPr/>
          <p:nvPr/>
        </p:nvSpPr>
        <p:spPr>
          <a:xfrm>
            <a:off x="2835386" y="3195137"/>
            <a:ext cx="5438274" cy="12351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2- عدد الفاعلين غير الرسميين و حركتهم و قدرتهم على الضغط </a:t>
            </a:r>
            <a:endParaRPr lang="fr-FR" dirty="0">
              <a:solidFill>
                <a:schemeClr val="tx1"/>
              </a:solidFill>
            </a:endParaRPr>
          </a:p>
        </p:txBody>
      </p:sp>
      <p:sp>
        <p:nvSpPr>
          <p:cNvPr id="6" name="Rectangle à coins arrondis 5"/>
          <p:cNvSpPr/>
          <p:nvPr/>
        </p:nvSpPr>
        <p:spPr>
          <a:xfrm>
            <a:off x="2835386" y="4916183"/>
            <a:ext cx="5342021" cy="1248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solidFill>
                  <a:schemeClr val="tx1"/>
                </a:solidFill>
              </a:rPr>
              <a:t>3- مدى تمركز أهلية اتخاذ القرار لدى فاعل او عدد الأطراف التي تتعامل بصورة مستقلة مع الأزمة </a:t>
            </a:r>
            <a:endParaRPr lang="fr-FR" dirty="0">
              <a:solidFill>
                <a:schemeClr val="tx1"/>
              </a:solidFill>
            </a:endParaRPr>
          </a:p>
        </p:txBody>
      </p:sp>
    </p:spTree>
    <p:extLst>
      <p:ext uri="{BB962C8B-B14F-4D97-AF65-F5344CB8AC3E}">
        <p14:creationId xmlns:p14="http://schemas.microsoft.com/office/powerpoint/2010/main" val="41527880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386366"/>
            <a:ext cx="8596668" cy="6471633"/>
          </a:xfrm>
        </p:spPr>
        <p:txBody>
          <a:bodyPr/>
          <a:lstStyle/>
          <a:p>
            <a:pPr algn="r" rtl="1"/>
            <a:r>
              <a:rPr lang="ar-DZ" dirty="0" smtClean="0"/>
              <a:t>الشق  الثاني : تقدير المخارج المحتملة نظريا للأزمة : وتتوقف على ثلاث عوامل : </a:t>
            </a:r>
          </a:p>
          <a:p>
            <a:pPr algn="r" rtl="1"/>
            <a:endParaRPr lang="fr-FR" dirty="0"/>
          </a:p>
        </p:txBody>
      </p:sp>
      <p:sp>
        <p:nvSpPr>
          <p:cNvPr id="4" name="Rectangle à coins arrondis 3"/>
          <p:cNvSpPr/>
          <p:nvPr/>
        </p:nvSpPr>
        <p:spPr>
          <a:xfrm>
            <a:off x="1294005" y="1262130"/>
            <a:ext cx="7363326" cy="14295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t>1- العامل الأول هو الأهمية النسبية للقيمة الكامنة في موضوع او موضوعات النزاع لكل طرف </a:t>
            </a:r>
            <a:endParaRPr lang="fr-FR" dirty="0"/>
          </a:p>
        </p:txBody>
      </p:sp>
      <p:sp>
        <p:nvSpPr>
          <p:cNvPr id="5" name="Rectangle à coins arrondis 4"/>
          <p:cNvSpPr/>
          <p:nvPr/>
        </p:nvSpPr>
        <p:spPr>
          <a:xfrm>
            <a:off x="1294005" y="2966208"/>
            <a:ext cx="7363326" cy="15190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t>2- الثاني : هو مدى اتساع وعمق المصالح المتبادلة بين الطرفين المتنازعين</a:t>
            </a:r>
            <a:endParaRPr lang="fr-FR" dirty="0"/>
          </a:p>
        </p:txBody>
      </p:sp>
      <p:sp>
        <p:nvSpPr>
          <p:cNvPr id="6" name="Rectangle à coins arrondis 5"/>
          <p:cNvSpPr/>
          <p:nvPr/>
        </p:nvSpPr>
        <p:spPr>
          <a:xfrm>
            <a:off x="1294005" y="4759759"/>
            <a:ext cx="7363326" cy="13319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t>3- الثالث : يتمثل في إمكانية المبادلة بين القيمة موضوع النزاع وقيم أخرى ذات أهمية مماثلة لأحد جانبي النزاع </a:t>
            </a:r>
            <a:endParaRPr lang="fr-FR" dirty="0"/>
          </a:p>
        </p:txBody>
      </p:sp>
    </p:spTree>
    <p:extLst>
      <p:ext uri="{BB962C8B-B14F-4D97-AF65-F5344CB8AC3E}">
        <p14:creationId xmlns:p14="http://schemas.microsoft.com/office/powerpoint/2010/main" val="187149149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817768" cy="6857999"/>
          </a:xfrm>
        </p:spPr>
        <p:txBody>
          <a:bodyPr/>
          <a:lstStyle/>
          <a:p>
            <a:pPr algn="r" rtl="1"/>
            <a:endParaRPr lang="ar-DZ" dirty="0" smtClean="0"/>
          </a:p>
          <a:p>
            <a:pPr algn="r" rtl="1"/>
            <a:endParaRPr lang="ar-DZ" dirty="0"/>
          </a:p>
          <a:p>
            <a:pPr algn="r" rtl="1"/>
            <a:endParaRPr lang="ar-DZ" dirty="0" smtClean="0"/>
          </a:p>
          <a:p>
            <a:pPr algn="r" rtl="1"/>
            <a:endParaRPr lang="ar-DZ" dirty="0"/>
          </a:p>
          <a:p>
            <a:pPr algn="r" rtl="1"/>
            <a:endParaRPr lang="ar-DZ" sz="2000" dirty="0" smtClean="0"/>
          </a:p>
          <a:p>
            <a:pPr algn="r" rtl="1"/>
            <a:r>
              <a:rPr lang="ar-DZ" sz="2000" dirty="0" smtClean="0"/>
              <a:t>ويمكن الجمع بين هذين الشقين للتحليل حتى نخرج </a:t>
            </a:r>
            <a:r>
              <a:rPr lang="ar-DZ" sz="2000" dirty="0" err="1" smtClean="0"/>
              <a:t>بإستنتاج</a:t>
            </a:r>
            <a:r>
              <a:rPr lang="ar-DZ" sz="2000" dirty="0" smtClean="0"/>
              <a:t> او حتى قياس دقيق الى حد ما لاحتمال إيجاد مخرج من الأزمة اما بالتراضي او من خلال المساومة والتفاوض المعقد </a:t>
            </a:r>
          </a:p>
          <a:p>
            <a:pPr algn="r" rtl="1"/>
            <a:r>
              <a:rPr lang="ar-DZ" sz="2000" dirty="0" smtClean="0"/>
              <a:t>وفي اطار هذا التحليل يشير ستيفن </a:t>
            </a:r>
            <a:r>
              <a:rPr lang="ar-DZ" sz="2000" dirty="0" err="1" smtClean="0"/>
              <a:t>شينفايلد</a:t>
            </a:r>
            <a:r>
              <a:rPr lang="ar-DZ" sz="2000" dirty="0" smtClean="0"/>
              <a:t> أن النظرية السوفياتية تشرع الأخذ بالاعتبار عدم خطورة الحرب في حالة الازمة السياسية لكن اذا تم الوصول الى حالة الازمة فان تجنب سيكون له أولوية كبيرة </a:t>
            </a:r>
          </a:p>
          <a:p>
            <a:pPr algn="r" rtl="1"/>
            <a:r>
              <a:rPr lang="ar-DZ" sz="2000" dirty="0" smtClean="0"/>
              <a:t>ويكزن هنا مدى التحكم في الازمة غير مستند الى طبيعة فواعل إدارة الازمة او مدى اتساع وعمق المصالح المتبادلة و انما يكون المرجع الأساسي هنا مبدئيا المفاضلة المقرون بنتائج الردع ان الحرب او عدمها من اهم القرارات التي يمكن من خلالها توضيح مدى نجاح التحكم في الازمة وادارتها </a:t>
            </a:r>
            <a:endParaRPr lang="fr-FR" sz="2000" dirty="0"/>
          </a:p>
        </p:txBody>
      </p:sp>
    </p:spTree>
    <p:extLst>
      <p:ext uri="{BB962C8B-B14F-4D97-AF65-F5344CB8AC3E}">
        <p14:creationId xmlns:p14="http://schemas.microsoft.com/office/powerpoint/2010/main" val="1911509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Effect transition="in" filter="fade">
                                      <p:cBhvr>
                                        <p:cTn id="14" dur="1000"/>
                                        <p:tgtEl>
                                          <p:spTgt spid="3">
                                            <p:txEl>
                                              <p:pRg st="6" end="6"/>
                                            </p:txEl>
                                          </p:spTgt>
                                        </p:tgtEl>
                                      </p:cBhvr>
                                    </p:animEffect>
                                    <p:anim calcmode="lin" valueType="num">
                                      <p:cBhvr>
                                        <p:cTn id="1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4000" dirty="0" smtClean="0">
                <a:solidFill>
                  <a:srgbClr val="FF0000"/>
                </a:solidFill>
                <a:latin typeface="Arabic Typesetting" panose="03020402040406030203" pitchFamily="66" charset="-78"/>
                <a:cs typeface="Arabic Typesetting" panose="03020402040406030203" pitchFamily="66" charset="-78"/>
              </a:rPr>
              <a:t>متطلبات الازمة عند ألكسندر جورج حسبه تنقسم الى قسمين </a:t>
            </a:r>
            <a:endParaRPr lang="fr-FR" sz="4000" dirty="0">
              <a:solidFill>
                <a:srgbClr val="FF0000"/>
              </a:solidFill>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p:txBody>
          <a:bodyPr/>
          <a:lstStyle/>
          <a:p>
            <a:pPr algn="r" rtl="1"/>
            <a:endParaRPr lang="fr-FR" dirty="0"/>
          </a:p>
        </p:txBody>
      </p:sp>
      <p:sp>
        <p:nvSpPr>
          <p:cNvPr id="4" name="Rectangle à coins arrondis 3"/>
          <p:cNvSpPr/>
          <p:nvPr/>
        </p:nvSpPr>
        <p:spPr>
          <a:xfrm>
            <a:off x="1828800" y="2483726"/>
            <a:ext cx="7074568" cy="1155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solidFill>
                  <a:schemeClr val="tx1"/>
                </a:solidFill>
              </a:rPr>
              <a:t>Political</a:t>
            </a:r>
            <a:r>
              <a:rPr lang="fr-FR" dirty="0" smtClean="0">
                <a:solidFill>
                  <a:schemeClr val="tx1"/>
                </a:solidFill>
              </a:rPr>
              <a:t> </a:t>
            </a:r>
            <a:r>
              <a:rPr lang="ar-DZ" dirty="0" smtClean="0">
                <a:solidFill>
                  <a:schemeClr val="tx1"/>
                </a:solidFill>
              </a:rPr>
              <a:t>الأول سياسية </a:t>
            </a:r>
            <a:endParaRPr lang="fr-FR" dirty="0">
              <a:solidFill>
                <a:schemeClr val="tx1"/>
              </a:solidFill>
            </a:endParaRPr>
          </a:p>
        </p:txBody>
      </p:sp>
      <p:sp>
        <p:nvSpPr>
          <p:cNvPr id="5" name="Rectangle à coins arrondis 4"/>
          <p:cNvSpPr/>
          <p:nvPr/>
        </p:nvSpPr>
        <p:spPr>
          <a:xfrm>
            <a:off x="1828800" y="4331368"/>
            <a:ext cx="6978316" cy="13475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solidFill>
                  <a:schemeClr val="tx1"/>
                </a:solidFill>
              </a:rPr>
              <a:t>Operational</a:t>
            </a:r>
            <a:r>
              <a:rPr lang="fr-FR" dirty="0" smtClean="0">
                <a:solidFill>
                  <a:schemeClr val="tx1"/>
                </a:solidFill>
              </a:rPr>
              <a:t>  </a:t>
            </a:r>
            <a:r>
              <a:rPr lang="ar-DZ" dirty="0" err="1" smtClean="0">
                <a:solidFill>
                  <a:schemeClr val="tx1"/>
                </a:solidFill>
              </a:rPr>
              <a:t>عملياتي</a:t>
            </a:r>
            <a:r>
              <a:rPr lang="ar-DZ" dirty="0" err="1">
                <a:solidFill>
                  <a:schemeClr val="tx1"/>
                </a:solidFill>
              </a:rPr>
              <a:t>ة</a:t>
            </a:r>
            <a:endParaRPr lang="fr-FR" dirty="0">
              <a:solidFill>
                <a:schemeClr val="tx1"/>
              </a:solidFill>
            </a:endParaRPr>
          </a:p>
        </p:txBody>
      </p:sp>
    </p:spTree>
    <p:extLst>
      <p:ext uri="{BB962C8B-B14F-4D97-AF65-F5344CB8AC3E}">
        <p14:creationId xmlns:p14="http://schemas.microsoft.com/office/powerpoint/2010/main" val="269835371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0"/>
            <a:ext cx="8596668" cy="746975"/>
          </a:xfrm>
        </p:spPr>
        <p:txBody>
          <a:bodyPr>
            <a:normAutofit/>
          </a:bodyPr>
          <a:lstStyle/>
          <a:p>
            <a:pPr algn="ctr" rtl="1"/>
            <a:r>
              <a:rPr lang="ar-DZ" dirty="0" smtClean="0">
                <a:solidFill>
                  <a:schemeClr val="tx1"/>
                </a:solidFill>
                <a:latin typeface="Arabic Typesetting" panose="03020402040406030203" pitchFamily="66" charset="-78"/>
                <a:cs typeface="Arabic Typesetting" panose="03020402040406030203" pitchFamily="66" charset="-78"/>
              </a:rPr>
              <a:t>هناك </a:t>
            </a:r>
            <a:r>
              <a:rPr lang="ar-DZ" dirty="0">
                <a:solidFill>
                  <a:schemeClr val="tx1"/>
                </a:solidFill>
                <a:latin typeface="Arabic Typesetting" panose="03020402040406030203" pitchFamily="66" charset="-78"/>
                <a:cs typeface="Arabic Typesetting" panose="03020402040406030203" pitchFamily="66" charset="-78"/>
              </a:rPr>
              <a:t>أ</a:t>
            </a:r>
            <a:r>
              <a:rPr lang="ar-DZ" dirty="0" smtClean="0">
                <a:solidFill>
                  <a:schemeClr val="tx1"/>
                </a:solidFill>
                <a:latin typeface="Arabic Typesetting" panose="03020402040406030203" pitchFamily="66" charset="-78"/>
                <a:cs typeface="Arabic Typesetting" panose="03020402040406030203" pitchFamily="66" charset="-78"/>
              </a:rPr>
              <a:t>داتين أساسيتين لإدارة الأزمات الدولية </a:t>
            </a:r>
            <a:endParaRPr lang="fr-FR" dirty="0">
              <a:solidFill>
                <a:schemeClr val="tx1"/>
              </a:solidFill>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a:xfrm>
            <a:off x="677334" y="1107583"/>
            <a:ext cx="8596668" cy="4933779"/>
          </a:xfrm>
        </p:spPr>
        <p:txBody>
          <a:bodyPr/>
          <a:lstStyle/>
          <a:p>
            <a:pPr algn="r" rtl="1"/>
            <a:endParaRPr lang="fr-FR" dirty="0"/>
          </a:p>
        </p:txBody>
      </p:sp>
      <p:sp>
        <p:nvSpPr>
          <p:cNvPr id="4" name="Rectangle à coins arrondis 3"/>
          <p:cNvSpPr/>
          <p:nvPr/>
        </p:nvSpPr>
        <p:spPr>
          <a:xfrm>
            <a:off x="1684421" y="1443789"/>
            <a:ext cx="7589581" cy="12031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الأولى الأداة السلمية او التوفيقية</a:t>
            </a:r>
            <a:endParaRPr lang="fr-FR" dirty="0"/>
          </a:p>
        </p:txBody>
      </p:sp>
      <p:sp>
        <p:nvSpPr>
          <p:cNvPr id="5" name="Rectangle à coins arrondis 4"/>
          <p:cNvSpPr/>
          <p:nvPr/>
        </p:nvSpPr>
        <p:spPr>
          <a:xfrm>
            <a:off x="1636295" y="3465095"/>
            <a:ext cx="7637707" cy="14437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الثانية : الأداة الاكراهية او القسرية الضاغطة </a:t>
            </a:r>
            <a:endParaRPr lang="fr-FR" dirty="0"/>
          </a:p>
        </p:txBody>
      </p:sp>
    </p:spTree>
    <p:extLst>
      <p:ext uri="{BB962C8B-B14F-4D97-AF65-F5344CB8AC3E}">
        <p14:creationId xmlns:p14="http://schemas.microsoft.com/office/powerpoint/2010/main" val="4652655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4000" dirty="0" smtClean="0">
                <a:solidFill>
                  <a:srgbClr val="FF0000"/>
                </a:solidFill>
                <a:latin typeface="Arabic Typesetting" panose="03020402040406030203" pitchFamily="66" charset="-78"/>
                <a:cs typeface="Arabic Typesetting" panose="03020402040406030203" pitchFamily="66" charset="-78"/>
              </a:rPr>
              <a:t>الدبلوماسية القسرية القهرية الاكراهية حسب جورج تتضمن اربع متغيرات رئيسية </a:t>
            </a:r>
            <a:endParaRPr lang="fr-FR" sz="4000" dirty="0">
              <a:solidFill>
                <a:srgbClr val="FF0000"/>
              </a:solidFill>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p:txBody>
          <a:bodyPr/>
          <a:lstStyle/>
          <a:p>
            <a:pPr algn="r" rtl="1"/>
            <a:r>
              <a:rPr lang="ar-DZ" sz="4000" dirty="0" smtClean="0">
                <a:latin typeface="Arabic Typesetting" panose="03020402040406030203" pitchFamily="66" charset="-78"/>
                <a:cs typeface="Arabic Typesetting" panose="03020402040406030203" pitchFamily="66" charset="-78"/>
              </a:rPr>
              <a:t>1- المطالب </a:t>
            </a:r>
          </a:p>
          <a:p>
            <a:pPr algn="r" rtl="1"/>
            <a:r>
              <a:rPr lang="ar-DZ" sz="4000" dirty="0" smtClean="0">
                <a:latin typeface="Arabic Typesetting" panose="03020402040406030203" pitchFamily="66" charset="-78"/>
                <a:cs typeface="Arabic Typesetting" panose="03020402040406030203" pitchFamily="66" charset="-78"/>
              </a:rPr>
              <a:t>2- الوسائل المستعملة لخلق الإحساس بالضرورة </a:t>
            </a:r>
          </a:p>
          <a:p>
            <a:pPr algn="r" rtl="1"/>
            <a:r>
              <a:rPr lang="ar-DZ" sz="4000" dirty="0" smtClean="0">
                <a:latin typeface="Arabic Typesetting" panose="03020402040406030203" pitchFamily="66" charset="-78"/>
                <a:cs typeface="Arabic Typesetting" panose="03020402040406030203" pitchFamily="66" charset="-78"/>
              </a:rPr>
              <a:t>3- العقوبة التهديدية لعدم الخضوع </a:t>
            </a:r>
          </a:p>
          <a:p>
            <a:pPr algn="r" rtl="1"/>
            <a:r>
              <a:rPr lang="ar-DZ" sz="4000" dirty="0" smtClean="0">
                <a:latin typeface="Arabic Typesetting" panose="03020402040406030203" pitchFamily="66" charset="-78"/>
                <a:cs typeface="Arabic Typesetting" panose="03020402040406030203" pitchFamily="66" charset="-78"/>
              </a:rPr>
              <a:t>4- الاستخدام الممكن للمحفزات </a:t>
            </a:r>
          </a:p>
          <a:p>
            <a:pPr algn="r" rtl="1"/>
            <a:endParaRPr lang="fr-FR" dirty="0"/>
          </a:p>
        </p:txBody>
      </p:sp>
    </p:spTree>
    <p:extLst>
      <p:ext uri="{BB962C8B-B14F-4D97-AF65-F5344CB8AC3E}">
        <p14:creationId xmlns:p14="http://schemas.microsoft.com/office/powerpoint/2010/main" val="404106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4400" dirty="0" smtClean="0">
                <a:solidFill>
                  <a:srgbClr val="FF0000"/>
                </a:solidFill>
                <a:latin typeface="Arabic Typesetting" panose="03020402040406030203" pitchFamily="66" charset="-78"/>
                <a:cs typeface="Arabic Typesetting" panose="03020402040406030203" pitchFamily="66" charset="-78"/>
              </a:rPr>
              <a:t>يقدم جورج حسب المتغيرات السابقة خمس أنواع </a:t>
            </a:r>
            <a:r>
              <a:rPr lang="ar-DZ" sz="4400" dirty="0" err="1" smtClean="0">
                <a:solidFill>
                  <a:srgbClr val="FF0000"/>
                </a:solidFill>
                <a:latin typeface="Arabic Typesetting" panose="03020402040406030203" pitchFamily="66" charset="-78"/>
                <a:cs typeface="Arabic Typesetting" panose="03020402040406030203" pitchFamily="66" charset="-78"/>
              </a:rPr>
              <a:t>للدبلماسية</a:t>
            </a:r>
            <a:r>
              <a:rPr lang="ar-DZ" sz="4400" dirty="0" smtClean="0">
                <a:solidFill>
                  <a:srgbClr val="FF0000"/>
                </a:solidFill>
                <a:latin typeface="Arabic Typesetting" panose="03020402040406030203" pitchFamily="66" charset="-78"/>
                <a:cs typeface="Arabic Typesetting" panose="03020402040406030203" pitchFamily="66" charset="-78"/>
              </a:rPr>
              <a:t> القسرية </a:t>
            </a:r>
            <a:endParaRPr lang="fr-FR" sz="4400" dirty="0">
              <a:solidFill>
                <a:srgbClr val="FF0000"/>
              </a:solidFill>
              <a:latin typeface="Arabic Typesetting" panose="03020402040406030203" pitchFamily="66" charset="-78"/>
              <a:cs typeface="Arabic Typesetting" panose="03020402040406030203" pitchFamily="66" charset="-78"/>
            </a:endParaRPr>
          </a:p>
        </p:txBody>
      </p:sp>
      <p:sp>
        <p:nvSpPr>
          <p:cNvPr id="3" name="Espace réservé du contenu 2"/>
          <p:cNvSpPr>
            <a:spLocks noGrp="1"/>
          </p:cNvSpPr>
          <p:nvPr>
            <p:ph idx="1"/>
          </p:nvPr>
        </p:nvSpPr>
        <p:spPr/>
        <p:txBody>
          <a:bodyPr>
            <a:noAutofit/>
          </a:bodyPr>
          <a:lstStyle/>
          <a:p>
            <a:pPr algn="r" rtl="1"/>
            <a:r>
              <a:rPr lang="ar-DZ" sz="3200" dirty="0" smtClean="0">
                <a:latin typeface="Arabic Typesetting" panose="03020402040406030203" pitchFamily="66" charset="-78"/>
                <a:cs typeface="Arabic Typesetting" panose="03020402040406030203" pitchFamily="66" charset="-78"/>
              </a:rPr>
              <a:t>1- الإنذار الشامل </a:t>
            </a:r>
          </a:p>
          <a:p>
            <a:pPr algn="r" rtl="1"/>
            <a:r>
              <a:rPr lang="ar-DZ" sz="3200" dirty="0" smtClean="0">
                <a:latin typeface="Arabic Typesetting" panose="03020402040406030203" pitchFamily="66" charset="-78"/>
                <a:cs typeface="Arabic Typesetting" panose="03020402040406030203" pitchFamily="66" charset="-78"/>
              </a:rPr>
              <a:t>2- منهج جرب ولاحظ </a:t>
            </a:r>
          </a:p>
          <a:p>
            <a:pPr algn="r" rtl="1"/>
            <a:r>
              <a:rPr lang="ar-DZ" sz="3200" dirty="0" smtClean="0">
                <a:latin typeface="Arabic Typesetting" panose="03020402040406030203" pitchFamily="66" charset="-78"/>
                <a:cs typeface="Arabic Typesetting" panose="03020402040406030203" pitchFamily="66" charset="-78"/>
              </a:rPr>
              <a:t>3- الدوران التدريجي للبرغي</a:t>
            </a:r>
          </a:p>
          <a:p>
            <a:pPr algn="r" rtl="1"/>
            <a:r>
              <a:rPr lang="ar-DZ" sz="3200" dirty="0" smtClean="0">
                <a:latin typeface="Arabic Typesetting" panose="03020402040406030203" pitchFamily="66" charset="-78"/>
                <a:cs typeface="Arabic Typesetting" panose="03020402040406030203" pitchFamily="66" charset="-78"/>
              </a:rPr>
              <a:t>4- مبدأ الجزرة والعصا </a:t>
            </a:r>
          </a:p>
          <a:p>
            <a:pPr algn="r" rtl="1"/>
            <a:r>
              <a:rPr lang="ar-DZ" sz="3200" dirty="0" smtClean="0">
                <a:latin typeface="Arabic Typesetting" panose="03020402040406030203" pitchFamily="66" charset="-78"/>
                <a:cs typeface="Arabic Typesetting" panose="03020402040406030203" pitchFamily="66" charset="-78"/>
              </a:rPr>
              <a:t>ملاحظة هامة : نجاح او فشل الدبلوماسية القسرية يعتمد غالبا على ميزان التحفيز بين الأطراف فالتهديدات حسب جورج تلعب دورا أساسيا في الاستراتيجيات القسرية</a:t>
            </a:r>
            <a:endParaRPr lang="fr-FR" sz="32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1114684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0380372" cy="6857999"/>
          </a:xfrm>
        </p:spPr>
        <p:txBody>
          <a:bodyPr/>
          <a:lstStyle/>
          <a:p>
            <a:pPr algn="r" rtl="1"/>
            <a:r>
              <a:rPr lang="ar-DZ" sz="2800" b="1" u="sng" dirty="0" smtClean="0">
                <a:latin typeface="Arabic Typesetting" panose="03020402040406030203" pitchFamily="66" charset="-78"/>
                <a:cs typeface="Arabic Typesetting" panose="03020402040406030203" pitchFamily="66" charset="-78"/>
              </a:rPr>
              <a:t>ملاحظة مهمة :</a:t>
            </a:r>
          </a:p>
          <a:p>
            <a:pPr algn="r" rtl="1"/>
            <a:r>
              <a:rPr lang="ar-DZ" sz="2800" dirty="0" smtClean="0">
                <a:latin typeface="Arabic Typesetting" panose="03020402040406030203" pitchFamily="66" charset="-78"/>
                <a:cs typeface="Arabic Typesetting" panose="03020402040406030203" pitchFamily="66" charset="-78"/>
              </a:rPr>
              <a:t>من ناحية قابلية الازمة لحل وسط فهي عادة ما تتوقف على درجة وجود المصالح مشتركة سواء في سياق الازمة ذاتها او ما قبل حدوث الازمة حيث قد لا توجد مصالح مشتركة وتكون من نوع اللعب الصفرية أي احتمالات إيجاد مخرج تصبح محدودة و بذلك يمكننا الوصول الى تصنيف للازمات الدولية في أربعة أنماط كما يظهر في الشكل التالي : </a:t>
            </a:r>
          </a:p>
          <a:p>
            <a:pPr algn="r" rtl="1"/>
            <a:r>
              <a:rPr lang="ar-DZ" sz="2800"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rPr>
              <a:t>تصنيف الازمات حسب درجة التحكم فيها : </a:t>
            </a:r>
          </a:p>
          <a:p>
            <a:pPr algn="r" rtl="1"/>
            <a:endParaRPr lang="ar-DZ" sz="2800" b="1" u="sng" dirty="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algn="r" rtl="1"/>
            <a:endParaRPr lang="ar-DZ" sz="2800" b="1" u="sng" dirty="0" smtClean="0">
              <a:effectLst>
                <a:outerShdw blurRad="38100" dist="38100" dir="2700000" algn="tl">
                  <a:srgbClr val="000000">
                    <a:alpha val="43137"/>
                  </a:srgbClr>
                </a:outerShdw>
              </a:effectLst>
              <a:latin typeface="Arabic Typesetting" panose="03020402040406030203" pitchFamily="66" charset="-78"/>
              <a:cs typeface="Arabic Typesetting" panose="03020402040406030203" pitchFamily="66" charset="-78"/>
            </a:endParaRPr>
          </a:p>
          <a:p>
            <a:pPr algn="r" rtl="1"/>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223917541"/>
              </p:ext>
            </p:extLst>
          </p:nvPr>
        </p:nvGraphicFramePr>
        <p:xfrm>
          <a:off x="373486" y="2601532"/>
          <a:ext cx="5267460" cy="1282398"/>
        </p:xfrm>
        <a:graphic>
          <a:graphicData uri="http://schemas.openxmlformats.org/drawingml/2006/table">
            <a:tbl>
              <a:tblPr firstRow="1" bandRow="1">
                <a:tableStyleId>{5C22544A-7EE6-4342-B048-85BDC9FD1C3A}</a:tableStyleId>
              </a:tblPr>
              <a:tblGrid>
                <a:gridCol w="2633730"/>
                <a:gridCol w="2633730"/>
              </a:tblGrid>
              <a:tr h="641199">
                <a:tc>
                  <a:txBody>
                    <a:bodyPr/>
                    <a:lstStyle/>
                    <a:p>
                      <a:pPr algn="ctr"/>
                      <a:r>
                        <a:rPr lang="ar-DZ" dirty="0" smtClean="0">
                          <a:solidFill>
                            <a:schemeClr val="tx1"/>
                          </a:solidFill>
                        </a:rPr>
                        <a:t>أزمات توريط</a:t>
                      </a:r>
                      <a:r>
                        <a:rPr lang="ar-DZ" dirty="0" smtClean="0"/>
                        <a:t> </a:t>
                      </a:r>
                      <a:endParaRPr lang="fr-FR" dirty="0"/>
                    </a:p>
                  </a:txBody>
                  <a:tcPr/>
                </a:tc>
                <a:tc>
                  <a:txBody>
                    <a:bodyPr/>
                    <a:lstStyle/>
                    <a:p>
                      <a:pPr algn="ctr" rtl="1"/>
                      <a:r>
                        <a:rPr lang="ar-DZ" dirty="0" smtClean="0">
                          <a:solidFill>
                            <a:schemeClr val="tx1"/>
                          </a:solidFill>
                        </a:rPr>
                        <a:t>أزمات</a:t>
                      </a:r>
                      <a:r>
                        <a:rPr lang="ar-DZ" baseline="0" dirty="0" smtClean="0">
                          <a:solidFill>
                            <a:schemeClr val="tx1"/>
                          </a:solidFill>
                        </a:rPr>
                        <a:t> تلاعب </a:t>
                      </a:r>
                      <a:endParaRPr lang="fr-FR" dirty="0">
                        <a:solidFill>
                          <a:schemeClr val="tx1"/>
                        </a:solidFill>
                      </a:endParaRPr>
                    </a:p>
                  </a:txBody>
                  <a:tcPr/>
                </a:tc>
              </a:tr>
              <a:tr h="641199">
                <a:tc>
                  <a:txBody>
                    <a:bodyPr/>
                    <a:lstStyle/>
                    <a:p>
                      <a:pPr algn="ctr" rtl="1"/>
                      <a:r>
                        <a:rPr lang="ar-DZ" dirty="0" smtClean="0"/>
                        <a:t>أزمات انفلات</a:t>
                      </a:r>
                      <a:endParaRPr lang="fr-FR" dirty="0"/>
                    </a:p>
                  </a:txBody>
                  <a:tcPr/>
                </a:tc>
                <a:tc>
                  <a:txBody>
                    <a:bodyPr/>
                    <a:lstStyle/>
                    <a:p>
                      <a:pPr algn="ctr"/>
                      <a:r>
                        <a:rPr lang="ar-DZ" dirty="0" smtClean="0"/>
                        <a:t>أزمات حافة الهاوية </a:t>
                      </a:r>
                      <a:endParaRPr lang="fr-FR" dirty="0"/>
                    </a:p>
                  </a:txBody>
                  <a:tcPr/>
                </a:tc>
              </a:tr>
            </a:tbl>
          </a:graphicData>
        </a:graphic>
      </p:graphicFrame>
      <p:sp>
        <p:nvSpPr>
          <p:cNvPr id="5" name="Rectangle à coins arrondis 4"/>
          <p:cNvSpPr/>
          <p:nvPr/>
        </p:nvSpPr>
        <p:spPr>
          <a:xfrm>
            <a:off x="8042855" y="2582214"/>
            <a:ext cx="2086377" cy="146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solidFill>
                  <a:schemeClr val="tx1"/>
                </a:solidFill>
              </a:rPr>
              <a:t>درجة وجود مصالح مشتركة بين الفاعلين</a:t>
            </a:r>
            <a:endParaRPr lang="fr-FR" dirty="0">
              <a:solidFill>
                <a:schemeClr val="tx1"/>
              </a:solidFill>
            </a:endParaRPr>
          </a:p>
        </p:txBody>
      </p:sp>
      <p:sp>
        <p:nvSpPr>
          <p:cNvPr id="6" name="Flèche gauche 5"/>
          <p:cNvSpPr/>
          <p:nvPr/>
        </p:nvSpPr>
        <p:spPr>
          <a:xfrm>
            <a:off x="7138115" y="3090930"/>
            <a:ext cx="734096" cy="45076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p:nvSpPr>
        <p:spPr>
          <a:xfrm>
            <a:off x="5924282" y="2743200"/>
            <a:ext cx="1043188" cy="3992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عالية</a:t>
            </a:r>
            <a:r>
              <a:rPr lang="ar-DZ" dirty="0" smtClean="0"/>
              <a:t> </a:t>
            </a:r>
            <a:endParaRPr lang="fr-FR" dirty="0"/>
          </a:p>
        </p:txBody>
      </p:sp>
      <p:sp>
        <p:nvSpPr>
          <p:cNvPr id="8" name="Rectangle à coins arrondis 7"/>
          <p:cNvSpPr/>
          <p:nvPr/>
        </p:nvSpPr>
        <p:spPr>
          <a:xfrm>
            <a:off x="5917842" y="3428999"/>
            <a:ext cx="1049628" cy="3606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solidFill>
                  <a:schemeClr val="tx1"/>
                </a:solidFill>
              </a:rPr>
              <a:t>منخفضة</a:t>
            </a:r>
            <a:endParaRPr lang="fr-FR" dirty="0">
              <a:solidFill>
                <a:schemeClr val="tx1"/>
              </a:solidFill>
            </a:endParaRPr>
          </a:p>
        </p:txBody>
      </p:sp>
    </p:spTree>
    <p:extLst>
      <p:ext uri="{BB962C8B-B14F-4D97-AF65-F5344CB8AC3E}">
        <p14:creationId xmlns:p14="http://schemas.microsoft.com/office/powerpoint/2010/main" val="25241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609599"/>
            <a:ext cx="10097037" cy="6126051"/>
          </a:xfrm>
        </p:spPr>
        <p:txBody>
          <a:bodyPr>
            <a:normAutofit/>
          </a:bodyPr>
          <a:lstStyle/>
          <a:p>
            <a:pPr algn="r" rtl="1"/>
            <a:r>
              <a:rPr lang="ar-DZ" sz="4400" dirty="0" smtClean="0">
                <a:solidFill>
                  <a:srgbClr val="FF0000"/>
                </a:solidFill>
              </a:rPr>
              <a:t>المتغيرات والعوامل المؤثرة في الأزمة الدولية وتشمل :</a:t>
            </a:r>
            <a:r>
              <a:rPr lang="ar-DZ" sz="4400" dirty="0" smtClean="0">
                <a:solidFill>
                  <a:schemeClr val="tx1"/>
                </a:solidFill>
              </a:rPr>
              <a:t/>
            </a:r>
            <a:br>
              <a:rPr lang="ar-DZ" sz="4400" dirty="0" smtClean="0">
                <a:solidFill>
                  <a:schemeClr val="tx1"/>
                </a:solidFill>
              </a:rPr>
            </a:br>
            <a:r>
              <a:rPr lang="ar-DZ" sz="4400" dirty="0" smtClean="0">
                <a:solidFill>
                  <a:schemeClr val="tx1"/>
                </a:solidFill>
              </a:rPr>
              <a:t>1- المتغيرات الإدراكية التي تتعلق أساسا بصانع القرار </a:t>
            </a:r>
            <a:br>
              <a:rPr lang="ar-DZ" sz="4400" dirty="0" smtClean="0">
                <a:solidFill>
                  <a:schemeClr val="tx1"/>
                </a:solidFill>
              </a:rPr>
            </a:br>
            <a:r>
              <a:rPr lang="ar-DZ" sz="4400" dirty="0" smtClean="0">
                <a:solidFill>
                  <a:schemeClr val="tx1"/>
                </a:solidFill>
              </a:rPr>
              <a:t>2- متغيرات عملية صنع القرار </a:t>
            </a:r>
            <a:br>
              <a:rPr lang="ar-DZ" sz="4400" dirty="0" smtClean="0">
                <a:solidFill>
                  <a:schemeClr val="tx1"/>
                </a:solidFill>
              </a:rPr>
            </a:br>
            <a:r>
              <a:rPr lang="ar-DZ" sz="4400" dirty="0" smtClean="0">
                <a:solidFill>
                  <a:schemeClr val="tx1"/>
                </a:solidFill>
              </a:rPr>
              <a:t>3- متغيرات متعلقة بالمعلومات </a:t>
            </a:r>
            <a:br>
              <a:rPr lang="ar-DZ" sz="4400" dirty="0" smtClean="0">
                <a:solidFill>
                  <a:schemeClr val="tx1"/>
                </a:solidFill>
              </a:rPr>
            </a:br>
            <a:r>
              <a:rPr lang="ar-DZ" sz="4400" dirty="0" smtClean="0">
                <a:solidFill>
                  <a:schemeClr val="tx1"/>
                </a:solidFill>
              </a:rPr>
              <a:t>4- متغيرات النظام الدولي المصاحب للأزمة </a:t>
            </a:r>
            <a:endParaRPr lang="fr-FR" sz="4400" dirty="0">
              <a:solidFill>
                <a:schemeClr val="tx1"/>
              </a:solidFill>
            </a:endParaRPr>
          </a:p>
        </p:txBody>
      </p:sp>
    </p:spTree>
    <p:extLst>
      <p:ext uri="{BB962C8B-B14F-4D97-AF65-F5344CB8AC3E}">
        <p14:creationId xmlns:p14="http://schemas.microsoft.com/office/powerpoint/2010/main" val="25969832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محاضرة </a:t>
            </a:r>
            <a:endParaRPr lang="fr-FR" dirty="0"/>
          </a:p>
        </p:txBody>
      </p:sp>
      <p:sp>
        <p:nvSpPr>
          <p:cNvPr id="3" name="Sous-titre 2"/>
          <p:cNvSpPr>
            <a:spLocks noGrp="1"/>
          </p:cNvSpPr>
          <p:nvPr>
            <p:ph type="subTitle" idx="1"/>
          </p:nvPr>
        </p:nvSpPr>
        <p:spPr/>
        <p:txBody>
          <a:bodyPr>
            <a:normAutofit/>
          </a:bodyPr>
          <a:lstStyle/>
          <a:p>
            <a:r>
              <a:rPr lang="ar-DZ" sz="4000" dirty="0" smtClean="0">
                <a:solidFill>
                  <a:srgbClr val="FF0000"/>
                </a:solidFill>
              </a:rPr>
              <a:t>آليات و أهداف إدارة الازمات </a:t>
            </a:r>
            <a:endParaRPr lang="fr-FR" sz="4000" dirty="0">
              <a:solidFill>
                <a:srgbClr val="FF0000"/>
              </a:solidFill>
            </a:endParaRPr>
          </a:p>
        </p:txBody>
      </p:sp>
    </p:spTree>
    <p:extLst>
      <p:ext uri="{BB962C8B-B14F-4D97-AF65-F5344CB8AC3E}">
        <p14:creationId xmlns:p14="http://schemas.microsoft.com/office/powerpoint/2010/main" val="122894722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الادراك في إدارة الازمات </a:t>
            </a:r>
            <a:endParaRPr lang="fr-FR" dirty="0"/>
          </a:p>
        </p:txBody>
      </p:sp>
      <p:sp>
        <p:nvSpPr>
          <p:cNvPr id="3" name="Espace réservé du contenu 2"/>
          <p:cNvSpPr>
            <a:spLocks noGrp="1"/>
          </p:cNvSpPr>
          <p:nvPr>
            <p:ph idx="1"/>
          </p:nvPr>
        </p:nvSpPr>
        <p:spPr/>
        <p:txBody>
          <a:bodyPr/>
          <a:lstStyle/>
          <a:p>
            <a:pPr algn="ctr" rtl="1"/>
            <a:r>
              <a:rPr lang="ar-DZ" dirty="0"/>
              <a:t>الإدراك من أهم العمليات العقلية التي يقوم بها الإنسان لفهم وتفسير العالم، ومن ثم تقييمه والتصرف علي أساسه. وتبرز أهمية العملية الإدراكية في مجالي العلاقات الإنسانية، حيث العلاقة بين الأفراد، والسياسة الدولية، حيث العلاقة بين  الفواعل الدولية، وهي تستند إلي كون السلوك البشري لا يتشكل من مثير واستجابة فحسب، بل يمر عبر مرحلة وسيطة هي التي تحدد شكل الاستجابة بناء علي الانطباعات والصور التي تم تلقيها من هذه المثيرات، وليس علي المثيرات  ذاتها. فالإدراك هو عملية عقلية معرفية يتم فيها إدراك المثيرات الاجتماعية بمساعدة الحواس، وتفسيرها في ضوء الإطار المرجعي، والخبرة السابقة، والظروف المحيطة، أو هو عملية تكوين انطباعات عن الآخرين، وتصنيفهم في  فئات ذات معني، وتقييمهم والحكم علي سلوكهم وخصالهم، أو هو تشكيل صور ذهنية للأشياء، والأشخاص، والأحداث، والأمم، والسياسات في عقل الإنسان، تعكس البيئة الاجتماعية والسياسية التي يحيا فيها، وتساعده علي تقييم العالم من  حوله.</a:t>
            </a:r>
            <a:endParaRPr lang="fr-FR" dirty="0"/>
          </a:p>
        </p:txBody>
      </p:sp>
    </p:spTree>
    <p:extLst>
      <p:ext uri="{BB962C8B-B14F-4D97-AF65-F5344CB8AC3E}">
        <p14:creationId xmlns:p14="http://schemas.microsoft.com/office/powerpoint/2010/main" val="252968788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28790"/>
            <a:ext cx="7024232" cy="785610"/>
          </a:xfrm>
        </p:spPr>
        <p:style>
          <a:lnRef idx="1">
            <a:schemeClr val="accent3"/>
          </a:lnRef>
          <a:fillRef idx="2">
            <a:schemeClr val="accent3"/>
          </a:fillRef>
          <a:effectRef idx="1">
            <a:schemeClr val="accent3"/>
          </a:effectRef>
          <a:fontRef idx="minor">
            <a:schemeClr val="dk1"/>
          </a:fontRef>
        </p:style>
        <p:txBody>
          <a:bodyPr/>
          <a:lstStyle/>
          <a:p>
            <a:pPr algn="ctr" rtl="1"/>
            <a:r>
              <a:rPr lang="ar-DZ" dirty="0" smtClean="0">
                <a:solidFill>
                  <a:schemeClr val="tx1"/>
                </a:solidFill>
              </a:rPr>
              <a:t>ظروف السيطرة على الأزمة الدولية</a:t>
            </a:r>
            <a:endParaRPr lang="fr-FR" dirty="0">
              <a:solidFill>
                <a:schemeClr val="tx1"/>
              </a:solidFill>
            </a:endParaRPr>
          </a:p>
        </p:txBody>
      </p:sp>
      <p:sp>
        <p:nvSpPr>
          <p:cNvPr id="3" name="Espace réservé du contenu 2"/>
          <p:cNvSpPr>
            <a:spLocks noGrp="1"/>
          </p:cNvSpPr>
          <p:nvPr>
            <p:ph idx="1"/>
          </p:nvPr>
        </p:nvSpPr>
        <p:spPr>
          <a:xfrm>
            <a:off x="0" y="1223493"/>
            <a:ext cx="9274002" cy="5634507"/>
          </a:xfrm>
        </p:spPr>
        <p:txBody>
          <a:bodyPr>
            <a:normAutofit/>
          </a:bodyPr>
          <a:lstStyle/>
          <a:p>
            <a:pPr algn="r" rtl="1"/>
            <a:r>
              <a:rPr lang="ar-DZ" dirty="0" smtClean="0"/>
              <a:t>1-ان تلتزم الأطراف بشروط لعبة و بدون هذه المعرفة لا يستطيع الطرف الجاهل لها من كسبها و تبقى معرفتها شرطا ملزما و ضروريا</a:t>
            </a:r>
          </a:p>
          <a:p>
            <a:pPr algn="r" rtl="1"/>
            <a:r>
              <a:rPr lang="ar-DZ" dirty="0" smtClean="0"/>
              <a:t>2- محاولة تحقيق المكاسب الكبيرة يعرض صاحبه لاحتمال كبير من الخسارة أيضا </a:t>
            </a:r>
          </a:p>
          <a:p>
            <a:pPr algn="r" rtl="1"/>
            <a:r>
              <a:rPr lang="ar-DZ" dirty="0" smtClean="0"/>
              <a:t>3- فتح قنوات و إستمرار الاتصالات شرطا أساسيا لا يمكن الإستغناء عنه</a:t>
            </a:r>
          </a:p>
          <a:p>
            <a:pPr algn="r" rtl="1"/>
            <a:r>
              <a:rPr lang="ar-DZ" dirty="0" smtClean="0"/>
              <a:t>4- عدم قطع خطوط الرجعة على الخصم</a:t>
            </a:r>
          </a:p>
          <a:p>
            <a:pPr algn="r" rtl="1"/>
            <a:r>
              <a:rPr lang="ar-DZ" dirty="0" smtClean="0"/>
              <a:t>5- يمكن الربط بين الازمة </a:t>
            </a:r>
          </a:p>
          <a:p>
            <a:pPr algn="r" rtl="1"/>
            <a:r>
              <a:rPr lang="ar-DZ" dirty="0" smtClean="0"/>
              <a:t>5- يمكن الربط بين الازمة في مكان ما وبين احداث في أماكن أخرى وهو ما ينطبق على الأقاليم و يكون منظر جغرافيا من حيث الهدف و الوسيلة وتنطبق عليه النظرية السياسية في إدارة الازمات التي يطلق عليها نظرية الشطرنج القائمة على أساس تحريك عناصر اللعبة بموجب التحركات القادمة من الطرف المقابل </a:t>
            </a:r>
          </a:p>
          <a:p>
            <a:pPr algn="r" rtl="1"/>
            <a:r>
              <a:rPr lang="ar-DZ" dirty="0" smtClean="0"/>
              <a:t>6- يجب عدم وضع الأزمة في زاوية تكون نتيجتها الفشل التام و تكون محصلتها صفر لأحد الأطراف بموجب حاصل جمع الأصفار </a:t>
            </a:r>
            <a:r>
              <a:rPr lang="fr-FR" dirty="0" err="1" smtClean="0"/>
              <a:t>Zero</a:t>
            </a:r>
            <a:r>
              <a:rPr lang="fr-FR" dirty="0" smtClean="0"/>
              <a:t> SUM</a:t>
            </a:r>
            <a:endParaRPr lang="ar-DZ" dirty="0" smtClean="0"/>
          </a:p>
          <a:p>
            <a:pPr algn="r" rtl="1"/>
            <a:r>
              <a:rPr lang="ar-DZ" dirty="0" smtClean="0"/>
              <a:t>7- الابتعاد قدر المستطاع عن الإجراءات و الخيارات التي لا تترك بدائل للأطراف الأخرى فترك الخيارات للآخرين يسهل عملية الوصول الى حلول مرضية وسريعة و أكثر ضمانا</a:t>
            </a:r>
          </a:p>
          <a:p>
            <a:pPr algn="r" rtl="1"/>
            <a:r>
              <a:rPr lang="ar-DZ" dirty="0" smtClean="0"/>
              <a:t>8- إصلاح النظام الدولي سيؤدي الى تحسين أساليب إدارة وحل الازمات </a:t>
            </a:r>
            <a:endParaRPr lang="fr-FR" dirty="0" smtClean="0"/>
          </a:p>
          <a:p>
            <a:pPr algn="r" rtl="1"/>
            <a:endParaRPr lang="ar-DZ" dirty="0" smtClean="0"/>
          </a:p>
          <a:p>
            <a:pPr marL="0" indent="0" algn="r" rtl="1">
              <a:buNone/>
            </a:pPr>
            <a:endParaRPr lang="fr-FR" dirty="0" smtClean="0"/>
          </a:p>
        </p:txBody>
      </p:sp>
    </p:spTree>
    <p:extLst>
      <p:ext uri="{BB962C8B-B14F-4D97-AF65-F5344CB8AC3E}">
        <p14:creationId xmlns:p14="http://schemas.microsoft.com/office/powerpoint/2010/main" val="169998658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852338" cy="2069206"/>
          </a:xfrm>
        </p:spPr>
        <p:txBody>
          <a:bodyPr>
            <a:noAutofit/>
          </a:bodyPr>
          <a:lstStyle/>
          <a:p>
            <a:pPr algn="r" rtl="1"/>
            <a:r>
              <a:rPr lang="ar-DZ" sz="2000" dirty="0" smtClean="0">
                <a:solidFill>
                  <a:schemeClr val="tx1"/>
                </a:solidFill>
              </a:rPr>
              <a:t>بعيدا عن اعتبارات عوامل وأسباب قيام الازمة فان معظم الفواعل تسلم بالحقيقة القائمة على أساس ان حالة إدارة الازمة هي حقيقة حياتية وان اختيار نظام إدارة الأزمة لا يمكن تجاهلها في بناء أطراف قادرة ومعالجة فعالة وان كلفة سوء الإدارة يمكن ان تكون اعلى بكثير </a:t>
            </a:r>
            <a:r>
              <a:rPr lang="ar-DZ" sz="2000" dirty="0">
                <a:solidFill>
                  <a:schemeClr val="tx1"/>
                </a:solidFill>
              </a:rPr>
              <a:t>من </a:t>
            </a:r>
            <a:r>
              <a:rPr lang="ar-DZ" sz="2000" dirty="0" err="1">
                <a:solidFill>
                  <a:schemeClr val="tx1"/>
                </a:solidFill>
              </a:rPr>
              <a:t>غدارتهافتستمد</a:t>
            </a:r>
            <a:r>
              <a:rPr lang="ar-DZ" sz="2000" dirty="0">
                <a:solidFill>
                  <a:schemeClr val="tx1"/>
                </a:solidFill>
              </a:rPr>
              <a:t> عملية إدارة الازمة </a:t>
            </a:r>
            <a:r>
              <a:rPr lang="ar-DZ" sz="2000" dirty="0" err="1">
                <a:solidFill>
                  <a:schemeClr val="tx1"/>
                </a:solidFill>
              </a:rPr>
              <a:t>نجاعتها</a:t>
            </a:r>
            <a:r>
              <a:rPr lang="ar-DZ" sz="2000" dirty="0">
                <a:solidFill>
                  <a:schemeClr val="tx1"/>
                </a:solidFill>
              </a:rPr>
              <a:t> و فعاليتها من قوة الطرف الذي يدير الأزمة و تناسق </a:t>
            </a:r>
            <a:r>
              <a:rPr lang="ar-DZ" sz="2000" dirty="0" err="1">
                <a:solidFill>
                  <a:schemeClr val="tx1"/>
                </a:solidFill>
              </a:rPr>
              <a:t>إستراتيجيته</a:t>
            </a:r>
            <a:r>
              <a:rPr lang="ar-DZ" sz="2000" dirty="0">
                <a:solidFill>
                  <a:schemeClr val="tx1"/>
                </a:solidFill>
              </a:rPr>
              <a:t> من خلال التالي : </a:t>
            </a:r>
            <a:r>
              <a:rPr lang="fr-FR" sz="2000" dirty="0">
                <a:solidFill>
                  <a:schemeClr val="tx1"/>
                </a:solidFill>
              </a:rPr>
              <a:t/>
            </a:r>
            <a:br>
              <a:rPr lang="fr-FR" sz="2000" dirty="0">
                <a:solidFill>
                  <a:schemeClr val="tx1"/>
                </a:solidFill>
              </a:rPr>
            </a:br>
            <a:r>
              <a:rPr lang="ar-DZ" sz="2000" dirty="0" smtClean="0">
                <a:solidFill>
                  <a:schemeClr val="tx1"/>
                </a:solidFill>
              </a:rPr>
              <a:t/>
            </a:r>
            <a:br>
              <a:rPr lang="ar-DZ" sz="2000" dirty="0" smtClean="0">
                <a:solidFill>
                  <a:schemeClr val="tx1"/>
                </a:solidFill>
              </a:rPr>
            </a:br>
            <a:endParaRPr lang="fr-FR" sz="2000" dirty="0">
              <a:solidFill>
                <a:schemeClr val="tx1"/>
              </a:solidFill>
            </a:endParaRPr>
          </a:p>
        </p:txBody>
      </p:sp>
      <p:sp>
        <p:nvSpPr>
          <p:cNvPr id="3" name="Espace réservé du contenu 2"/>
          <p:cNvSpPr>
            <a:spLocks noGrp="1"/>
          </p:cNvSpPr>
          <p:nvPr>
            <p:ph idx="1"/>
          </p:nvPr>
        </p:nvSpPr>
        <p:spPr>
          <a:xfrm>
            <a:off x="167425" y="2189408"/>
            <a:ext cx="10071279" cy="4668593"/>
          </a:xfrm>
        </p:spPr>
        <p:txBody>
          <a:bodyPr>
            <a:normAutofit/>
          </a:bodyPr>
          <a:lstStyle/>
          <a:p>
            <a:pPr algn="r" rtl="1"/>
            <a:r>
              <a:rPr lang="ar-DZ" dirty="0" smtClean="0"/>
              <a:t>1- طرح الهدف و محاولة السيطرة على الأفعال الصادرة عن الأطراف أو الطرف المعتدي و ردود أفعال الطرف الآخر أو الأطراف الأخرى</a:t>
            </a:r>
          </a:p>
          <a:p>
            <a:pPr algn="r" rtl="1"/>
            <a:r>
              <a:rPr lang="ar-DZ" dirty="0" smtClean="0"/>
              <a:t>2- مرونة القرار السياسي و ملاءمته للأهداف البديلة المرسومة </a:t>
            </a:r>
          </a:p>
          <a:p>
            <a:pPr algn="r" rtl="1"/>
            <a:r>
              <a:rPr lang="ar-DZ" dirty="0" smtClean="0"/>
              <a:t>3- توفير البدائل و الخيارات و تجنب العقبات المحتمل بروزها </a:t>
            </a:r>
          </a:p>
          <a:p>
            <a:pPr algn="r" rtl="1"/>
            <a:r>
              <a:rPr lang="ar-DZ" dirty="0" smtClean="0"/>
              <a:t>4- ترك هامش للتحركات السياسية تضمن حفظ ماء الوجه لدى الخصم و من جهة أخرى يتطلب إنجاح هذه العملية دراسة في ضوء عناصرها الموضوعية و أسبابها الحقيقية فهناك العديد من العوامل البنيوية  الثابتة والمحددة لطبيعة الازمة الدولية الا انها لا تكفي لتفسير نشأتها و تطورها</a:t>
            </a:r>
          </a:p>
          <a:p>
            <a:pPr algn="r" rtl="1"/>
            <a:r>
              <a:rPr lang="ar-DZ" dirty="0" smtClean="0"/>
              <a:t>وفي اطار هذا المحدد يقدم ميشال </a:t>
            </a:r>
            <a:r>
              <a:rPr lang="ar-DZ" dirty="0" err="1" smtClean="0"/>
              <a:t>بريشر</a:t>
            </a:r>
            <a:r>
              <a:rPr lang="ar-DZ" dirty="0" smtClean="0"/>
              <a:t> محاولة لتفسير ديناميكية الأزمة الدولية فوجد ان الآثار المستديمة لها تنتج غالبا عن المسيرة نفسها بحيث هي مسيرة محدودة و محددة في الزمان و يتطلب ذلك نموذجا شكليا عاما لتفسير الازمة ينطبق على الجميع أنواع الازمات على اختلافها ففي كتاب له حول الازمات في السياسة الدولية </a:t>
            </a:r>
            <a:r>
              <a:rPr lang="fr-FR" dirty="0" smtClean="0"/>
              <a:t>CRISIS IN WORLD POLITICS </a:t>
            </a:r>
            <a:r>
              <a:rPr lang="ar-DZ" dirty="0" smtClean="0"/>
              <a:t>يبين ضرورة ادخال المشاهدات </a:t>
            </a:r>
            <a:r>
              <a:rPr lang="ar-DZ" dirty="0" err="1" smtClean="0"/>
              <a:t>الامبريقية</a:t>
            </a:r>
            <a:r>
              <a:rPr lang="ar-DZ" dirty="0" smtClean="0"/>
              <a:t> للازمات الدولية في نموذج نظري جامع</a:t>
            </a:r>
            <a:r>
              <a:rPr lang="fr-FR" dirty="0" smtClean="0"/>
              <a:t> </a:t>
            </a:r>
            <a:endParaRPr lang="fr-FR" dirty="0"/>
          </a:p>
        </p:txBody>
      </p:sp>
    </p:spTree>
    <p:extLst>
      <p:ext uri="{BB962C8B-B14F-4D97-AF65-F5344CB8AC3E}">
        <p14:creationId xmlns:p14="http://schemas.microsoft.com/office/powerpoint/2010/main" val="4107151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2400" dirty="0" smtClean="0">
                <a:solidFill>
                  <a:schemeClr val="tx1"/>
                </a:solidFill>
              </a:rPr>
              <a:t>وتتوزع ديناميكية الازمة حسب </a:t>
            </a:r>
            <a:r>
              <a:rPr lang="ar-DZ" sz="2400" dirty="0" err="1" smtClean="0">
                <a:solidFill>
                  <a:schemeClr val="tx1"/>
                </a:solidFill>
              </a:rPr>
              <a:t>بريشر</a:t>
            </a:r>
            <a:r>
              <a:rPr lang="ar-DZ" sz="2400" dirty="0" smtClean="0">
                <a:solidFill>
                  <a:schemeClr val="tx1"/>
                </a:solidFill>
              </a:rPr>
              <a:t> على المراحل التالي : </a:t>
            </a:r>
            <a:endParaRPr lang="fr-FR" sz="2400" dirty="0">
              <a:solidFill>
                <a:schemeClr val="tx1"/>
              </a:solidFill>
            </a:endParaRPr>
          </a:p>
        </p:txBody>
      </p:sp>
      <p:sp>
        <p:nvSpPr>
          <p:cNvPr id="3" name="Espace réservé du contenu 2"/>
          <p:cNvSpPr>
            <a:spLocks noGrp="1"/>
          </p:cNvSpPr>
          <p:nvPr>
            <p:ph idx="1"/>
          </p:nvPr>
        </p:nvSpPr>
        <p:spPr>
          <a:xfrm>
            <a:off x="141668" y="2160589"/>
            <a:ext cx="9132334" cy="4697411"/>
          </a:xfrm>
        </p:spPr>
        <p:txBody>
          <a:bodyPr>
            <a:normAutofit/>
          </a:bodyPr>
          <a:lstStyle/>
          <a:p>
            <a:pPr algn="r" rtl="1"/>
            <a:r>
              <a:rPr lang="ar-DZ" dirty="0" smtClean="0"/>
              <a:t>1- مرحلة الاعداد للازمة </a:t>
            </a:r>
            <a:r>
              <a:rPr lang="fr-FR" dirty="0" smtClean="0"/>
              <a:t>ON SET PHASE </a:t>
            </a:r>
            <a:r>
              <a:rPr lang="ar-DZ" dirty="0" smtClean="0"/>
              <a:t> والتي تتبلور في تطور علاقة التأثير المتبادل بين الطرفين حيث تؤدي ممارسة كل طرف إلى أمرين هما : </a:t>
            </a:r>
          </a:p>
          <a:p>
            <a:pPr algn="r" rtl="1"/>
            <a:r>
              <a:rPr lang="ar-DZ" dirty="0" smtClean="0"/>
              <a:t>- </a:t>
            </a:r>
            <a:r>
              <a:rPr lang="ar-DZ" dirty="0" err="1" smtClean="0"/>
              <a:t>الإبتعاد</a:t>
            </a:r>
            <a:r>
              <a:rPr lang="ar-DZ" dirty="0" smtClean="0"/>
              <a:t> المتبادل و غياب التوافق بين الممارستين </a:t>
            </a:r>
            <a:r>
              <a:rPr lang="fr-FR" dirty="0" err="1" smtClean="0"/>
              <a:t>Distortion</a:t>
            </a:r>
            <a:r>
              <a:rPr lang="fr-FR" dirty="0" smtClean="0"/>
              <a:t> </a:t>
            </a:r>
            <a:endParaRPr lang="ar-DZ" dirty="0" smtClean="0"/>
          </a:p>
          <a:p>
            <a:pPr algn="r" rtl="1"/>
            <a:r>
              <a:rPr lang="fr-FR" dirty="0" smtClean="0"/>
              <a:t>-</a:t>
            </a:r>
            <a:r>
              <a:rPr lang="ar-DZ" dirty="0" smtClean="0"/>
              <a:t> وعي كل طرف بدرجة متزايدة من التهديد من جراء ممارسة الآخر انها مرحلة ما قبل الأزمة و التي لا تؤدي إلى الأزمة عندما يتجاوز الوعي درجة التهديد إلى حد ما و الذي تحدده طبيعة كل أزمة </a:t>
            </a:r>
          </a:p>
          <a:p>
            <a:pPr algn="r" rtl="1"/>
            <a:r>
              <a:rPr lang="ar-DZ" dirty="0" smtClean="0"/>
              <a:t>2- مرحلة التصعيد </a:t>
            </a:r>
            <a:r>
              <a:rPr lang="fr-FR" dirty="0" err="1" smtClean="0"/>
              <a:t>Escalation</a:t>
            </a:r>
            <a:r>
              <a:rPr lang="fr-FR" dirty="0" smtClean="0"/>
              <a:t> phase </a:t>
            </a:r>
            <a:r>
              <a:rPr lang="ar-DZ" dirty="0" smtClean="0"/>
              <a:t>وهي مرحلة وي و ما قد ينجر عنها من نتائج  مخاطر في كل </a:t>
            </a:r>
            <a:r>
              <a:rPr lang="ar-DZ" dirty="0" err="1" smtClean="0"/>
              <a:t>المستوياتالممارسة</a:t>
            </a:r>
            <a:r>
              <a:rPr lang="ar-DZ" dirty="0" smtClean="0"/>
              <a:t> التناحرية او مرحلة الافتراق </a:t>
            </a:r>
          </a:p>
          <a:p>
            <a:pPr algn="r" rtl="1"/>
            <a:r>
              <a:rPr lang="ar-DZ" dirty="0" smtClean="0"/>
              <a:t>4- مرحلة التأثير بالأزمة </a:t>
            </a:r>
            <a:r>
              <a:rPr lang="fr-FR" dirty="0" smtClean="0"/>
              <a:t>Impact phase</a:t>
            </a:r>
            <a:r>
              <a:rPr lang="ar-DZ" dirty="0" smtClean="0"/>
              <a:t> والتي يصعب حصرها بفترة زمنية محددة </a:t>
            </a:r>
          </a:p>
          <a:p>
            <a:pPr algn="r" rtl="1"/>
            <a:r>
              <a:rPr lang="ar-DZ" dirty="0" smtClean="0"/>
              <a:t>فهي تلي مرحلة زوال التصعيد في الدراسة الديناميكية للأزمة لكنها </a:t>
            </a:r>
            <a:r>
              <a:rPr lang="ar-DZ" dirty="0" err="1" smtClean="0"/>
              <a:t>إنعكاس</a:t>
            </a:r>
            <a:r>
              <a:rPr lang="ar-DZ" dirty="0" smtClean="0"/>
              <a:t> لآثار الأزمة على مرحلة ما بعد الأزمة و لأن أي أزمة تحوي مخاطر  في كل المستويات وما قد ينجر عنها من نتائج سلبية </a:t>
            </a:r>
            <a:endParaRPr lang="fr-FR" dirty="0"/>
          </a:p>
        </p:txBody>
      </p:sp>
    </p:spTree>
    <p:extLst>
      <p:ext uri="{BB962C8B-B14F-4D97-AF65-F5344CB8AC3E}">
        <p14:creationId xmlns:p14="http://schemas.microsoft.com/office/powerpoint/2010/main" val="126665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
            <a:ext cx="9274002" cy="6858000"/>
          </a:xfrm>
        </p:spPr>
        <p:txBody>
          <a:bodyPr>
            <a:normAutofit/>
          </a:bodyPr>
          <a:lstStyle/>
          <a:p>
            <a:pPr algn="r" rtl="1"/>
            <a:r>
              <a:rPr lang="ar-DZ" dirty="0" smtClean="0"/>
              <a:t>حيث نجد ان أهمية وجود الكفاءة في الأخذ بيد الازمة شيء بالغ الأهمية و الحاجة فحسب توماس ولبيرن ان الحاجة للقوة او القدرة على التعامل مع الأزمات يجب ان يكون لا أخطائي </a:t>
            </a:r>
          </a:p>
          <a:p>
            <a:pPr algn="r" rtl="1"/>
            <a:r>
              <a:rPr lang="ar-DZ" dirty="0" smtClean="0"/>
              <a:t>يعرض </a:t>
            </a:r>
            <a:r>
              <a:rPr lang="ar-DZ" dirty="0" err="1" smtClean="0"/>
              <a:t>ميلبورن</a:t>
            </a:r>
            <a:r>
              <a:rPr lang="ar-DZ" dirty="0" smtClean="0"/>
              <a:t> بعض الأسئلة التي يحتاجها مدير الأزمة للإجابة عنها عند بدأ الأزمة فكل سؤال يتبع بفرضية او فرضيات متينة ثم تليها قواعد القرار وسوف نعمد هنا الى ذكر بعضها : </a:t>
            </a:r>
          </a:p>
          <a:p>
            <a:pPr algn="r" rtl="1"/>
            <a:r>
              <a:rPr lang="ar-DZ" b="1" dirty="0" smtClean="0"/>
              <a:t>السؤال الأول </a:t>
            </a:r>
            <a:r>
              <a:rPr lang="ar-DZ" dirty="0" smtClean="0"/>
              <a:t>ماهي طبيعة المشكلة ؟ </a:t>
            </a:r>
            <a:r>
              <a:rPr lang="ar-DZ" dirty="0"/>
              <a:t>ماهي الأطراف المتضمنة ؟ هل يجب توسيع مجالها ؟ </a:t>
            </a:r>
            <a:endParaRPr lang="ar-DZ" dirty="0" smtClean="0"/>
          </a:p>
          <a:p>
            <a:pPr algn="r" rtl="1"/>
            <a:r>
              <a:rPr lang="ar-DZ" dirty="0" smtClean="0"/>
              <a:t>ماهي القيم المهددة ؟</a:t>
            </a:r>
            <a:r>
              <a:rPr lang="ar-DZ" dirty="0"/>
              <a:t> بأي تأكيد و كيف ؟ </a:t>
            </a:r>
            <a:endParaRPr lang="ar-DZ" dirty="0" smtClean="0"/>
          </a:p>
          <a:p>
            <a:pPr algn="r" rtl="1"/>
            <a:r>
              <a:rPr lang="ar-DZ" b="1" dirty="0" smtClean="0"/>
              <a:t>فرضية أساسية </a:t>
            </a:r>
            <a:r>
              <a:rPr lang="ar-DZ" dirty="0" smtClean="0"/>
              <a:t>هنا تجيب ان تعريف الأزمة تعريفا دقيقا ومحددا يسهل كشف حالات عدائية و تحديد طبيعة التهديدات </a:t>
            </a:r>
          </a:p>
          <a:p>
            <a:pPr algn="r" rtl="1"/>
            <a:r>
              <a:rPr lang="ar-DZ" b="1" dirty="0" smtClean="0"/>
              <a:t>قاعدة القرار </a:t>
            </a:r>
            <a:r>
              <a:rPr lang="ar-DZ" dirty="0" smtClean="0"/>
              <a:t>انجاز يأخذ بعين الاعتبار طبيعة ونوع الأزمة </a:t>
            </a:r>
          </a:p>
          <a:p>
            <a:pPr algn="r" rtl="1"/>
            <a:r>
              <a:rPr lang="ar-DZ" b="1" dirty="0" smtClean="0"/>
              <a:t>السؤال الثاني : </a:t>
            </a:r>
            <a:r>
              <a:rPr lang="ar-DZ" dirty="0" smtClean="0"/>
              <a:t>ماذا يحدث أيضا وماذا سيحدث عن قريب ؟ هل الأزمة تساهم في تأجيل أحداث أخرى ؟</a:t>
            </a:r>
          </a:p>
          <a:p>
            <a:pPr algn="r" rtl="1"/>
            <a:r>
              <a:rPr lang="ar-DZ" dirty="0" smtClean="0"/>
              <a:t>فرضية إذا كانت الأزمة حادة </a:t>
            </a:r>
            <a:r>
              <a:rPr lang="ar-DZ" dirty="0" err="1" smtClean="0"/>
              <a:t>حادة</a:t>
            </a:r>
            <a:r>
              <a:rPr lang="ar-DZ" dirty="0" smtClean="0"/>
              <a:t> فانه سيكون هناك استهلاك واسع للطاقة للاهتمام و المصادر </a:t>
            </a:r>
          </a:p>
          <a:p>
            <a:pPr algn="r" rtl="1"/>
            <a:r>
              <a:rPr lang="ar-DZ" dirty="0" smtClean="0"/>
              <a:t>قاعدة قرار مواجهة ازمة بقدر المستطاع و القيام بالتحظير للمشاكل و القضايا التي بإمكانها الظهور خلال الازمة كنتيجة لتأجيل قضايا أخرى </a:t>
            </a:r>
          </a:p>
          <a:p>
            <a:pPr algn="r" rtl="1"/>
            <a:r>
              <a:rPr lang="ar-DZ" b="1" dirty="0" smtClean="0"/>
              <a:t>السؤال الثالث : </a:t>
            </a:r>
            <a:r>
              <a:rPr lang="ar-DZ" dirty="0" smtClean="0"/>
              <a:t>هل أصبحت قنوات </a:t>
            </a:r>
            <a:r>
              <a:rPr lang="ar-DZ" dirty="0" err="1" smtClean="0"/>
              <a:t>الإتصال</a:t>
            </a:r>
            <a:r>
              <a:rPr lang="ar-DZ" dirty="0" smtClean="0"/>
              <a:t> زائدة الحد المطلوب ؟</a:t>
            </a:r>
          </a:p>
          <a:p>
            <a:pPr algn="r" rtl="1"/>
            <a:r>
              <a:rPr lang="ar-DZ" b="1" dirty="0" smtClean="0"/>
              <a:t>فرضية </a:t>
            </a:r>
            <a:r>
              <a:rPr lang="ar-DZ" dirty="0" smtClean="0"/>
              <a:t>ان الازمات تضاعف الرغبة في انقاص عدد قنوات الاتصال وحجم المعلومات المستعملة </a:t>
            </a:r>
          </a:p>
          <a:p>
            <a:pPr algn="r" rtl="1"/>
            <a:r>
              <a:rPr lang="ar-DZ" b="1" dirty="0" smtClean="0"/>
              <a:t>قاعدة قرار : </a:t>
            </a:r>
            <a:r>
              <a:rPr lang="ar-DZ" dirty="0" smtClean="0"/>
              <a:t>تجنب زيادة القنوات لكن في اطار انقاص حدة الاتصالات و ازدحامها مع القضايا غير </a:t>
            </a:r>
            <a:r>
              <a:rPr lang="ar-DZ" dirty="0" err="1" smtClean="0"/>
              <a:t>الازماتية</a:t>
            </a:r>
            <a:r>
              <a:rPr lang="ar-DZ" dirty="0" smtClean="0"/>
              <a:t> </a:t>
            </a:r>
            <a:endParaRPr lang="fr-FR" dirty="0"/>
          </a:p>
        </p:txBody>
      </p:sp>
    </p:spTree>
    <p:extLst>
      <p:ext uri="{BB962C8B-B14F-4D97-AF65-F5344CB8AC3E}">
        <p14:creationId xmlns:p14="http://schemas.microsoft.com/office/powerpoint/2010/main" val="369914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373487"/>
            <a:ext cx="8596668" cy="5667875"/>
          </a:xfrm>
        </p:spPr>
        <p:style>
          <a:lnRef idx="1">
            <a:schemeClr val="accent3"/>
          </a:lnRef>
          <a:fillRef idx="3">
            <a:schemeClr val="accent3"/>
          </a:fillRef>
          <a:effectRef idx="2">
            <a:schemeClr val="accent3"/>
          </a:effectRef>
          <a:fontRef idx="minor">
            <a:schemeClr val="lt1"/>
          </a:fontRef>
        </p:style>
        <p:txBody>
          <a:bodyPr>
            <a:normAutofit/>
          </a:bodyPr>
          <a:lstStyle/>
          <a:p>
            <a:pPr algn="ctr" rtl="1"/>
            <a:r>
              <a:rPr lang="ar-DZ" sz="4800" dirty="0" smtClean="0"/>
              <a:t>خلاصة مهمة </a:t>
            </a:r>
          </a:p>
          <a:p>
            <a:pPr algn="r" rtl="1"/>
            <a:r>
              <a:rPr lang="ar-DZ" sz="3200" dirty="0" smtClean="0"/>
              <a:t>ان إدارة الازمات الدولية تتم وفقا لسياسة واقعية تستحضر عناصر </a:t>
            </a:r>
            <a:r>
              <a:rPr lang="ar-DZ" sz="3200" b="1" dirty="0" smtClean="0"/>
              <a:t>الربح</a:t>
            </a:r>
            <a:r>
              <a:rPr lang="ar-DZ" sz="3200" dirty="0" smtClean="0"/>
              <a:t> و </a:t>
            </a:r>
            <a:r>
              <a:rPr lang="ar-DZ" sz="3200" b="1" dirty="0" smtClean="0"/>
              <a:t>الخسارة</a:t>
            </a:r>
            <a:r>
              <a:rPr lang="ar-DZ" sz="3200" dirty="0" smtClean="0"/>
              <a:t> وتتوخى</a:t>
            </a:r>
            <a:r>
              <a:rPr lang="ar-DZ" sz="3200" b="1" dirty="0" smtClean="0"/>
              <a:t> اختيار </a:t>
            </a:r>
            <a:r>
              <a:rPr lang="ar-DZ" sz="3200" dirty="0" smtClean="0"/>
              <a:t>الممكن من بين عدة </a:t>
            </a:r>
            <a:r>
              <a:rPr lang="ar-DZ" sz="3200" b="1" dirty="0" smtClean="0"/>
              <a:t>بدائل</a:t>
            </a:r>
            <a:r>
              <a:rPr lang="ar-DZ" sz="3200" dirty="0" smtClean="0"/>
              <a:t> و اذا كانت الضوابط القانونية الدولية هي آخر ما تفكر فيه الدول عند مباشرتها لإدارة الازمات فإنها تستحضر مجموعة من </a:t>
            </a:r>
            <a:r>
              <a:rPr lang="ar-DZ" sz="3200" b="1" dirty="0" smtClean="0"/>
              <a:t>العوامل</a:t>
            </a:r>
            <a:r>
              <a:rPr lang="ar-DZ" sz="3200" dirty="0" smtClean="0"/>
              <a:t> التي تأخذها بعين الاعتبار وتحدد نوع وفعالية هذه الإدارة تعسفية او موضوعية و التي يمكن إجمالها في مدى </a:t>
            </a:r>
            <a:r>
              <a:rPr lang="ar-DZ" sz="3200" b="1" dirty="0" smtClean="0"/>
              <a:t>قوة</a:t>
            </a:r>
            <a:r>
              <a:rPr lang="ar-DZ" sz="3200" dirty="0" smtClean="0"/>
              <a:t> او </a:t>
            </a:r>
            <a:r>
              <a:rPr lang="ar-DZ" sz="3200" b="1" dirty="0" smtClean="0"/>
              <a:t>ضعف</a:t>
            </a:r>
            <a:r>
              <a:rPr lang="ar-DZ" sz="3200" dirty="0" smtClean="0"/>
              <a:t> الطرف المستهدف في الأزمة </a:t>
            </a:r>
            <a:endParaRPr lang="fr-FR" sz="3200" dirty="0"/>
          </a:p>
        </p:txBody>
      </p:sp>
    </p:spTree>
    <p:extLst>
      <p:ext uri="{BB962C8B-B14F-4D97-AF65-F5344CB8AC3E}">
        <p14:creationId xmlns:p14="http://schemas.microsoft.com/office/powerpoint/2010/main" val="4152953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4607" y="212636"/>
            <a:ext cx="8596668" cy="6304074"/>
          </a:xfrm>
        </p:spPr>
        <p:txBody>
          <a:bodyPr/>
          <a:lstStyle/>
          <a:p>
            <a:pPr algn="ctr" rtl="1"/>
            <a:r>
              <a:rPr lang="ar-DZ" dirty="0" smtClean="0">
                <a:solidFill>
                  <a:schemeClr val="tx1"/>
                </a:solidFill>
              </a:rPr>
              <a:t/>
            </a:r>
            <a:br>
              <a:rPr lang="ar-DZ" dirty="0" smtClean="0">
                <a:solidFill>
                  <a:schemeClr val="tx1"/>
                </a:solidFill>
              </a:rPr>
            </a:br>
            <a:r>
              <a:rPr lang="ar-DZ" dirty="0" smtClean="0">
                <a:solidFill>
                  <a:schemeClr val="tx1"/>
                </a:solidFill>
              </a:rPr>
              <a:t/>
            </a:r>
            <a:br>
              <a:rPr lang="ar-DZ" dirty="0" smtClean="0">
                <a:solidFill>
                  <a:schemeClr val="tx1"/>
                </a:solidFill>
              </a:rPr>
            </a:br>
            <a:r>
              <a:rPr lang="ar-DZ" sz="7200" b="1" dirty="0" smtClean="0">
                <a:solidFill>
                  <a:schemeClr val="tx1"/>
                </a:solidFill>
              </a:rPr>
              <a:t>مراحل إدارة الأزمات</a:t>
            </a:r>
            <a:br>
              <a:rPr lang="ar-DZ" sz="7200" b="1" dirty="0" smtClean="0">
                <a:solidFill>
                  <a:schemeClr val="tx1"/>
                </a:solidFill>
              </a:rPr>
            </a:br>
            <a:r>
              <a:rPr lang="ar-DZ" sz="7200" b="1" dirty="0" smtClean="0">
                <a:solidFill>
                  <a:schemeClr val="tx1"/>
                </a:solidFill>
              </a:rPr>
              <a:t> </a:t>
            </a:r>
            <a:endParaRPr lang="fr-FR" sz="7200" b="1" dirty="0">
              <a:solidFill>
                <a:schemeClr val="tx1"/>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3375" y="3174777"/>
            <a:ext cx="6259132" cy="2736626"/>
          </a:xfrm>
          <a:prstGeom prst="rect">
            <a:avLst/>
          </a:prstGeom>
        </p:spPr>
      </p:pic>
    </p:spTree>
    <p:extLst>
      <p:ext uri="{BB962C8B-B14F-4D97-AF65-F5344CB8AC3E}">
        <p14:creationId xmlns:p14="http://schemas.microsoft.com/office/powerpoint/2010/main" val="210624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2400" dirty="0" smtClean="0">
                <a:solidFill>
                  <a:schemeClr val="tx1"/>
                </a:solidFill>
              </a:rPr>
              <a:t>تر عملية إدارة الأزمات بعد مراحل رئيسية ترتبط كل منها بالأخرى و تتأثر بها و يتوقف نجاح كل مرحلة على مدى التنظيم و الإستعداد و الفاعلية التي تتصف بها المرحلة السابقة ويمك تلخيصها وكما يبينه الشكل:</a:t>
            </a:r>
            <a:endParaRPr lang="fr-FR" sz="2400" dirty="0">
              <a:solidFill>
                <a:schemeClr val="tx1"/>
              </a:solidFill>
            </a:endParaRPr>
          </a:p>
        </p:txBody>
      </p:sp>
      <p:sp>
        <p:nvSpPr>
          <p:cNvPr id="3" name="Espace réservé du contenu 2"/>
          <p:cNvSpPr>
            <a:spLocks noGrp="1"/>
          </p:cNvSpPr>
          <p:nvPr>
            <p:ph idx="1"/>
          </p:nvPr>
        </p:nvSpPr>
        <p:spPr>
          <a:xfrm>
            <a:off x="283335" y="1930401"/>
            <a:ext cx="10161431" cy="4927600"/>
          </a:xfrm>
        </p:spPr>
        <p:txBody>
          <a:bodyPr/>
          <a:lstStyle/>
          <a:p>
            <a:pPr algn="r" rtl="1"/>
            <a:r>
              <a:rPr lang="ar-DZ" b="1" dirty="0" smtClean="0"/>
              <a:t>مراحل إدارة الأزمة : </a:t>
            </a:r>
            <a:endParaRPr lang="fr-FR" b="1" dirty="0"/>
          </a:p>
        </p:txBody>
      </p:sp>
      <p:sp>
        <p:nvSpPr>
          <p:cNvPr id="4" name="Ellipse 3"/>
          <p:cNvSpPr/>
          <p:nvPr/>
        </p:nvSpPr>
        <p:spPr>
          <a:xfrm>
            <a:off x="4080992" y="2160589"/>
            <a:ext cx="2566116" cy="9367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الأزمة </a:t>
            </a:r>
            <a:endParaRPr lang="fr-FR" sz="2800" b="1" dirty="0">
              <a:solidFill>
                <a:schemeClr val="tx1"/>
              </a:solidFill>
            </a:endParaRPr>
          </a:p>
        </p:txBody>
      </p:sp>
      <p:sp>
        <p:nvSpPr>
          <p:cNvPr id="5" name="Ellipse 4"/>
          <p:cNvSpPr/>
          <p:nvPr/>
        </p:nvSpPr>
        <p:spPr>
          <a:xfrm>
            <a:off x="8461419" y="3845186"/>
            <a:ext cx="1828800" cy="643945"/>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dirty="0" err="1" smtClean="0"/>
              <a:t>إكتشاف</a:t>
            </a:r>
            <a:r>
              <a:rPr lang="ar-DZ" dirty="0" smtClean="0"/>
              <a:t> بوادر الأزمة</a:t>
            </a:r>
            <a:endParaRPr lang="fr-FR" dirty="0"/>
          </a:p>
        </p:txBody>
      </p:sp>
      <p:sp>
        <p:nvSpPr>
          <p:cNvPr id="6" name="Ellipse 5"/>
          <p:cNvSpPr/>
          <p:nvPr/>
        </p:nvSpPr>
        <p:spPr>
          <a:xfrm>
            <a:off x="5644171" y="3845186"/>
            <a:ext cx="1873869" cy="634447"/>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dirty="0" smtClean="0">
                <a:solidFill>
                  <a:schemeClr val="tx1"/>
                </a:solidFill>
              </a:rPr>
              <a:t>إجراءات وقائية </a:t>
            </a:r>
            <a:endParaRPr lang="fr-FR" dirty="0">
              <a:solidFill>
                <a:schemeClr val="tx1"/>
              </a:solidFill>
            </a:endParaRPr>
          </a:p>
        </p:txBody>
      </p:sp>
      <p:sp>
        <p:nvSpPr>
          <p:cNvPr id="7" name="Ellipse 6"/>
          <p:cNvSpPr/>
          <p:nvPr/>
        </p:nvSpPr>
        <p:spPr>
          <a:xfrm>
            <a:off x="2519013" y="3908736"/>
            <a:ext cx="2072303" cy="60055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000" dirty="0" err="1" smtClean="0"/>
              <a:t>الإحتواء</a:t>
            </a:r>
            <a:endParaRPr lang="fr-FR" sz="2000" dirty="0"/>
          </a:p>
        </p:txBody>
      </p:sp>
      <p:sp>
        <p:nvSpPr>
          <p:cNvPr id="8" name="Ellipse 7"/>
          <p:cNvSpPr/>
          <p:nvPr/>
        </p:nvSpPr>
        <p:spPr>
          <a:xfrm>
            <a:off x="283335" y="3908736"/>
            <a:ext cx="1627570" cy="570897"/>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dirty="0" err="1" smtClean="0">
                <a:solidFill>
                  <a:schemeClr val="tx1"/>
                </a:solidFill>
              </a:rPr>
              <a:t>إستعادة</a:t>
            </a:r>
            <a:r>
              <a:rPr lang="ar-DZ" dirty="0" smtClean="0">
                <a:solidFill>
                  <a:schemeClr val="tx1"/>
                </a:solidFill>
              </a:rPr>
              <a:t> النشاط</a:t>
            </a:r>
            <a:endParaRPr lang="fr-FR" dirty="0">
              <a:solidFill>
                <a:schemeClr val="tx1"/>
              </a:solidFill>
            </a:endParaRPr>
          </a:p>
        </p:txBody>
      </p:sp>
      <p:sp>
        <p:nvSpPr>
          <p:cNvPr id="9" name="Ellipse 8"/>
          <p:cNvSpPr/>
          <p:nvPr/>
        </p:nvSpPr>
        <p:spPr>
          <a:xfrm>
            <a:off x="4105140" y="5342455"/>
            <a:ext cx="2736761" cy="1120463"/>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DZ" sz="2800" dirty="0" smtClean="0">
                <a:solidFill>
                  <a:schemeClr val="tx1"/>
                </a:solidFill>
              </a:rPr>
              <a:t>الدراسات</a:t>
            </a:r>
            <a:endParaRPr lang="fr-FR" sz="2800" dirty="0">
              <a:solidFill>
                <a:schemeClr val="tx1"/>
              </a:solidFill>
            </a:endParaRPr>
          </a:p>
        </p:txBody>
      </p:sp>
      <p:sp>
        <p:nvSpPr>
          <p:cNvPr id="14" name="Flèche vers le bas 13"/>
          <p:cNvSpPr/>
          <p:nvPr/>
        </p:nvSpPr>
        <p:spPr>
          <a:xfrm>
            <a:off x="5677971" y="3097369"/>
            <a:ext cx="361029" cy="8113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gauche 14"/>
          <p:cNvSpPr/>
          <p:nvPr/>
        </p:nvSpPr>
        <p:spPr>
          <a:xfrm>
            <a:off x="7590486" y="4077788"/>
            <a:ext cx="870933" cy="22252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gauche 17"/>
          <p:cNvSpPr/>
          <p:nvPr/>
        </p:nvSpPr>
        <p:spPr>
          <a:xfrm>
            <a:off x="6364739" y="4141603"/>
            <a:ext cx="45719"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gauche 18"/>
          <p:cNvSpPr/>
          <p:nvPr/>
        </p:nvSpPr>
        <p:spPr>
          <a:xfrm flipV="1">
            <a:off x="1910905" y="3995447"/>
            <a:ext cx="549026" cy="33803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gauche 19"/>
          <p:cNvSpPr/>
          <p:nvPr/>
        </p:nvSpPr>
        <p:spPr>
          <a:xfrm>
            <a:off x="4663761" y="4097370"/>
            <a:ext cx="907964" cy="29231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vers le bas 20"/>
          <p:cNvSpPr/>
          <p:nvPr/>
        </p:nvSpPr>
        <p:spPr>
          <a:xfrm>
            <a:off x="9274002" y="4479633"/>
            <a:ext cx="304660" cy="15180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gauche 21"/>
          <p:cNvSpPr/>
          <p:nvPr/>
        </p:nvSpPr>
        <p:spPr>
          <a:xfrm>
            <a:off x="6841901" y="5791590"/>
            <a:ext cx="2432101" cy="25588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gauche 22"/>
          <p:cNvSpPr/>
          <p:nvPr/>
        </p:nvSpPr>
        <p:spPr>
          <a:xfrm>
            <a:off x="978187" y="5778304"/>
            <a:ext cx="3102805" cy="24876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vers le haut 23"/>
          <p:cNvSpPr/>
          <p:nvPr/>
        </p:nvSpPr>
        <p:spPr>
          <a:xfrm>
            <a:off x="772732" y="4532775"/>
            <a:ext cx="247214" cy="146487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783417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arn(inVertic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arn(inVertical)">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barn(inVertical)">
                                      <p:cBhvr>
                                        <p:cTn id="4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animBg="1"/>
      <p:bldP spid="8"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53037" y="0"/>
            <a:ext cx="8320966" cy="1751527"/>
          </a:xfrm>
        </p:spPr>
        <p:txBody>
          <a:bodyPr>
            <a:normAutofit/>
          </a:bodyPr>
          <a:lstStyle/>
          <a:p>
            <a:pPr algn="r" rtl="1"/>
            <a:r>
              <a:rPr lang="ar-DZ" dirty="0" smtClean="0"/>
              <a:t/>
            </a:r>
            <a:br>
              <a:rPr lang="ar-DZ" dirty="0" smtClean="0"/>
            </a:br>
            <a:r>
              <a:rPr lang="ar-DZ" b="1" dirty="0" smtClean="0">
                <a:solidFill>
                  <a:schemeClr val="tx1"/>
                </a:solidFill>
              </a:rPr>
              <a:t>المرحلة الأولى : </a:t>
            </a:r>
            <a:r>
              <a:rPr lang="ar-DZ" b="1" dirty="0" err="1" smtClean="0">
                <a:solidFill>
                  <a:schemeClr val="tx1"/>
                </a:solidFill>
              </a:rPr>
              <a:t>إكتشاف</a:t>
            </a:r>
            <a:r>
              <a:rPr lang="ar-DZ" b="1" dirty="0" smtClean="0">
                <a:solidFill>
                  <a:schemeClr val="tx1"/>
                </a:solidFill>
              </a:rPr>
              <a:t> </a:t>
            </a:r>
            <a:r>
              <a:rPr lang="ar-DZ" b="1" dirty="0">
                <a:solidFill>
                  <a:schemeClr val="tx1"/>
                </a:solidFill>
              </a:rPr>
              <a:t>بوادر الأزمة </a:t>
            </a:r>
            <a:r>
              <a:rPr lang="ar-DZ" b="1" dirty="0" smtClean="0">
                <a:solidFill>
                  <a:schemeClr val="tx1"/>
                </a:solidFill>
              </a:rPr>
              <a:t> </a:t>
            </a:r>
            <a:endParaRPr lang="fr-FR" b="1" dirty="0">
              <a:solidFill>
                <a:schemeClr val="tx1"/>
              </a:solidFill>
            </a:endParaRPr>
          </a:p>
        </p:txBody>
      </p:sp>
      <p:sp>
        <p:nvSpPr>
          <p:cNvPr id="3" name="Espace réservé du contenu 2"/>
          <p:cNvSpPr>
            <a:spLocks noGrp="1"/>
          </p:cNvSpPr>
          <p:nvPr>
            <p:ph idx="1"/>
          </p:nvPr>
        </p:nvSpPr>
        <p:spPr>
          <a:xfrm>
            <a:off x="257577" y="1751527"/>
            <a:ext cx="9646277" cy="4855335"/>
          </a:xfrm>
        </p:spPr>
        <p:txBody>
          <a:bodyPr>
            <a:normAutofit lnSpcReduction="10000"/>
          </a:bodyPr>
          <a:lstStyle/>
          <a:p>
            <a:pPr algn="ctr" rtl="1"/>
            <a:r>
              <a:rPr lang="ar-DZ" sz="4000" dirty="0" smtClean="0"/>
              <a:t>وتبرز في هذه المرحلة القدرة على الرصد المبكر للمتغيرات التي تنشأ من بداية الأزمة والتي تتراكم وتتصاعد حتى تولد الأزمة و الملاحظ هنا أن عملية الرصد والمتابعة في حد ذاتها لا تكفي بل يجب أن ترتبط بها و تتكامل معها قدرة فنية على التحليل و </a:t>
            </a:r>
            <a:r>
              <a:rPr lang="ar-DZ" sz="4000" dirty="0" err="1" smtClean="0"/>
              <a:t>الإستنتاج</a:t>
            </a:r>
            <a:r>
              <a:rPr lang="ar-DZ" sz="4000" dirty="0" smtClean="0"/>
              <a:t> و مقدرة ديناميكية لسرعة ردة الفعل </a:t>
            </a:r>
          </a:p>
          <a:p>
            <a:pPr algn="r" rtl="1"/>
            <a:endParaRPr lang="fr-FR" dirty="0"/>
          </a:p>
        </p:txBody>
      </p:sp>
    </p:spTree>
    <p:extLst>
      <p:ext uri="{BB962C8B-B14F-4D97-AF65-F5344CB8AC3E}">
        <p14:creationId xmlns:p14="http://schemas.microsoft.com/office/powerpoint/2010/main" val="209239017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3200" b="1" dirty="0" smtClean="0">
                <a:solidFill>
                  <a:schemeClr val="tx1"/>
                </a:solidFill>
              </a:rPr>
              <a:t>المرحلة الثانية : الإجراءات </a:t>
            </a:r>
            <a:r>
              <a:rPr lang="ar-DZ" sz="3200" b="1" dirty="0">
                <a:solidFill>
                  <a:schemeClr val="tx1"/>
                </a:solidFill>
              </a:rPr>
              <a:t>الوقائية </a:t>
            </a:r>
            <a:r>
              <a:rPr lang="fr-FR" sz="3200" b="1" dirty="0" err="1" smtClean="0">
                <a:solidFill>
                  <a:schemeClr val="tx1"/>
                </a:solidFill>
              </a:rPr>
              <a:t>preventive</a:t>
            </a:r>
            <a:r>
              <a:rPr lang="ar-DZ" sz="3200" b="1" dirty="0" smtClean="0">
                <a:solidFill>
                  <a:schemeClr val="tx1"/>
                </a:solidFill>
              </a:rPr>
              <a:t/>
            </a:r>
            <a:br>
              <a:rPr lang="ar-DZ" sz="3200" b="1" dirty="0" smtClean="0">
                <a:solidFill>
                  <a:schemeClr val="tx1"/>
                </a:solidFill>
              </a:rPr>
            </a:br>
            <a:r>
              <a:rPr lang="fr-FR" sz="3200" b="1" dirty="0" smtClean="0">
                <a:solidFill>
                  <a:schemeClr val="tx1"/>
                </a:solidFill>
              </a:rPr>
              <a:t> </a:t>
            </a:r>
            <a:r>
              <a:rPr lang="fr-FR" sz="3200" b="1" dirty="0" err="1">
                <a:solidFill>
                  <a:schemeClr val="tx1"/>
                </a:solidFill>
              </a:rPr>
              <a:t>measures</a:t>
            </a:r>
            <a:r>
              <a:rPr lang="fr-FR" sz="3200" b="1" dirty="0">
                <a:solidFill>
                  <a:schemeClr val="tx1"/>
                </a:solidFill>
              </a:rPr>
              <a:t> </a:t>
            </a:r>
          </a:p>
        </p:txBody>
      </p:sp>
      <p:sp>
        <p:nvSpPr>
          <p:cNvPr id="3" name="Espace réservé du contenu 2"/>
          <p:cNvSpPr>
            <a:spLocks noGrp="1"/>
          </p:cNvSpPr>
          <p:nvPr>
            <p:ph idx="1"/>
          </p:nvPr>
        </p:nvSpPr>
        <p:spPr/>
        <p:txBody>
          <a:bodyPr>
            <a:normAutofit/>
          </a:bodyPr>
          <a:lstStyle/>
          <a:p>
            <a:pPr algn="ctr" rtl="1"/>
            <a:r>
              <a:rPr lang="ar-DZ" sz="4000" dirty="0" smtClean="0"/>
              <a:t>ان القاعدة الأساسية في إدارة الأزمات هي العمل على منع نشوب الأزمة </a:t>
            </a:r>
            <a:r>
              <a:rPr lang="ar-DZ" sz="4000" dirty="0" err="1" smtClean="0"/>
              <a:t>بإتخاذ</a:t>
            </a:r>
            <a:r>
              <a:rPr lang="ar-DZ" sz="4000" dirty="0" smtClean="0"/>
              <a:t> إجراءات وقائية مبكرة الهدف منها إيجاد آلية ملائمة للتعامل مع مقدمات الازمات و تلك الإجراءات يتم صياغتها في منظومة سيناريوهات الأزمة </a:t>
            </a:r>
            <a:endParaRPr lang="fr-FR" sz="4000" dirty="0"/>
          </a:p>
        </p:txBody>
      </p:sp>
    </p:spTree>
    <p:extLst>
      <p:ext uri="{BB962C8B-B14F-4D97-AF65-F5344CB8AC3E}">
        <p14:creationId xmlns:p14="http://schemas.microsoft.com/office/powerpoint/2010/main" val="309029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3335" y="60162"/>
            <a:ext cx="8990667" cy="1870238"/>
          </a:xfrm>
        </p:spPr>
        <p:txBody>
          <a:bodyPr>
            <a:noAutofit/>
          </a:bodyPr>
          <a:lstStyle/>
          <a:p>
            <a:pPr algn="r" rtl="1"/>
            <a:r>
              <a:rPr lang="ar-DZ" sz="2000" dirty="0" smtClean="0">
                <a:solidFill>
                  <a:schemeClr val="tx1"/>
                </a:solidFill>
              </a:rPr>
              <a:t>عند الحديث عن الازمة و ادارتها يمكن القول انها تلك اللحظة الحاسمة او الوقت الأكثر صعوبة </a:t>
            </a:r>
            <a:r>
              <a:rPr lang="ar-DZ" sz="2000" dirty="0" err="1" smtClean="0">
                <a:solidFill>
                  <a:schemeClr val="tx1"/>
                </a:solidFill>
              </a:rPr>
              <a:t>فيب</a:t>
            </a:r>
            <a:r>
              <a:rPr lang="ar-DZ" sz="2000" dirty="0" smtClean="0">
                <a:solidFill>
                  <a:schemeClr val="tx1"/>
                </a:solidFill>
              </a:rPr>
              <a:t> مواجهة حالة من الحالات الخارجة عن السلوك الاعتيادي المألوف أو بعبارة أخرى هو الوصول الى نقطة الغليان </a:t>
            </a:r>
            <a:r>
              <a:rPr lang="fr-FR" sz="2000" dirty="0" err="1" smtClean="0">
                <a:solidFill>
                  <a:schemeClr val="tx1"/>
                </a:solidFill>
              </a:rPr>
              <a:t>Boiling</a:t>
            </a:r>
            <a:r>
              <a:rPr lang="fr-FR" sz="2000" dirty="0" smtClean="0">
                <a:solidFill>
                  <a:schemeClr val="tx1"/>
                </a:solidFill>
              </a:rPr>
              <a:t> Point </a:t>
            </a:r>
            <a:r>
              <a:rPr lang="ar-DZ" sz="2000" dirty="0" smtClean="0">
                <a:solidFill>
                  <a:schemeClr val="tx1"/>
                </a:solidFill>
              </a:rPr>
              <a:t> و من ثمة حالة او نقطة التحول </a:t>
            </a:r>
            <a:r>
              <a:rPr lang="fr-FR" sz="2000" dirty="0" err="1" smtClean="0">
                <a:solidFill>
                  <a:schemeClr val="tx1"/>
                </a:solidFill>
              </a:rPr>
              <a:t>Turning</a:t>
            </a:r>
            <a:r>
              <a:rPr lang="fr-FR" sz="2000" dirty="0" smtClean="0">
                <a:solidFill>
                  <a:schemeClr val="tx1"/>
                </a:solidFill>
              </a:rPr>
              <a:t>  point</a:t>
            </a:r>
            <a:r>
              <a:rPr lang="ar-DZ" sz="2000" dirty="0" smtClean="0">
                <a:solidFill>
                  <a:schemeClr val="tx1"/>
                </a:solidFill>
              </a:rPr>
              <a:t> التي لم يكن من السهولة </a:t>
            </a:r>
            <a:r>
              <a:rPr lang="ar-DZ" sz="2000" dirty="0" err="1" smtClean="0">
                <a:solidFill>
                  <a:schemeClr val="tx1"/>
                </a:solidFill>
              </a:rPr>
              <a:t>بماكان</a:t>
            </a:r>
            <a:r>
              <a:rPr lang="ar-DZ" sz="2000" dirty="0" smtClean="0">
                <a:solidFill>
                  <a:schemeClr val="tx1"/>
                </a:solidFill>
              </a:rPr>
              <a:t> التنبؤ </a:t>
            </a:r>
            <a:r>
              <a:rPr lang="ar-DZ" sz="2000" dirty="0" err="1" smtClean="0">
                <a:solidFill>
                  <a:schemeClr val="tx1"/>
                </a:solidFill>
              </a:rPr>
              <a:t>باحتمالاتتها</a:t>
            </a:r>
            <a:r>
              <a:rPr lang="ar-DZ" sz="2000" dirty="0" smtClean="0">
                <a:solidFill>
                  <a:schemeClr val="tx1"/>
                </a:solidFill>
              </a:rPr>
              <a:t> و نتائجها و ما سيترتب عليها ونتيجة لخاصيتي التعقيد و التشابك يحدد الباحثون الخطوات </a:t>
            </a:r>
            <a:r>
              <a:rPr lang="ar-DZ" sz="2000" dirty="0" err="1" smtClean="0">
                <a:solidFill>
                  <a:schemeClr val="tx1"/>
                </a:solidFill>
              </a:rPr>
              <a:t>الاتالية</a:t>
            </a:r>
            <a:r>
              <a:rPr lang="ar-DZ" sz="2000" dirty="0" smtClean="0">
                <a:solidFill>
                  <a:schemeClr val="tx1"/>
                </a:solidFill>
              </a:rPr>
              <a:t> للتعامل مع الأزمة :  </a:t>
            </a:r>
            <a:r>
              <a:rPr lang="fr-FR" sz="2000" dirty="0" smtClean="0">
                <a:solidFill>
                  <a:schemeClr val="tx1"/>
                </a:solidFill>
              </a:rPr>
              <a:t> </a:t>
            </a:r>
            <a:endParaRPr lang="fr-FR" sz="2000" dirty="0">
              <a:solidFill>
                <a:schemeClr val="tx1"/>
              </a:solidFill>
            </a:endParaRPr>
          </a:p>
        </p:txBody>
      </p:sp>
      <p:sp>
        <p:nvSpPr>
          <p:cNvPr id="3" name="Espace réservé du contenu 2"/>
          <p:cNvSpPr>
            <a:spLocks noGrp="1"/>
          </p:cNvSpPr>
          <p:nvPr>
            <p:ph idx="1"/>
          </p:nvPr>
        </p:nvSpPr>
        <p:spPr/>
        <p:txBody>
          <a:bodyPr/>
          <a:lstStyle/>
          <a:p>
            <a:pPr algn="r" rtl="1"/>
            <a:endParaRPr lang="fr-FR" dirty="0"/>
          </a:p>
        </p:txBody>
      </p:sp>
      <p:sp>
        <p:nvSpPr>
          <p:cNvPr id="4" name="Rectangle à coins arrondis 3"/>
          <p:cNvSpPr/>
          <p:nvPr/>
        </p:nvSpPr>
        <p:spPr>
          <a:xfrm>
            <a:off x="677334" y="2160590"/>
            <a:ext cx="8596668" cy="17803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dirty="0" smtClean="0">
                <a:solidFill>
                  <a:schemeClr val="tx1"/>
                </a:solidFill>
              </a:rPr>
              <a:t>تقدير الموقف </a:t>
            </a:r>
            <a:r>
              <a:rPr lang="ar-DZ" sz="2000" dirty="0" err="1" smtClean="0">
                <a:solidFill>
                  <a:schemeClr val="tx1"/>
                </a:solidFill>
              </a:rPr>
              <a:t>الأزموي</a:t>
            </a:r>
            <a:r>
              <a:rPr lang="ar-DZ" sz="2000" dirty="0" smtClean="0">
                <a:solidFill>
                  <a:schemeClr val="tx1"/>
                </a:solidFill>
              </a:rPr>
              <a:t> : يتم في هذه المرحلة تقديم أجوبة عن الأسئلة التالية </a:t>
            </a:r>
          </a:p>
          <a:p>
            <a:pPr algn="r" rtl="1"/>
            <a:r>
              <a:rPr lang="ar-DZ" sz="2000" dirty="0" smtClean="0">
                <a:solidFill>
                  <a:schemeClr val="tx1"/>
                </a:solidFill>
              </a:rPr>
              <a:t>ماهي القوى و طبيعة القوى الصانعة الأزمة ؟ وماهي عناصر القوة التي ترتكز عليها هذه الأطراف وماهي الأطراف المساعدة و المؤيدة ؟ و لماذا و كيف صنعت الأزمة ؟ </a:t>
            </a:r>
            <a:endParaRPr lang="fr-FR" sz="2000" dirty="0">
              <a:solidFill>
                <a:schemeClr val="tx1"/>
              </a:solidFill>
            </a:endParaRPr>
          </a:p>
        </p:txBody>
      </p:sp>
      <p:sp>
        <p:nvSpPr>
          <p:cNvPr id="5" name="Rectangle à coins arrondis 4"/>
          <p:cNvSpPr/>
          <p:nvPr/>
        </p:nvSpPr>
        <p:spPr>
          <a:xfrm>
            <a:off x="677334" y="4196881"/>
            <a:ext cx="8596667" cy="15986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dirty="0" smtClean="0">
                <a:solidFill>
                  <a:schemeClr val="tx1"/>
                </a:solidFill>
              </a:rPr>
              <a:t>التدخل لمعالجة الأزمة : تبرز هنا مهمة تحديد المهام و سبل تحقيقها فاستراتيجية إدارة الازمة هي الخطة العامة لتحقيق الأهداف في مواجهة الخصوم والمنافسين و القوى المناوئة و الظروف المتغيرة </a:t>
            </a:r>
            <a:endParaRPr lang="fr-FR" sz="2000" dirty="0">
              <a:solidFill>
                <a:schemeClr val="tx1"/>
              </a:solidFill>
            </a:endParaRPr>
          </a:p>
        </p:txBody>
      </p:sp>
    </p:spTree>
    <p:extLst>
      <p:ext uri="{BB962C8B-B14F-4D97-AF65-F5344CB8AC3E}">
        <p14:creationId xmlns:p14="http://schemas.microsoft.com/office/powerpoint/2010/main" val="2412526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b="1" dirty="0" smtClean="0">
                <a:solidFill>
                  <a:schemeClr val="tx1"/>
                </a:solidFill>
              </a:rPr>
              <a:t>المرحلة الثالثة  : مرحلة الاحتواء</a:t>
            </a:r>
            <a:endParaRPr lang="fr-FR" b="1" dirty="0">
              <a:solidFill>
                <a:schemeClr val="tx1"/>
              </a:solidFill>
            </a:endParaRPr>
          </a:p>
        </p:txBody>
      </p:sp>
      <p:sp>
        <p:nvSpPr>
          <p:cNvPr id="3" name="Espace réservé du contenu 2"/>
          <p:cNvSpPr>
            <a:spLocks noGrp="1"/>
          </p:cNvSpPr>
          <p:nvPr>
            <p:ph idx="1"/>
          </p:nvPr>
        </p:nvSpPr>
        <p:spPr/>
        <p:txBody>
          <a:bodyPr/>
          <a:lstStyle/>
          <a:p>
            <a:pPr algn="ctr" rtl="1"/>
            <a:r>
              <a:rPr lang="ar-DZ" sz="4400" dirty="0">
                <a:solidFill>
                  <a:schemeClr val="tx1"/>
                </a:solidFill>
              </a:rPr>
              <a:t>و هي أصعب مرحلة من مراحل إدارة الازمات و أكثرها تعقيدا حيث انها تمثل المواجهة الحقيقية مع الازمة و تداعياتها </a:t>
            </a:r>
            <a:endParaRPr lang="fr-FR" sz="4400" dirty="0">
              <a:solidFill>
                <a:schemeClr val="tx1"/>
              </a:solidFill>
            </a:endParaRPr>
          </a:p>
          <a:p>
            <a:endParaRPr lang="fr-FR" dirty="0"/>
          </a:p>
        </p:txBody>
      </p:sp>
    </p:spTree>
    <p:extLst>
      <p:ext uri="{BB962C8B-B14F-4D97-AF65-F5344CB8AC3E}">
        <p14:creationId xmlns:p14="http://schemas.microsoft.com/office/powerpoint/2010/main" val="2921129950"/>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599"/>
            <a:ext cx="8596668" cy="1335111"/>
          </a:xfrm>
        </p:spPr>
        <p:txBody>
          <a:bodyPr>
            <a:normAutofit/>
          </a:bodyPr>
          <a:lstStyle/>
          <a:p>
            <a:pPr algn="ctr" rtl="1"/>
            <a:r>
              <a:rPr lang="ar-DZ" sz="3200" b="1" dirty="0" smtClean="0">
                <a:solidFill>
                  <a:schemeClr val="tx1"/>
                </a:solidFill>
              </a:rPr>
              <a:t>المرحلة الرابعة : </a:t>
            </a:r>
            <a:r>
              <a:rPr lang="ar-DZ" sz="3200" b="1" dirty="0" err="1" smtClean="0">
                <a:solidFill>
                  <a:schemeClr val="tx1"/>
                </a:solidFill>
              </a:rPr>
              <a:t>إستعادة</a:t>
            </a:r>
            <a:r>
              <a:rPr lang="ar-DZ" sz="3200" b="1" dirty="0" smtClean="0">
                <a:solidFill>
                  <a:schemeClr val="tx1"/>
                </a:solidFill>
              </a:rPr>
              <a:t> النشاط الطبيعي </a:t>
            </a:r>
            <a:r>
              <a:rPr lang="fr-FR" sz="3200" b="1" dirty="0" err="1" smtClean="0">
                <a:solidFill>
                  <a:schemeClr val="tx1"/>
                </a:solidFill>
              </a:rPr>
              <a:t>Recovery</a:t>
            </a:r>
            <a:endParaRPr lang="fr-FR" sz="3200" b="1" dirty="0">
              <a:solidFill>
                <a:schemeClr val="tx1"/>
              </a:solidFill>
            </a:endParaRPr>
          </a:p>
        </p:txBody>
      </p:sp>
      <p:sp>
        <p:nvSpPr>
          <p:cNvPr id="3" name="Espace réservé du contenu 2"/>
          <p:cNvSpPr>
            <a:spLocks noGrp="1"/>
          </p:cNvSpPr>
          <p:nvPr>
            <p:ph idx="1"/>
          </p:nvPr>
        </p:nvSpPr>
        <p:spPr>
          <a:xfrm>
            <a:off x="677334" y="3271234"/>
            <a:ext cx="8596668" cy="2770128"/>
          </a:xfrm>
        </p:spPr>
        <p:txBody>
          <a:bodyPr/>
          <a:lstStyle/>
          <a:p>
            <a:pPr algn="ctr" rtl="1"/>
            <a:r>
              <a:rPr lang="ar-DZ" sz="4000" dirty="0">
                <a:solidFill>
                  <a:schemeClr val="tx1"/>
                </a:solidFill>
              </a:rPr>
              <a:t>فبعد العمل بجدية لعبور </a:t>
            </a:r>
            <a:r>
              <a:rPr lang="ar-DZ" sz="4000" dirty="0" smtClean="0">
                <a:solidFill>
                  <a:schemeClr val="tx1"/>
                </a:solidFill>
              </a:rPr>
              <a:t>الأزمة </a:t>
            </a:r>
            <a:r>
              <a:rPr lang="ar-DZ" sz="4000" dirty="0">
                <a:solidFill>
                  <a:schemeClr val="tx1"/>
                </a:solidFill>
              </a:rPr>
              <a:t>و النظر إليها كمرحلة تاريخية تم تجاوزها تأتي </a:t>
            </a:r>
            <a:r>
              <a:rPr lang="ar-DZ" sz="4000" dirty="0" err="1">
                <a:solidFill>
                  <a:schemeClr val="tx1"/>
                </a:solidFill>
              </a:rPr>
              <a:t>إستعادة</a:t>
            </a:r>
            <a:r>
              <a:rPr lang="ar-DZ" sz="4000" dirty="0">
                <a:solidFill>
                  <a:schemeClr val="tx1"/>
                </a:solidFill>
              </a:rPr>
              <a:t> الرؤية المستقبلية والتحظير للتغلب على آثار الأزمة</a:t>
            </a:r>
            <a:endParaRPr lang="fr-FR" sz="4000" dirty="0">
              <a:solidFill>
                <a:schemeClr val="tx1"/>
              </a:solidFill>
            </a:endParaRPr>
          </a:p>
          <a:p>
            <a:endParaRPr lang="fr-FR" dirty="0"/>
          </a:p>
        </p:txBody>
      </p:sp>
    </p:spTree>
    <p:extLst>
      <p:ext uri="{BB962C8B-B14F-4D97-AF65-F5344CB8AC3E}">
        <p14:creationId xmlns:p14="http://schemas.microsoft.com/office/powerpoint/2010/main" val="354091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solidFill>
                  <a:schemeClr val="tx1"/>
                </a:solidFill>
              </a:rPr>
              <a:t>المرحلة الخامسة : الدراسة والتحليل</a:t>
            </a:r>
            <a:br>
              <a:rPr lang="ar-DZ" b="1" dirty="0" smtClean="0">
                <a:solidFill>
                  <a:schemeClr val="tx1"/>
                </a:solidFill>
              </a:rPr>
            </a:br>
            <a:r>
              <a:rPr lang="fr-FR" b="1" dirty="0" smtClean="0">
                <a:solidFill>
                  <a:schemeClr val="tx1"/>
                </a:solidFill>
              </a:rPr>
              <a:t>STUDY AND ANALYSIS</a:t>
            </a:r>
            <a:r>
              <a:rPr lang="ar-DZ" b="1" dirty="0" smtClean="0">
                <a:solidFill>
                  <a:schemeClr val="tx1"/>
                </a:solidFill>
              </a:rPr>
              <a:t> </a:t>
            </a:r>
            <a:endParaRPr lang="fr-FR" b="1" dirty="0">
              <a:solidFill>
                <a:schemeClr val="tx1"/>
              </a:solidFill>
            </a:endParaRPr>
          </a:p>
        </p:txBody>
      </p:sp>
      <p:sp>
        <p:nvSpPr>
          <p:cNvPr id="3" name="Espace réservé du contenu 2"/>
          <p:cNvSpPr>
            <a:spLocks noGrp="1"/>
          </p:cNvSpPr>
          <p:nvPr>
            <p:ph idx="1"/>
          </p:nvPr>
        </p:nvSpPr>
        <p:spPr/>
        <p:txBody>
          <a:bodyPr/>
          <a:lstStyle/>
          <a:p>
            <a:pPr algn="r" rtl="1"/>
            <a:r>
              <a:rPr lang="ar-DZ" dirty="0" smtClean="0"/>
              <a:t>حيث يتم </a:t>
            </a:r>
            <a:r>
              <a:rPr lang="ar-DZ" dirty="0" err="1" smtClean="0"/>
              <a:t>إستخلاص</a:t>
            </a:r>
            <a:r>
              <a:rPr lang="ar-DZ" dirty="0" smtClean="0"/>
              <a:t> الدروس المستفادة التي يسترشد بها في إقرار مبادئ عمل جديدة أو إتباع أساليب مختلفة او استخدام وسائل إضافية أو أكثر لسد الثغرات التي تولد من ثنايا الأزمات فحسب </a:t>
            </a:r>
            <a:r>
              <a:rPr lang="ar-DZ" dirty="0" err="1" smtClean="0"/>
              <a:t>هنسبيتر</a:t>
            </a:r>
            <a:r>
              <a:rPr lang="ar-DZ" dirty="0" smtClean="0"/>
              <a:t> </a:t>
            </a:r>
            <a:r>
              <a:rPr lang="ar-DZ" dirty="0" err="1" smtClean="0"/>
              <a:t>نيهولد</a:t>
            </a:r>
            <a:r>
              <a:rPr lang="ar-DZ" dirty="0" smtClean="0"/>
              <a:t> ان إدارة الأزمات يجب أن تكون عملية تطبيق </a:t>
            </a:r>
            <a:r>
              <a:rPr lang="ar-DZ" dirty="0" err="1" smtClean="0"/>
              <a:t>بإستخلاص</a:t>
            </a:r>
            <a:r>
              <a:rPr lang="ar-DZ" dirty="0" smtClean="0"/>
              <a:t> الدروس و العبر من محاولات تكون من شأنها قد أثرت في مسارات لإدارة الأزمات الدولية </a:t>
            </a:r>
          </a:p>
          <a:p>
            <a:pPr algn="r" rtl="1"/>
            <a:r>
              <a:rPr lang="ar-DZ" dirty="0" smtClean="0"/>
              <a:t>والواقع أنه في مجال معالجة الأزمات و إدارتها لا سبيل أفضل من </a:t>
            </a:r>
            <a:r>
              <a:rPr lang="ar-DZ" dirty="0" err="1" smtClean="0"/>
              <a:t>الإعتماد</a:t>
            </a:r>
            <a:r>
              <a:rPr lang="ar-DZ" dirty="0" smtClean="0"/>
              <a:t> على مجموعة من المناهج التي </a:t>
            </a:r>
            <a:r>
              <a:rPr lang="ar-DZ" dirty="0" err="1" smtClean="0"/>
              <a:t>يتصدرها</a:t>
            </a:r>
            <a:r>
              <a:rPr lang="ar-DZ" dirty="0" smtClean="0"/>
              <a:t> منهج القياس التاريخي ومن هنا تظل التجربة التاريخية هي المصدر الرئيسي و المعتمد لدراسة إدارة الازمات و في هذا الصدد تقول الكاتبة السياسية كورال بيل « اننا عندما نحاول دراسة الأزمة وإدارتها لا نجد أمامنا سوى أحد طريقتين لا ثالث لهما و هما إما الرجوع إلى تجربة يقينية تمت على الأرض الواقع لا تزال نعايش نتائجها واما افتعال افتراضات خيالية لا سند لها في الواقع و لم تختبر بعد وعند المفاضلة فلا جدال أن الخيار الأول هو الأولى بالاعتبار </a:t>
            </a:r>
            <a:endParaRPr lang="fr-FR" dirty="0"/>
          </a:p>
        </p:txBody>
      </p:sp>
    </p:spTree>
    <p:extLst>
      <p:ext uri="{BB962C8B-B14F-4D97-AF65-F5344CB8AC3E}">
        <p14:creationId xmlns:p14="http://schemas.microsoft.com/office/powerpoint/2010/main" val="463646243"/>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4" y="1"/>
            <a:ext cx="8596668" cy="6041362"/>
          </a:xfrm>
        </p:spPr>
        <p:txBody>
          <a:bodyPr>
            <a:normAutofit/>
          </a:bodyPr>
          <a:lstStyle/>
          <a:p>
            <a:pPr algn="r" rtl="1"/>
            <a:r>
              <a:rPr lang="ar-DZ" sz="2000" dirty="0" smtClean="0"/>
              <a:t>وحسب ألكسندر جورج فان هدف إدارة الازمة هو تجنب الحرب العفوية أي تجنب الأفعال التي بإمكانها ان تجر اطراف النزاع الى تكاليف غير مرغوب فيها </a:t>
            </a:r>
          </a:p>
          <a:p>
            <a:pPr algn="r" rtl="1"/>
            <a:r>
              <a:rPr lang="ar-DZ" sz="2000" dirty="0" smtClean="0"/>
              <a:t>أما فيليب وليامز فيرى أن لإدارة الأزمة هدفان : </a:t>
            </a:r>
            <a:endParaRPr lang="fr-FR" sz="2000" dirty="0"/>
          </a:p>
        </p:txBody>
      </p:sp>
      <p:sp>
        <p:nvSpPr>
          <p:cNvPr id="4" name="Rectangle à coins arrondis 3"/>
          <p:cNvSpPr/>
          <p:nvPr/>
        </p:nvSpPr>
        <p:spPr>
          <a:xfrm>
            <a:off x="677334" y="1523999"/>
            <a:ext cx="8331199" cy="14123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t>1- هدف تقليدي أو إيجابي وهو تأمين الأهداف القومية </a:t>
            </a:r>
            <a:endParaRPr lang="fr-FR" dirty="0"/>
          </a:p>
        </p:txBody>
      </p:sp>
      <p:sp>
        <p:nvSpPr>
          <p:cNvPr id="5" name="Rectangle à coins arrondis 4"/>
          <p:cNvSpPr/>
          <p:nvPr/>
        </p:nvSpPr>
        <p:spPr>
          <a:xfrm>
            <a:off x="677334" y="3522133"/>
            <a:ext cx="8331199" cy="15917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t>2- هدف سلبي و يتعلق بقواعد مراقبة تصعيد الازمة كي لا تفلت الأمور من الايدي نتيجة الحسابات الخاطئة او بسبب طبيعة الاحداث التي تؤخذ بالمنطق الخاطئ و هنا يجب العمل على عدم خروج الموقف عن نطاق السيطرة و تحوله الى مرحلة التصعيد التي تقود الى الحرب</a:t>
            </a:r>
            <a:endParaRPr lang="fr-FR" dirty="0"/>
          </a:p>
        </p:txBody>
      </p:sp>
    </p:spTree>
    <p:extLst>
      <p:ext uri="{BB962C8B-B14F-4D97-AF65-F5344CB8AC3E}">
        <p14:creationId xmlns:p14="http://schemas.microsoft.com/office/powerpoint/2010/main" val="39560554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274002" cy="6857999"/>
          </a:xfrm>
        </p:spPr>
        <p:txBody>
          <a:bodyPr>
            <a:normAutofit/>
          </a:bodyPr>
          <a:lstStyle/>
          <a:p>
            <a:pPr algn="ctr" rtl="1"/>
            <a:endParaRPr lang="ar-DZ" sz="3600" dirty="0" smtClean="0"/>
          </a:p>
          <a:p>
            <a:pPr algn="ctr" rtl="1"/>
            <a:endParaRPr lang="ar-DZ" sz="3600" dirty="0"/>
          </a:p>
          <a:p>
            <a:pPr algn="ctr" rtl="1"/>
            <a:endParaRPr lang="ar-DZ" sz="3600" dirty="0" smtClean="0"/>
          </a:p>
          <a:p>
            <a:pPr algn="ctr" rtl="1"/>
            <a:r>
              <a:rPr lang="ar-DZ" sz="3600" dirty="0" smtClean="0"/>
              <a:t>ويشير </a:t>
            </a:r>
            <a:r>
              <a:rPr lang="ar-DZ" sz="3600" dirty="0" err="1" smtClean="0"/>
              <a:t>سنايدر</a:t>
            </a:r>
            <a:r>
              <a:rPr lang="ar-DZ" sz="3600" dirty="0" smtClean="0"/>
              <a:t>  الى ان الازمة هي منطقة وسط بين الحرب و السلم فهي تجمع خصائص حالة الحرب و خصائص حالة السلم فهي اما ان تسوي سلميا و تتفادى التورط في حرب واما ان تتصاعد الى مستوى الحرب وفقا </a:t>
            </a:r>
            <a:r>
              <a:rPr lang="ar-DZ" sz="3600" dirty="0" err="1" smtClean="0"/>
              <a:t>للاداة</a:t>
            </a:r>
            <a:r>
              <a:rPr lang="ar-DZ" sz="3600" dirty="0" smtClean="0"/>
              <a:t> الأكثر نجاحا في ادارتها </a:t>
            </a:r>
            <a:endParaRPr lang="fr-FR" sz="3600" dirty="0"/>
          </a:p>
        </p:txBody>
      </p:sp>
    </p:spTree>
    <p:extLst>
      <p:ext uri="{BB962C8B-B14F-4D97-AF65-F5344CB8AC3E}">
        <p14:creationId xmlns:p14="http://schemas.microsoft.com/office/powerpoint/2010/main" val="15549702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98292" y="-10217"/>
            <a:ext cx="8596668" cy="1320800"/>
          </a:xfrm>
        </p:spPr>
        <p:txBody>
          <a:bodyPr>
            <a:normAutofit/>
          </a:bodyPr>
          <a:lstStyle/>
          <a:p>
            <a:pPr algn="r" rtl="1"/>
            <a:r>
              <a:rPr lang="ar-DZ" sz="2400" dirty="0" smtClean="0">
                <a:solidFill>
                  <a:schemeClr val="tx1"/>
                </a:solidFill>
              </a:rPr>
              <a:t>يمكن تحليل أدوات إدارة الازمات من خلال فعالية فريق إدارة الازمة ومهام إدارة الازمات كما يمكن تحديد مكونات فريق إدارة الازمات </a:t>
            </a:r>
            <a:r>
              <a:rPr lang="ar-DZ" sz="2400" dirty="0" err="1" smtClean="0">
                <a:solidFill>
                  <a:schemeClr val="tx1"/>
                </a:solidFill>
              </a:rPr>
              <a:t>بالابعاد</a:t>
            </a:r>
            <a:r>
              <a:rPr lang="ar-DZ" sz="2400" dirty="0" smtClean="0">
                <a:solidFill>
                  <a:schemeClr val="tx1"/>
                </a:solidFill>
              </a:rPr>
              <a:t> الستة الحاكمة في أي موقف اداري وهي : </a:t>
            </a:r>
            <a:endParaRPr lang="fr-FR" sz="2400" dirty="0">
              <a:solidFill>
                <a:schemeClr val="tx1"/>
              </a:solidFill>
            </a:endParaRPr>
          </a:p>
        </p:txBody>
      </p:sp>
      <p:sp>
        <p:nvSpPr>
          <p:cNvPr id="3" name="Espace réservé du contenu 2"/>
          <p:cNvSpPr>
            <a:spLocks noGrp="1"/>
          </p:cNvSpPr>
          <p:nvPr>
            <p:ph idx="1"/>
          </p:nvPr>
        </p:nvSpPr>
        <p:spPr>
          <a:xfrm>
            <a:off x="1" y="1310583"/>
            <a:ext cx="10393250" cy="5425068"/>
          </a:xfrm>
        </p:spPr>
        <p:txBody>
          <a:bodyPr/>
          <a:lstStyle/>
          <a:p>
            <a:pPr algn="r" rtl="1"/>
            <a:endParaRPr lang="fr-FR" dirty="0"/>
          </a:p>
        </p:txBody>
      </p:sp>
      <p:sp>
        <p:nvSpPr>
          <p:cNvPr id="9" name="Rectangle à coins arrondis 8"/>
          <p:cNvSpPr/>
          <p:nvPr/>
        </p:nvSpPr>
        <p:spPr>
          <a:xfrm>
            <a:off x="3348504" y="1359853"/>
            <a:ext cx="8448541" cy="76076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rtl="1"/>
            <a:r>
              <a:rPr lang="ar-DZ" dirty="0" smtClean="0"/>
              <a:t>1/ الناس : مجموعة الخبراء المتخصصين في مختلف المجالات </a:t>
            </a:r>
            <a:endParaRPr lang="fr-FR" dirty="0"/>
          </a:p>
        </p:txBody>
      </p:sp>
      <p:sp>
        <p:nvSpPr>
          <p:cNvPr id="10" name="Rectangle à coins arrondis 9"/>
          <p:cNvSpPr/>
          <p:nvPr/>
        </p:nvSpPr>
        <p:spPr>
          <a:xfrm>
            <a:off x="2762517" y="2237964"/>
            <a:ext cx="8332631" cy="80697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rtl="1"/>
            <a:r>
              <a:rPr lang="ar-DZ" dirty="0" smtClean="0"/>
              <a:t>2/ المكان : غرفة عمليات مجهزة بمقر إدارة وزارة الخارجية او قيادة القوات المسلحة او رئاسة الجمهورية </a:t>
            </a:r>
            <a:endParaRPr lang="fr-FR" dirty="0"/>
          </a:p>
        </p:txBody>
      </p:sp>
      <p:sp>
        <p:nvSpPr>
          <p:cNvPr id="11" name="Rectangle à coins arrondis 10"/>
          <p:cNvSpPr/>
          <p:nvPr/>
        </p:nvSpPr>
        <p:spPr>
          <a:xfrm>
            <a:off x="2240924" y="3158330"/>
            <a:ext cx="8152327" cy="755507"/>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rtl="1"/>
            <a:r>
              <a:rPr lang="ar-DZ" dirty="0" smtClean="0"/>
              <a:t>3/ الزمان : من الساعة الصفر الى يوم حل او انفراج الازمة </a:t>
            </a:r>
            <a:endParaRPr lang="fr-FR" dirty="0"/>
          </a:p>
        </p:txBody>
      </p:sp>
      <p:sp>
        <p:nvSpPr>
          <p:cNvPr id="12" name="Rectangle à coins arrondis 11"/>
          <p:cNvSpPr/>
          <p:nvPr/>
        </p:nvSpPr>
        <p:spPr>
          <a:xfrm>
            <a:off x="1625959" y="4026192"/>
            <a:ext cx="8094371" cy="746975"/>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ar-DZ" dirty="0" smtClean="0"/>
              <a:t>4/ الأشياء : أجهزة الاتصال و تخزين المعلومات </a:t>
            </a:r>
            <a:endParaRPr lang="fr-FR" dirty="0"/>
          </a:p>
        </p:txBody>
      </p:sp>
      <p:sp>
        <p:nvSpPr>
          <p:cNvPr id="13" name="Rectangle à coins arrondis 12"/>
          <p:cNvSpPr/>
          <p:nvPr/>
        </p:nvSpPr>
        <p:spPr>
          <a:xfrm>
            <a:off x="1120463" y="4852772"/>
            <a:ext cx="7791717" cy="76373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rtl="1"/>
            <a:r>
              <a:rPr lang="ar-DZ" dirty="0" smtClean="0"/>
              <a:t>5 / الأفكار : قاعدة البيانات ذاكرة المعلوماتية منهج للتحليل و التقويم </a:t>
            </a:r>
            <a:endParaRPr lang="fr-FR" dirty="0"/>
          </a:p>
        </p:txBody>
      </p:sp>
      <p:sp>
        <p:nvSpPr>
          <p:cNvPr id="14" name="Rectangle à coins arrondis 13"/>
          <p:cNvSpPr/>
          <p:nvPr/>
        </p:nvSpPr>
        <p:spPr>
          <a:xfrm>
            <a:off x="412124" y="5760545"/>
            <a:ext cx="7740203" cy="97510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r" rtl="1"/>
            <a:r>
              <a:rPr lang="ar-DZ" dirty="0" smtClean="0"/>
              <a:t>6/ التنظيم : لجنة مؤقتة تلتقي في غرفة العمليات او مركز التنسيق او مقر القيادة ويلعب مستوى الخطر ونطاق الأزمة دورا مؤثرا في تشكيل فريق إدارة الازمة و </a:t>
            </a:r>
            <a:endParaRPr lang="fr-FR" dirty="0"/>
          </a:p>
        </p:txBody>
      </p:sp>
    </p:spTree>
    <p:extLst>
      <p:ext uri="{BB962C8B-B14F-4D97-AF65-F5344CB8AC3E}">
        <p14:creationId xmlns:p14="http://schemas.microsoft.com/office/powerpoint/2010/main" val="272639399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anim calcmode="lin" valueType="num">
                                      <p:cBhvr>
                                        <p:cTn id="36" dur="1000" fill="hold"/>
                                        <p:tgtEl>
                                          <p:spTgt spid="13"/>
                                        </p:tgtEl>
                                        <p:attrNameLst>
                                          <p:attrName>ppt_x</p:attrName>
                                        </p:attrNameLst>
                                      </p:cBhvr>
                                      <p:tavLst>
                                        <p:tav tm="0">
                                          <p:val>
                                            <p:strVal val="#ppt_x"/>
                                          </p:val>
                                        </p:tav>
                                        <p:tav tm="100000">
                                          <p:val>
                                            <p:strVal val="#ppt_x"/>
                                          </p:val>
                                        </p:tav>
                                      </p:tavLst>
                                    </p:anim>
                                    <p:anim calcmode="lin" valueType="num">
                                      <p:cBhvr>
                                        <p:cTn id="3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3092" y="377780"/>
            <a:ext cx="8596668" cy="1552620"/>
          </a:xfrm>
        </p:spPr>
        <p:txBody>
          <a:bodyPr/>
          <a:lstStyle/>
          <a:p>
            <a:pPr algn="ctr" rtl="1"/>
            <a:r>
              <a:rPr lang="ar-DZ" dirty="0" smtClean="0">
                <a:solidFill>
                  <a:schemeClr val="tx1"/>
                </a:solidFill>
              </a:rPr>
              <a:t/>
            </a:r>
            <a:br>
              <a:rPr lang="ar-DZ" dirty="0" smtClean="0">
                <a:solidFill>
                  <a:schemeClr val="tx1"/>
                </a:solidFill>
              </a:rPr>
            </a:br>
            <a:r>
              <a:rPr lang="ar-DZ" dirty="0" smtClean="0">
                <a:solidFill>
                  <a:schemeClr val="tx1"/>
                </a:solidFill>
              </a:rPr>
              <a:t>مراكز القيادة والتحكم والسيطرة </a:t>
            </a:r>
            <a:r>
              <a:rPr lang="ar-DZ" dirty="0" err="1" smtClean="0">
                <a:solidFill>
                  <a:schemeClr val="tx1"/>
                </a:solidFill>
              </a:rPr>
              <a:t>لادارة</a:t>
            </a:r>
            <a:r>
              <a:rPr lang="ar-DZ" dirty="0" smtClean="0">
                <a:solidFill>
                  <a:schemeClr val="tx1"/>
                </a:solidFill>
              </a:rPr>
              <a:t> الازمات</a:t>
            </a:r>
            <a:endParaRPr lang="fr-FR" dirty="0">
              <a:solidFill>
                <a:schemeClr val="tx1"/>
              </a:solidFill>
            </a:endParaRPr>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30344" y="1930400"/>
            <a:ext cx="6061656" cy="4927599"/>
          </a:xfr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701" y="1930400"/>
            <a:ext cx="5834643" cy="4927599"/>
          </a:xfrm>
          <a:prstGeom prst="rect">
            <a:avLst/>
          </a:prstGeom>
        </p:spPr>
      </p:pic>
    </p:spTree>
    <p:extLst>
      <p:ext uri="{BB962C8B-B14F-4D97-AF65-F5344CB8AC3E}">
        <p14:creationId xmlns:p14="http://schemas.microsoft.com/office/powerpoint/2010/main" val="27219439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2800" dirty="0" smtClean="0"/>
              <a:t>ويركز الباحثون على مهام و متطلبات إدارة الازمة وذلك من خلال تحليل الازمات </a:t>
            </a:r>
            <a:r>
              <a:rPr lang="ar-DZ" sz="2800" dirty="0" err="1" smtClean="0"/>
              <a:t>التيب</a:t>
            </a:r>
            <a:r>
              <a:rPr lang="ar-DZ" sz="2800" dirty="0" smtClean="0"/>
              <a:t> تفجرت منذ الحرب ع الثانية على أربعة محاور </a:t>
            </a:r>
            <a:endParaRPr lang="fr-FR" sz="2800" dirty="0"/>
          </a:p>
        </p:txBody>
      </p:sp>
      <p:sp>
        <p:nvSpPr>
          <p:cNvPr id="3" name="Espace réservé du contenu 2"/>
          <p:cNvSpPr>
            <a:spLocks noGrp="1"/>
          </p:cNvSpPr>
          <p:nvPr>
            <p:ph idx="1"/>
          </p:nvPr>
        </p:nvSpPr>
        <p:spPr/>
        <p:txBody>
          <a:bodyPr/>
          <a:lstStyle/>
          <a:p>
            <a:pPr algn="r" rtl="1"/>
            <a:endParaRPr lang="fr-FR" dirty="0"/>
          </a:p>
        </p:txBody>
      </p:sp>
      <p:sp>
        <p:nvSpPr>
          <p:cNvPr id="4" name="Rectangle à coins arrondis 3"/>
          <p:cNvSpPr/>
          <p:nvPr/>
        </p:nvSpPr>
        <p:spPr>
          <a:xfrm>
            <a:off x="677334" y="2160590"/>
            <a:ext cx="8596667" cy="8196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مشاكل توافر المعلومات في ظروف الازمة </a:t>
            </a:r>
            <a:endParaRPr lang="fr-FR" dirty="0"/>
          </a:p>
        </p:txBody>
      </p:sp>
      <p:sp>
        <p:nvSpPr>
          <p:cNvPr id="5" name="Rectangle à coins arrondis 4"/>
          <p:cNvSpPr/>
          <p:nvPr/>
        </p:nvSpPr>
        <p:spPr>
          <a:xfrm>
            <a:off x="677334" y="3210457"/>
            <a:ext cx="8596667" cy="7519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المتطلبات الخاصة بعملية صنع القرار في ظروف الأزمة </a:t>
            </a:r>
            <a:endParaRPr lang="fr-FR" dirty="0"/>
          </a:p>
        </p:txBody>
      </p:sp>
      <p:sp>
        <p:nvSpPr>
          <p:cNvPr id="6" name="Rectangle à coins arrondis 5"/>
          <p:cNvSpPr/>
          <p:nvPr/>
        </p:nvSpPr>
        <p:spPr>
          <a:xfrm>
            <a:off x="677333" y="4236198"/>
            <a:ext cx="8596667" cy="8118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t>وسائل التنسيق بين الإجراءات </a:t>
            </a:r>
            <a:r>
              <a:rPr lang="ar-DZ" dirty="0" err="1" smtClean="0"/>
              <a:t>الدبلماسية</a:t>
            </a:r>
            <a:r>
              <a:rPr lang="ar-DZ" dirty="0" smtClean="0"/>
              <a:t> و العسكرية </a:t>
            </a:r>
            <a:endParaRPr lang="fr-FR" dirty="0"/>
          </a:p>
        </p:txBody>
      </p:sp>
      <p:sp>
        <p:nvSpPr>
          <p:cNvPr id="7" name="Rectangle à coins arrondis 6"/>
          <p:cNvSpPr/>
          <p:nvPr/>
        </p:nvSpPr>
        <p:spPr>
          <a:xfrm>
            <a:off x="677334" y="5283200"/>
            <a:ext cx="8596667" cy="7581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t>أساليب </a:t>
            </a:r>
            <a:r>
              <a:rPr lang="ar-DZ" dirty="0" err="1" smtClean="0"/>
              <a:t>الإتصال</a:t>
            </a:r>
            <a:r>
              <a:rPr lang="ar-DZ" dirty="0" smtClean="0"/>
              <a:t> مع الخصم أثناء الأزمة وكيفية المحافظة عليها</a:t>
            </a:r>
            <a:endParaRPr lang="fr-FR" dirty="0"/>
          </a:p>
        </p:txBody>
      </p:sp>
    </p:spTree>
    <p:extLst>
      <p:ext uri="{BB962C8B-B14F-4D97-AF65-F5344CB8AC3E}">
        <p14:creationId xmlns:p14="http://schemas.microsoft.com/office/powerpoint/2010/main" val="149677800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0769600" cy="6857999"/>
          </a:xfrm>
        </p:spPr>
        <p:txBody>
          <a:bodyPr>
            <a:normAutofit/>
          </a:bodyPr>
          <a:lstStyle/>
          <a:p>
            <a:pPr marL="0" indent="0" algn="r" rtl="1">
              <a:buNone/>
            </a:pPr>
            <a:r>
              <a:rPr lang="ar-DZ" sz="2800" dirty="0" smtClean="0"/>
              <a:t>فعوامل نجاح إدارة الازمة او تسهيل إدارة قيام كل طرف بتحديد أهدافه من وراء المواجهة او تحديد الوسائل التي يستخدمها في متابعتها لكي ينبغي التحذير  بأن تحديد الأهداف والوسائل ليس كافيا في حدى ذاته لإدارة الازمة دون تورط في الحرب فعلى كلا الطرفين ان يفهما متطلبات إدارة الازمات وان يكونا مستعدين للعمل طبقا لها </a:t>
            </a:r>
          </a:p>
          <a:p>
            <a:pPr marL="0" indent="0" algn="r" rtl="1">
              <a:buNone/>
            </a:pPr>
            <a:r>
              <a:rPr lang="ar-DZ" sz="2800" dirty="0" smtClean="0"/>
              <a:t>فنتائج </a:t>
            </a:r>
            <a:r>
              <a:rPr lang="ar-DZ" sz="2800" dirty="0" err="1" smtClean="0"/>
              <a:t>الادارك</a:t>
            </a:r>
            <a:r>
              <a:rPr lang="ar-DZ" sz="2800" dirty="0" smtClean="0"/>
              <a:t> الاختياري والمنتقاة من طرف واحد خطيرة خاصة في حال وجود شخصيات متسلطة </a:t>
            </a:r>
            <a:r>
              <a:rPr lang="ar-DZ" sz="2800" dirty="0"/>
              <a:t>و</a:t>
            </a:r>
            <a:r>
              <a:rPr lang="ar-DZ" sz="2800" dirty="0" smtClean="0"/>
              <a:t> عدم وجود خبراء ومختصين لهم الخبرة في تفسير المعطيات المعقدة </a:t>
            </a:r>
            <a:r>
              <a:rPr lang="ar-DZ" sz="2800" dirty="0" err="1"/>
              <a:t>إ</a:t>
            </a:r>
            <a:r>
              <a:rPr lang="ar-DZ" sz="2800" dirty="0" err="1" smtClean="0"/>
              <a:t>تخاذ</a:t>
            </a:r>
            <a:r>
              <a:rPr lang="ar-DZ" sz="2800" dirty="0" smtClean="0"/>
              <a:t> القرارات تجاه المواقف الغامضة </a:t>
            </a:r>
          </a:p>
          <a:p>
            <a:pPr marL="0" indent="0" algn="r" rtl="1">
              <a:buNone/>
            </a:pPr>
            <a:r>
              <a:rPr lang="ar-DZ" sz="2800" dirty="0" smtClean="0"/>
              <a:t>فإدارة الازمات الحديثة وحسب </a:t>
            </a:r>
            <a:r>
              <a:rPr lang="ar-DZ" sz="2800" dirty="0" err="1" smtClean="0"/>
              <a:t>نيهولد</a:t>
            </a:r>
            <a:r>
              <a:rPr lang="ar-DZ" sz="2800" dirty="0" smtClean="0"/>
              <a:t> يجب ان تعتمد على حنكة مديريها والذين يمكن الاعتماد عليهم خاصة في حالات تذكير أصحاب القرار بوجود اطراف يمكن اعتمدها </a:t>
            </a:r>
            <a:r>
              <a:rPr lang="ar-DZ" sz="2800" dirty="0" err="1" smtClean="0"/>
              <a:t>لاجل</a:t>
            </a:r>
            <a:r>
              <a:rPr lang="ar-DZ" sz="2800" dirty="0" smtClean="0"/>
              <a:t> إيجاد حل للازمة ولان اهم اهداف إدارة الازمات وكما حددها هيرمان في شرحه لشروط تسهيل إدارة الازمات دون عنف هي تقليص العنف ومحاولة تجنب نشوب الحرب </a:t>
            </a:r>
            <a:endParaRPr lang="fr-FR" sz="2800" dirty="0"/>
          </a:p>
        </p:txBody>
      </p:sp>
    </p:spTree>
    <p:extLst>
      <p:ext uri="{BB962C8B-B14F-4D97-AF65-F5344CB8AC3E}">
        <p14:creationId xmlns:p14="http://schemas.microsoft.com/office/powerpoint/2010/main" val="345755464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425</TotalTime>
  <Words>2600</Words>
  <Application>Microsoft Office PowerPoint</Application>
  <PresentationFormat>Grand écran</PresentationFormat>
  <Paragraphs>143</Paragraphs>
  <Slides>32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32</vt:i4>
      </vt:variant>
    </vt:vector>
  </HeadingPairs>
  <TitlesOfParts>
    <vt:vector size="38" baseType="lpstr">
      <vt:lpstr>Arabic Typesetting</vt:lpstr>
      <vt:lpstr>Arial</vt:lpstr>
      <vt:lpstr>Tahoma</vt:lpstr>
      <vt:lpstr>Trebuchet MS</vt:lpstr>
      <vt:lpstr>Wingdings 3</vt:lpstr>
      <vt:lpstr>Facette</vt:lpstr>
      <vt:lpstr>محاضرات مقدمة لطلبة سنة ثانية ماستر  تخصص علاقات دولية  مقياس إدارة الازمات الدولية</vt:lpstr>
      <vt:lpstr>محاضرة </vt:lpstr>
      <vt:lpstr>عند الحديث عن الازمة و ادارتها يمكن القول انها تلك اللحظة الحاسمة او الوقت الأكثر صعوبة فيب مواجهة حالة من الحالات الخارجة عن السلوك الاعتيادي المألوف أو بعبارة أخرى هو الوصول الى نقطة الغليان Boiling Point  و من ثمة حالة او نقطة التحول Turning  point التي لم يكن من السهولة بماكان التنبؤ باحتمالاتتها و نتائجها و ما سيترتب عليها ونتيجة لخاصيتي التعقيد و التشابك يحدد الباحثون الخطوات الاتالية للتعامل مع الأزمة :   </vt:lpstr>
      <vt:lpstr>Présentation PowerPoint</vt:lpstr>
      <vt:lpstr>Présentation PowerPoint</vt:lpstr>
      <vt:lpstr>يمكن تحليل أدوات إدارة الازمات من خلال فعالية فريق إدارة الازمة ومهام إدارة الازمات كما يمكن تحديد مكونات فريق إدارة الازمات بالابعاد الستة الحاكمة في أي موقف اداري وهي : </vt:lpstr>
      <vt:lpstr> مراكز القيادة والتحكم والسيطرة لادارة الازمات</vt:lpstr>
      <vt:lpstr>ويركز الباحثون على مهام و متطلبات إدارة الازمة وذلك من خلال تحليل الازمات التيب تفجرت منذ الحرب ع الثانية على أربعة محاور </vt:lpstr>
      <vt:lpstr>Présentation PowerPoint</vt:lpstr>
      <vt:lpstr>ولقد قسم فقهاء القانون الدولي تسوية النزاعات الدولية الى نوعين </vt:lpstr>
      <vt:lpstr>Présentation PowerPoint</vt:lpstr>
      <vt:lpstr>Présentation PowerPoint</vt:lpstr>
      <vt:lpstr>Présentation PowerPoint</vt:lpstr>
      <vt:lpstr>متطلبات الازمة عند ألكسندر جورج حسبه تنقسم الى قسمين </vt:lpstr>
      <vt:lpstr>هناك أداتين أساسيتين لإدارة الأزمات الدولية </vt:lpstr>
      <vt:lpstr>الدبلوماسية القسرية القهرية الاكراهية حسب جورج تتضمن اربع متغيرات رئيسية </vt:lpstr>
      <vt:lpstr>يقدم جورج حسب المتغيرات السابقة خمس أنواع للدبلماسية القسرية </vt:lpstr>
      <vt:lpstr>Présentation PowerPoint</vt:lpstr>
      <vt:lpstr>المتغيرات والعوامل المؤثرة في الأزمة الدولية وتشمل : 1- المتغيرات الإدراكية التي تتعلق أساسا بصانع القرار  2- متغيرات عملية صنع القرار  3- متغيرات متعلقة بالمعلومات  4- متغيرات النظام الدولي المصاحب للأزمة </vt:lpstr>
      <vt:lpstr>الادراك في إدارة الازمات </vt:lpstr>
      <vt:lpstr>ظروف السيطرة على الأزمة الدولية</vt:lpstr>
      <vt:lpstr>بعيدا عن اعتبارات عوامل وأسباب قيام الازمة فان معظم الفواعل تسلم بالحقيقة القائمة على أساس ان حالة إدارة الازمة هي حقيقة حياتية وان اختيار نظام إدارة الأزمة لا يمكن تجاهلها في بناء أطراف قادرة ومعالجة فعالة وان كلفة سوء الإدارة يمكن ان تكون اعلى بكثير من غدارتهافتستمد عملية إدارة الازمة نجاعتها و فعاليتها من قوة الطرف الذي يدير الأزمة و تناسق إستراتيجيته من خلال التالي :   </vt:lpstr>
      <vt:lpstr>وتتوزع ديناميكية الازمة حسب بريشر على المراحل التالي : </vt:lpstr>
      <vt:lpstr>Présentation PowerPoint</vt:lpstr>
      <vt:lpstr>Présentation PowerPoint</vt:lpstr>
      <vt:lpstr>  مراحل إدارة الأزمات  </vt:lpstr>
      <vt:lpstr>تر عملية إدارة الأزمات بعد مراحل رئيسية ترتبط كل منها بالأخرى و تتأثر بها و يتوقف نجاح كل مرحلة على مدى التنظيم و الإستعداد و الفاعلية التي تتصف بها المرحلة السابقة ويمك تلخيصها وكما يبينه الشكل:</vt:lpstr>
      <vt:lpstr> المرحلة الأولى : إكتشاف بوادر الأزمة  </vt:lpstr>
      <vt:lpstr>المرحلة الثانية : الإجراءات الوقائية preventive  measures </vt:lpstr>
      <vt:lpstr>المرحلة الثالثة  : مرحلة الاحتواء</vt:lpstr>
      <vt:lpstr>المرحلة الرابعة : إستعادة النشاط الطبيعي Recovery</vt:lpstr>
      <vt:lpstr>المرحلة الخامسة : الدراسة والتحليل STUDY AND ANALYSIS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dc:title>
  <dc:creator>PC</dc:creator>
  <cp:lastModifiedBy>PC</cp:lastModifiedBy>
  <cp:revision>135</cp:revision>
  <dcterms:created xsi:type="dcterms:W3CDTF">2023-12-16T19:24:56Z</dcterms:created>
  <dcterms:modified xsi:type="dcterms:W3CDTF">2023-12-23T18:19:25Z</dcterms:modified>
</cp:coreProperties>
</file>