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52" y="2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9812-08D2-4046-9FD5-AEDA1B2ED12E}" type="datetimeFigureOut">
              <a:rPr lang="fr-FR" smtClean="0"/>
              <a:t>01/01/2024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00263-7A76-43AB-9267-F5F1F15DFF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3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79213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E-Learning: Unlocking the Future of Education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27886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Welcome to the world of e-learning! As technology advances, education is evolving. Discover the definition, benefits, and potential challenges of e-learning, along with future trends.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19599" y="5594985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By: Boussekar chahla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814155"/>
            <a:ext cx="5913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Definition of E-Learning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38375" y="3057049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0916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Flexible Learning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572113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E-learning refers to the delivery of educational content and training through digital platforms, enabling learners to access materials anytime, anywhere.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6320" y="305704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0916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Online Education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572113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It encompasses online courses, virtual classrooms, webinars, and interactive learning tools that enhance engagement and knowledge retention.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84744" y="305704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09169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Personalized Learning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919299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E-learning empowers learners to tailor their educational experiences, choosing their pace of learning and focusing on areas that need improvement.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60371"/>
            <a:ext cx="5524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Benefits of E-Learning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199084"/>
            <a:ext cx="5166122" cy="2373987"/>
          </a:xfrm>
          <a:prstGeom prst="roundRect">
            <a:avLst>
              <a:gd name="adj" fmla="val 4212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43506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Accessibility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291548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E-learning breaks down geographical barriers, making quality education accessible to individuals worldwide.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199084"/>
            <a:ext cx="5166122" cy="2373987"/>
          </a:xfrm>
          <a:prstGeom prst="roundRect">
            <a:avLst>
              <a:gd name="adj" fmla="val 4212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435066"/>
            <a:ext cx="2247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Cost-Effectiveness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Eliminating the need for physical classrooms and resources, e-learning significantly reduces costs for both learners and institutions.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373987"/>
          </a:xfrm>
          <a:prstGeom prst="roundRect">
            <a:avLst>
              <a:gd name="adj" fmla="val 4212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Flexibility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51164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Learners have the freedom to choose when and where to study, fitting education into their busy schedules.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373987"/>
          </a:xfrm>
          <a:prstGeom prst="roundRect">
            <a:avLst>
              <a:gd name="adj" fmla="val 4212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Engagement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51164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Interactive multimedia elements such as videos, quizzes, and gamification enhance learner engagement and knowledge retention.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81683"/>
            <a:ext cx="7216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Different Types of E-Learning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22039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534972"/>
            <a:ext cx="2979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Synchronous E-Learning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1538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Real-time learning where learners and instructors interact simultaneously, typically through video conferences and chat platforms.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22039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535091"/>
            <a:ext cx="3139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Asynchronous E-Learning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Self-paced learning where learners access materials and complete activities at their own convenience, without direct real-time interaction.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2039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5350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Blended Learning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combination of online and traditional face-to-face instruction, offering a flexible and personalized learning experience.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692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81570" y="607576"/>
            <a:ext cx="10467142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Examples of Successful E-Learning Platforms</a:t>
            </a:r>
            <a:endParaRPr lang="en-US" sz="4338" dirty="0"/>
          </a:p>
        </p:txBody>
      </p:sp>
      <p:sp>
        <p:nvSpPr>
          <p:cNvPr id="7" name="Shape 4"/>
          <p:cNvSpPr/>
          <p:nvPr/>
        </p:nvSpPr>
        <p:spPr>
          <a:xfrm>
            <a:off x="2390061" y="2315170"/>
            <a:ext cx="44053" cy="5306854"/>
          </a:xfrm>
          <a:prstGeom prst="roundRect">
            <a:avLst>
              <a:gd name="adj" fmla="val 225099"/>
            </a:avLst>
          </a:prstGeom>
          <a:solidFill>
            <a:srgbClr val="BFD9D3"/>
          </a:solidFill>
          <a:ln/>
        </p:spPr>
      </p:sp>
      <p:sp>
        <p:nvSpPr>
          <p:cNvPr id="8" name="Shape 5"/>
          <p:cNvSpPr/>
          <p:nvPr/>
        </p:nvSpPr>
        <p:spPr>
          <a:xfrm>
            <a:off x="2659975" y="2713077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FD9D3"/>
          </a:solidFill>
          <a:ln/>
        </p:spPr>
      </p:sp>
      <p:sp>
        <p:nvSpPr>
          <p:cNvPr id="9" name="Shape 6"/>
          <p:cNvSpPr/>
          <p:nvPr/>
        </p:nvSpPr>
        <p:spPr>
          <a:xfrm>
            <a:off x="2164199" y="2487335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BFD9D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362557" y="2528649"/>
            <a:ext cx="9906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03" dirty="0"/>
          </a:p>
        </p:txBody>
      </p:sp>
      <p:sp>
        <p:nvSpPr>
          <p:cNvPr id="11" name="Text 8"/>
          <p:cNvSpPr/>
          <p:nvPr/>
        </p:nvSpPr>
        <p:spPr>
          <a:xfrm>
            <a:off x="3624024" y="2535436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Coursera</a:t>
            </a:r>
            <a:endParaRPr lang="en-US" sz="2169" dirty="0"/>
          </a:p>
        </p:txBody>
      </p:sp>
      <p:sp>
        <p:nvSpPr>
          <p:cNvPr id="12" name="Text 9"/>
          <p:cNvSpPr/>
          <p:nvPr/>
        </p:nvSpPr>
        <p:spPr>
          <a:xfrm>
            <a:off x="3624024" y="3011924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Online platform providing access to courses from top universities and organizations worldwide, catering to diverse fields and interests.</a:t>
            </a:r>
            <a:endParaRPr lang="en-US" sz="1735" dirty="0"/>
          </a:p>
        </p:txBody>
      </p:sp>
      <p:sp>
        <p:nvSpPr>
          <p:cNvPr id="13" name="Shape 10"/>
          <p:cNvSpPr/>
          <p:nvPr/>
        </p:nvSpPr>
        <p:spPr>
          <a:xfrm>
            <a:off x="2659975" y="4555450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FD9D3"/>
          </a:solidFill>
          <a:ln/>
        </p:spPr>
      </p:sp>
      <p:sp>
        <p:nvSpPr>
          <p:cNvPr id="14" name="Shape 11"/>
          <p:cNvSpPr/>
          <p:nvPr/>
        </p:nvSpPr>
        <p:spPr>
          <a:xfrm>
            <a:off x="2164199" y="4329708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BFD9D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328267" y="4371023"/>
            <a:ext cx="16764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03" dirty="0"/>
          </a:p>
        </p:txBody>
      </p:sp>
      <p:sp>
        <p:nvSpPr>
          <p:cNvPr id="16" name="Text 13"/>
          <p:cNvSpPr/>
          <p:nvPr/>
        </p:nvSpPr>
        <p:spPr>
          <a:xfrm>
            <a:off x="3624024" y="4377809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LinkedIn Learning</a:t>
            </a:r>
            <a:endParaRPr lang="en-US" sz="2169" dirty="0"/>
          </a:p>
        </p:txBody>
      </p:sp>
      <p:sp>
        <p:nvSpPr>
          <p:cNvPr id="17" name="Text 14"/>
          <p:cNvSpPr/>
          <p:nvPr/>
        </p:nvSpPr>
        <p:spPr>
          <a:xfrm>
            <a:off x="3624024" y="4854297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Offers a vast library of video-based courses and learning paths, empowering professionals to acquire in-demand skills and advance their careers.</a:t>
            </a:r>
            <a:endParaRPr lang="en-US" sz="1735" dirty="0"/>
          </a:p>
        </p:txBody>
      </p:sp>
      <p:sp>
        <p:nvSpPr>
          <p:cNvPr id="18" name="Shape 15"/>
          <p:cNvSpPr/>
          <p:nvPr/>
        </p:nvSpPr>
        <p:spPr>
          <a:xfrm>
            <a:off x="2659975" y="6397823"/>
            <a:ext cx="771168" cy="44053"/>
          </a:xfrm>
          <a:prstGeom prst="roundRect">
            <a:avLst>
              <a:gd name="adj" fmla="val 225099"/>
            </a:avLst>
          </a:prstGeom>
          <a:solidFill>
            <a:srgbClr val="BFD9D3"/>
          </a:solidFill>
          <a:ln/>
        </p:spPr>
      </p:sp>
      <p:sp>
        <p:nvSpPr>
          <p:cNvPr id="19" name="Shape 16"/>
          <p:cNvSpPr/>
          <p:nvPr/>
        </p:nvSpPr>
        <p:spPr>
          <a:xfrm>
            <a:off x="2164199" y="6172081"/>
            <a:ext cx="495776" cy="495776"/>
          </a:xfrm>
          <a:prstGeom prst="roundRect">
            <a:avLst>
              <a:gd name="adj" fmla="val 20002"/>
            </a:avLst>
          </a:prstGeom>
          <a:solidFill>
            <a:srgbClr val="DFECE9"/>
          </a:solidFill>
          <a:ln w="13692">
            <a:solidFill>
              <a:srgbClr val="BFD9D3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328267" y="6213396"/>
            <a:ext cx="16764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03" dirty="0"/>
          </a:p>
        </p:txBody>
      </p:sp>
      <p:sp>
        <p:nvSpPr>
          <p:cNvPr id="21" name="Text 18"/>
          <p:cNvSpPr/>
          <p:nvPr/>
        </p:nvSpPr>
        <p:spPr>
          <a:xfrm>
            <a:off x="3624024" y="6220182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Khan Academy</a:t>
            </a:r>
            <a:endParaRPr lang="en-US" sz="2169" dirty="0"/>
          </a:p>
        </p:txBody>
      </p:sp>
      <p:sp>
        <p:nvSpPr>
          <p:cNvPr id="22" name="Text 19"/>
          <p:cNvSpPr/>
          <p:nvPr/>
        </p:nvSpPr>
        <p:spPr>
          <a:xfrm>
            <a:off x="3624024" y="6696670"/>
            <a:ext cx="8924687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non-profit organization offering free educational resources and personalized learning tools for K-12 students and beyond.</a:t>
            </a:r>
            <a:endParaRPr lang="en-US" sz="173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1814155"/>
            <a:ext cx="9669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Challenges in Implementing E-Learning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38375" y="3057049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09169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Technical Infrastructure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919299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Sufficient internet connectivity, reliable devices, and learning management systems are necessary to support seamless e-learning experiences.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6320" y="305704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0916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Digital Inclusion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572113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Ensuring equitable access to e-learning for all individuals, regardless of socio-economic background or geographical location.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0153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84744" y="305704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09169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Educator Training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572113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Providing comprehensive professional development for teachers to effectively facilitate e-learning and maximize student engagement.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1309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Best Practices for E-Learning Design and Development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57262"/>
            <a:ext cx="30861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Engaging Multimedia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93394" y="3523655"/>
            <a:ext cx="280094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Include videos, interactive quizzes, and visually compelling graphics to enhance learner engagement.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5675646"/>
            <a:ext cx="28009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Use audio narration to cater to different learning styles and reinforce key concepts.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743932" y="2857262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Clear Navigation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6099334" y="3523655"/>
            <a:ext cx="280094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Organize content in a logical structure with intuitive navigation menus for easy learner exploration.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6099334" y="5389483"/>
            <a:ext cx="28009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Ensure clear instructions and easily accessible resources for a seamless learning experience.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449872" y="28572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Collaborative Learning</a:t>
            </a:r>
            <a:endParaRPr lang="en-US" sz="2624" dirty="0"/>
          </a:p>
        </p:txBody>
      </p:sp>
      <p:sp>
        <p:nvSpPr>
          <p:cNvPr id="12" name="Text 10"/>
          <p:cNvSpPr/>
          <p:nvPr/>
        </p:nvSpPr>
        <p:spPr>
          <a:xfrm>
            <a:off x="9805273" y="3940135"/>
            <a:ext cx="280094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Foster a sense of community by incorporating discussion boards, group projects, and peer feedback opportunities.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791462" y="6386449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Promote social learning and knowledge exchange among learners.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81683"/>
            <a:ext cx="6812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Future Trends in E-Learning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220397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534972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Adaptive E-Learning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01538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Intelligent systems leveraging Artificial Intelligence (AI) technology to personalize learning experiences based on individual learner's abilities and needs.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220397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535091"/>
            <a:ext cx="3086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Virtual Reality Integration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01550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Immersive learning experiences using virtual reality (VR) technology, allowing learners to interact with realistic simulations and practice real-world skills.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220397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5350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Mobile Learning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01550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Learning materials optimized for mobile devices, enabling learners to access content on-the-go and promote continuous learning.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575</Words>
  <Application>Microsoft Office PowerPoint</Application>
  <PresentationFormat>Personnalisé</PresentationFormat>
  <Paragraphs>74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AIB</cp:lastModifiedBy>
  <cp:revision>3</cp:revision>
  <dcterms:created xsi:type="dcterms:W3CDTF">2024-01-01T13:23:06Z</dcterms:created>
  <dcterms:modified xsi:type="dcterms:W3CDTF">2024-01-01T13:36:47Z</dcterms:modified>
</cp:coreProperties>
</file>