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8" d="100"/>
          <a:sy n="68" d="100"/>
        </p:scale>
        <p:origin x="282" y="114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760E3-53DB-477A-90DF-7B015508BF00}" type="datetimeFigureOut">
              <a:rPr lang="fr-FR" smtClean="0"/>
              <a:t>31/12/2023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B5089-C37D-49C1-B069-AB2F26BC16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936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19599" y="2937272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b="1" kern="0" spc="-105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Embracing E-Learning: Revolutionizing Education</a:t>
            </a:r>
            <a:endParaRPr lang="en-US" sz="5249" dirty="0"/>
          </a:p>
        </p:txBody>
      </p:sp>
      <p:sp>
        <p:nvSpPr>
          <p:cNvPr id="6" name="Text 2"/>
          <p:cNvSpPr/>
          <p:nvPr/>
        </p:nvSpPr>
        <p:spPr>
          <a:xfrm>
            <a:off x="10328892" y="7338533"/>
            <a:ext cx="430150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b="1" kern="0" spc="-35" dirty="0">
                <a:solidFill>
                  <a:srgbClr val="FF33CC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                                                                                                    By : Abida </a:t>
            </a:r>
            <a:r>
              <a:rPr lang="en-US" sz="1750" b="1" kern="0" spc="-35" dirty="0" err="1">
                <a:solidFill>
                  <a:srgbClr val="FF33CC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Hadil</a:t>
            </a:r>
            <a:r>
              <a:rPr lang="en-US" sz="1750" b="1" kern="0" spc="-35" dirty="0">
                <a:solidFill>
                  <a:srgbClr val="FF33CC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</a:t>
            </a:r>
            <a:r>
              <a:rPr lang="ar-DZ" sz="1750" b="1" kern="0" spc="-35" dirty="0" smtClean="0">
                <a:solidFill>
                  <a:srgbClr val="FF33CC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_</a:t>
            </a:r>
            <a:r>
              <a:rPr lang="en-US" sz="1750" b="1" kern="0" spc="-35" dirty="0" smtClean="0">
                <a:solidFill>
                  <a:srgbClr val="FF33CC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</a:t>
            </a:r>
            <a:r>
              <a:rPr lang="en-US" sz="1750" b="1" kern="0" spc="-35" dirty="0">
                <a:solidFill>
                  <a:srgbClr val="FF33CC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G:5</a:t>
            </a:r>
            <a:endParaRPr lang="en-US" sz="1750" dirty="0">
              <a:solidFill>
                <a:srgbClr val="FF33CC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"/>
          <p:cNvSpPr/>
          <p:nvPr/>
        </p:nvSpPr>
        <p:spPr>
          <a:xfrm>
            <a:off x="0" y="0"/>
            <a:ext cx="14630399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9972" y="-134541"/>
            <a:ext cx="14630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848558" y="1253746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Introduction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1208906" y="280666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366901" y="2821836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5"/>
          <p:cNvSpPr/>
          <p:nvPr/>
        </p:nvSpPr>
        <p:spPr>
          <a:xfrm>
            <a:off x="1987291" y="2894921"/>
            <a:ext cx="284059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Definition of E-Learning: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1987291" y="3620808"/>
            <a:ext cx="413361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The use of electronic technologies to access educational curriculum outside of traditional classroom settings.</a:t>
            </a:r>
            <a:endParaRPr lang="en-US" sz="1750" dirty="0"/>
          </a:p>
        </p:txBody>
      </p:sp>
      <p:sp>
        <p:nvSpPr>
          <p:cNvPr id="11" name="Shape 7"/>
          <p:cNvSpPr/>
          <p:nvPr/>
        </p:nvSpPr>
        <p:spPr>
          <a:xfrm>
            <a:off x="7065228" y="284839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223224" y="2848390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3" name="Text 9"/>
          <p:cNvSpPr/>
          <p:nvPr/>
        </p:nvSpPr>
        <p:spPr>
          <a:xfrm>
            <a:off x="7719916" y="290222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Rapid Growth:</a:t>
            </a:r>
            <a:endParaRPr lang="en-US" sz="2187" dirty="0"/>
          </a:p>
        </p:txBody>
      </p:sp>
      <p:sp>
        <p:nvSpPr>
          <p:cNvPr id="14" name="Text 10"/>
          <p:cNvSpPr/>
          <p:nvPr/>
        </p:nvSpPr>
        <p:spPr>
          <a:xfrm>
            <a:off x="7719916" y="3759398"/>
            <a:ext cx="413361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Highlight the increasing adoption of e-learning globally.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85000"/>
            </a:srgbClr>
          </a:solidFill>
          <a:ln/>
        </p:spPr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316550" y="1082041"/>
            <a:ext cx="599705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Advantages of E-Learning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7292935" y="2073414"/>
            <a:ext cx="44410" cy="3888224"/>
          </a:xfrm>
          <a:prstGeom prst="roundRect">
            <a:avLst>
              <a:gd name="adj" fmla="val 225151"/>
            </a:avLst>
          </a:prstGeom>
          <a:solidFill>
            <a:srgbClr val="D7A1F7"/>
          </a:solidFill>
          <a:ln/>
        </p:spPr>
      </p:sp>
      <p:sp>
        <p:nvSpPr>
          <p:cNvPr id="8" name="Shape 4"/>
          <p:cNvSpPr/>
          <p:nvPr/>
        </p:nvSpPr>
        <p:spPr>
          <a:xfrm>
            <a:off x="7565052" y="2656701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7A1F7"/>
          </a:solidFill>
          <a:ln/>
        </p:spPr>
      </p:sp>
      <p:sp>
        <p:nvSpPr>
          <p:cNvPr id="9" name="Shape 5"/>
          <p:cNvSpPr/>
          <p:nvPr/>
        </p:nvSpPr>
        <p:spPr>
          <a:xfrm>
            <a:off x="7065228" y="2406730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7223105" y="2448460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8537138" y="248081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Flexibility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8537138" y="2906673"/>
            <a:ext cx="374475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Learn at your own pace and schedule.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6287511" y="3691775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7A1F7"/>
          </a:solidFill>
          <a:ln/>
        </p:spPr>
      </p:sp>
      <p:sp>
        <p:nvSpPr>
          <p:cNvPr id="14" name="Shape 10"/>
          <p:cNvSpPr/>
          <p:nvPr/>
        </p:nvSpPr>
        <p:spPr>
          <a:xfrm>
            <a:off x="7065228" y="3464009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7223105" y="3547471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3871079" y="351818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Accessibility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2542876" y="4257913"/>
            <a:ext cx="374463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Access to educational resources from anywhere with an internet connection.</a:t>
            </a:r>
            <a:endParaRPr lang="en-US" sz="1750" dirty="0"/>
          </a:p>
        </p:txBody>
      </p:sp>
      <p:sp>
        <p:nvSpPr>
          <p:cNvPr id="18" name="Shape 14"/>
          <p:cNvSpPr/>
          <p:nvPr/>
        </p:nvSpPr>
        <p:spPr>
          <a:xfrm>
            <a:off x="7565051" y="4718653"/>
            <a:ext cx="777597" cy="44410"/>
          </a:xfrm>
          <a:prstGeom prst="roundRect">
            <a:avLst>
              <a:gd name="adj" fmla="val 225151"/>
            </a:avLst>
          </a:prstGeom>
          <a:solidFill>
            <a:srgbClr val="D7A1F7"/>
          </a:solidFill>
          <a:ln/>
        </p:spPr>
      </p:sp>
      <p:sp>
        <p:nvSpPr>
          <p:cNvPr id="19" name="Shape 15"/>
          <p:cNvSpPr/>
          <p:nvPr/>
        </p:nvSpPr>
        <p:spPr>
          <a:xfrm>
            <a:off x="7065109" y="446868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223105" y="4510412"/>
            <a:ext cx="183952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3</a:t>
            </a:r>
            <a:endParaRPr lang="en-US" sz="2624" dirty="0"/>
          </a:p>
        </p:txBody>
      </p:sp>
      <p:sp>
        <p:nvSpPr>
          <p:cNvPr id="21" name="Text 17"/>
          <p:cNvSpPr/>
          <p:nvPr/>
        </p:nvSpPr>
        <p:spPr>
          <a:xfrm>
            <a:off x="8537138" y="4589470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Cost-Efficiency</a:t>
            </a:r>
            <a:endParaRPr lang="en-US" sz="2187" dirty="0"/>
          </a:p>
        </p:txBody>
      </p:sp>
      <p:sp>
        <p:nvSpPr>
          <p:cNvPr id="22" name="Text 18"/>
          <p:cNvSpPr/>
          <p:nvPr/>
        </p:nvSpPr>
        <p:spPr>
          <a:xfrm>
            <a:off x="8537138" y="5142309"/>
            <a:ext cx="374475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Reduces traditional educational costs for both institutions and learners.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813816" y="1532563"/>
            <a:ext cx="468106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Types of E-Learning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1813816" y="3034784"/>
            <a:ext cx="3163014" cy="2365772"/>
          </a:xfrm>
          <a:prstGeom prst="roundRect">
            <a:avLst>
              <a:gd name="adj" fmla="val 42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874464" y="3244637"/>
            <a:ext cx="258639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Synchronous Learning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49797" y="3943762"/>
            <a:ext cx="269105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Real-time interaction with instructors and peers.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5733693" y="3034784"/>
            <a:ext cx="3163014" cy="2365772"/>
          </a:xfrm>
          <a:prstGeom prst="roundRect">
            <a:avLst>
              <a:gd name="adj" fmla="val 42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842947" y="3249389"/>
            <a:ext cx="2691051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Asynchronous Learning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5969554" y="4039968"/>
            <a:ext cx="269105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 </a:t>
            </a:r>
            <a:r>
              <a:rPr lang="en-US" sz="175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Self-paced 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learning with pre-recorded lectures and materials.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9354741" y="3034784"/>
            <a:ext cx="3163014" cy="2365772"/>
          </a:xfrm>
          <a:prstGeom prst="roundRect">
            <a:avLst>
              <a:gd name="adj" fmla="val 4227"/>
            </a:avLst>
          </a:prstGeom>
          <a:solidFill>
            <a:srgbClr val="EBD0FB"/>
          </a:solidFill>
          <a:ln w="13811">
            <a:solidFill>
              <a:srgbClr val="D7A1F7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9430731" y="324938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272525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Blended Learning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9590720" y="3818223"/>
            <a:ext cx="269105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</a:t>
            </a:r>
            <a:r>
              <a:rPr lang="en-US" sz="1750" kern="0" spc="-35" dirty="0" smtClean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 </a:t>
            </a: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combination of traditional and online learning methods.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588734" y="1632008"/>
            <a:ext cx="498990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E-Learning Platforms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1417402" y="316316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Popular platforms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1477730" y="3961905"/>
            <a:ext cx="469570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Mention platforms like Coursera, edX, and Khan Academy.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310882" y="3163161"/>
            <a:ext cx="293667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Customized Learning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7310882" y="3961904"/>
            <a:ext cx="469570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Tailoring courses to individual needs and preferences.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1790316" y="1678780"/>
            <a:ext cx="4711541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Impact on Education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8389" y="2817495"/>
            <a:ext cx="3088958" cy="1909048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348389" y="500419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Global Reach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348389" y="5484614"/>
            <a:ext cx="30889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Breaking down geographical barriers, making education accessible worldwide.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602" y="2817495"/>
            <a:ext cx="3088958" cy="1909048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770602" y="5004197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Lifelong Learning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770602" y="5484614"/>
            <a:ext cx="30889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Encouraging continuous learning beyond formal education.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2816" y="2817495"/>
            <a:ext cx="3089077" cy="190916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92816" y="5004316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kern="0" spc="-44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Skill Development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92816" y="5484733"/>
            <a:ext cx="308907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Focusing on practical skills relevant to current industries.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75000"/>
            </a:srgbClr>
          </a:solidFill>
          <a:ln w="13811">
            <a:solidFill>
              <a:srgbClr val="FFFFFF">
                <a:alpha val="64000"/>
              </a:srgbClr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2348389" y="2742962"/>
            <a:ext cx="4443889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kern="0" spc="-87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Conclusion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348389" y="3992761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kern="0" spc="-52" dirty="0">
                <a:solidFill>
                  <a:srgbClr val="FF75D3"/>
                </a:solidFill>
                <a:latin typeface="adonis-web" pitchFamily="34" charset="0"/>
                <a:ea typeface="adonis-web" pitchFamily="34" charset="-122"/>
                <a:cs typeface="adonis-web" pitchFamily="34" charset="-120"/>
              </a:rPr>
              <a:t>Recap key points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348389" y="4631412"/>
            <a:ext cx="4695706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 Flexibility, accessibility, and cost-efficiency.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949089" y="4020503"/>
            <a:ext cx="4340304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7593687" y="4575810"/>
            <a:ext cx="4695706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kern="0" spc="-35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Emphasize the transformative potential of e-learning in shaping the future of education.</a:t>
            </a:r>
            <a:endParaRPr lang="en-US" sz="175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214</Words>
  <Application>Microsoft Office PowerPoint</Application>
  <PresentationFormat>Personnalisé</PresentationFormat>
  <Paragraphs>49</Paragraphs>
  <Slides>7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AIB</cp:lastModifiedBy>
  <cp:revision>4</cp:revision>
  <dcterms:created xsi:type="dcterms:W3CDTF">2023-12-30T23:09:04Z</dcterms:created>
  <dcterms:modified xsi:type="dcterms:W3CDTF">2023-12-30T23:42:04Z</dcterms:modified>
</cp:coreProperties>
</file>