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notesMasterIdLst>
    <p:notesMasterId r:id="rId24"/>
  </p:notesMasterIdLst>
  <p:sldIdLst>
    <p:sldId id="256" r:id="rId2"/>
    <p:sldId id="276" r:id="rId3"/>
    <p:sldId id="277" r:id="rId4"/>
    <p:sldId id="260" r:id="rId5"/>
    <p:sldId id="257" r:id="rId6"/>
    <p:sldId id="265" r:id="rId7"/>
    <p:sldId id="259" r:id="rId8"/>
    <p:sldId id="261" r:id="rId9"/>
    <p:sldId id="28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9" r:id="rId20"/>
    <p:sldId id="292" r:id="rId21"/>
    <p:sldId id="290" r:id="rId22"/>
    <p:sldId id="29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89946" autoAdjust="0"/>
  </p:normalViewPr>
  <p:slideViewPr>
    <p:cSldViewPr snapToGrid="0">
      <p:cViewPr varScale="1">
        <p:scale>
          <a:sx n="67" d="100"/>
          <a:sy n="67" d="100"/>
        </p:scale>
        <p:origin x="9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DD5EF-5FEC-4E4F-B429-41293AB4C2B6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B5874-BF3D-4369-A801-866AF0B78B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551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B5874-BF3D-4369-A801-866AF0B78BC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057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5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86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05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7327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1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28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175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199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07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0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1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84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881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2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01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9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6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5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encrypted-tbn0.gstatic.com/images?q=tbn:ANd9GcRCiGVdGvE1uBS98bXM90XoAbSl3AKn4TezV4SOHPzGQjCLzWq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s://encrypted-tbn0.gstatic.com/images?q=tbn:ANd9GcQt7nWFmk9DQeP--ApkfmsN_uHVPb1xl3w-MAV-vNsOO_rWWDiH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Résultat de recherche d'images pour &quot;‫ادارة المعرفة والمنظمات الافتراضية‬‎&quot;"/>
          <p:cNvPicPr/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118405" y="2369309"/>
            <a:ext cx="9349427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1"/>
            <a:r>
              <a:rPr lang="ar-DZ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مدخل للإدارة </a:t>
            </a:r>
            <a:r>
              <a:rPr lang="ar-DZ" b="1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الاستراتيجة</a:t>
            </a:r>
            <a:r>
              <a:rPr lang="ar-DZ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fr-FR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693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81400" y="171450"/>
            <a:ext cx="8610600" cy="1035017"/>
          </a:xfrm>
          <a:scene3d>
            <a:camera prst="perspectiveRelaxedModerately"/>
            <a:lightRig rig="threePt" dir="t"/>
          </a:scene3d>
          <a:sp3d>
            <a:bevelT w="508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fr-FR" dirty="0" smtClean="0"/>
              <a:t>3</a:t>
            </a:r>
            <a:r>
              <a:rPr lang="ar-DZ" dirty="0" smtClean="0"/>
              <a:t>.</a:t>
            </a:r>
            <a:r>
              <a:rPr lang="fr-FR" dirty="0" smtClean="0"/>
              <a:t>4</a:t>
            </a:r>
            <a:r>
              <a:rPr lang="ar-DZ" dirty="0"/>
              <a:t>. -الاستراتيجية عند </a:t>
            </a:r>
            <a:r>
              <a:rPr lang="fr-FR" dirty="0"/>
              <a:t>Igor </a:t>
            </a:r>
            <a:r>
              <a:rPr lang="fr-FR" dirty="0" err="1"/>
              <a:t>Ansof</a:t>
            </a:r>
            <a:r>
              <a:rPr lang="ar-DZ" dirty="0" smtClean="0"/>
              <a:t>:</a:t>
            </a:r>
            <a:r>
              <a:rPr lang="fr-FR" dirty="0"/>
              <a:t/>
            </a:r>
            <a:br>
              <a:rPr lang="fr-FR" dirty="0"/>
            </a:b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57350" y="2052935"/>
            <a:ext cx="1005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dirty="0">
                <a:ea typeface="Times New Roman" panose="02020603050405020304" pitchFamily="18" charset="0"/>
                <a:cs typeface="Simplified Arabic Fixed" panose="02070309020205020404" pitchFamily="49" charset="-78"/>
              </a:rPr>
              <a:t>ينظر </a:t>
            </a:r>
            <a:r>
              <a:rPr lang="fr-FR" dirty="0" err="1">
                <a:latin typeface="Simplified Arabic Fixed" panose="02070309020205020404" pitchFamily="49" charset="-78"/>
                <a:ea typeface="Times New Roman" panose="02020603050405020304" pitchFamily="18" charset="0"/>
              </a:rPr>
              <a:t>Ansoff</a:t>
            </a:r>
            <a:r>
              <a:rPr lang="ar-DZ" dirty="0">
                <a:latin typeface="Simplified Arabic Fixed" panose="02070309020205020404" pitchFamily="49" charset="-78"/>
                <a:ea typeface="Times New Roman" panose="02020603050405020304" pitchFamily="18" charset="0"/>
              </a:rPr>
              <a:t> الى الاستراتيجية من حيث انها محاولة تجريها مديرية المؤسسة من اجل جعل هذه الأخيرة تحافظ على مكانها في بيئتها مهما كانت التقلبات .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839" y="2781209"/>
            <a:ext cx="5829300" cy="177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75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790699" y="614363"/>
            <a:ext cx="8610600" cy="1035017"/>
          </a:xfrm>
          <a:scene3d>
            <a:camera prst="perspectiveRelaxedModerately"/>
            <a:lightRig rig="threePt" dir="t"/>
          </a:scene3d>
          <a:sp3d>
            <a:bevelT w="508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/>
            <a:r>
              <a:rPr lang="fr-FR" dirty="0" smtClean="0"/>
              <a:t>4</a:t>
            </a:r>
            <a:r>
              <a:rPr lang="ar-DZ" dirty="0" smtClean="0"/>
              <a:t> </a:t>
            </a:r>
            <a:r>
              <a:rPr lang="ar-DZ" dirty="0"/>
              <a:t>منطلقات </a:t>
            </a:r>
            <a:r>
              <a:rPr lang="ar-DZ" dirty="0" smtClean="0"/>
              <a:t>الاستراتيجية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90551" y="1903396"/>
            <a:ext cx="11406187" cy="462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للفكر الاستراتيجي في عصرنا منطلقان اساسيان . اما المنطلق الأول فهو اول منطلق عرفه الفكر الاستراتيجي . ظهر مع مطلع الستينات ويعرف بمنطلق او مقاربة  الاقتصاد الصناعي </a:t>
            </a:r>
            <a:r>
              <a:rPr lang="fr-FR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industrial</a:t>
            </a:r>
            <a:r>
              <a:rPr lang="fr-FR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fr-FR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economics</a:t>
            </a:r>
            <a:r>
              <a:rPr lang="fr-FR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اما المنطلق الثاني فهو على أساس الموارد الذي ظهر في مطلع الثمانينات ويعرف كذلك ب </a:t>
            </a:r>
            <a:r>
              <a:rPr lang="fr-FR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RBV 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والذي تفرع منه في السنين الأخيرة منظور جديد هو </a:t>
            </a:r>
            <a:r>
              <a:rPr lang="fr-FR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KBV 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أي المقاربة على أساس المعرفة . </a:t>
            </a:r>
            <a:endParaRPr lang="fr-FR" sz="20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بنيت مقاربة الاقتصاد الصناعي على الفكرة انه على المؤسسة ان تعرف جيدا هيكلة وسلوك القطاع الذي تنشط فيه حتى تتمكن من اختيار الموقع الملائم قصد مواجهة المنافسة والتغلب عليها . ومفاد هذا الكلام ان الاستراتيجية عبارة عن </a:t>
            </a:r>
            <a:r>
              <a:rPr lang="ar-DZ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تموقع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يبنى على أساس معرفة القطاع. </a:t>
            </a:r>
            <a:endParaRPr lang="fr-FR" sz="20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اما أصحاب المقاربة على أساس الموارد ، فانهم يرون ان العمل الاستراتيجي لا يجب ان يبنى على البيئة ولكن يجب ان يعتمد فيه على ما تملكه المؤسسة من موارد . </a:t>
            </a:r>
            <a:endParaRPr lang="fr-FR" sz="20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فالموارد المتاحة هي التي تحكم أيضا على بناء الاستراتيجية وليس هيكلة ولا سلوك القطاع </a:t>
            </a:r>
            <a:r>
              <a:rPr lang="ar-DZ" sz="20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fr-FR" sz="2000" dirty="0" smtClean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هذا وقد ذهب البعض الى اعتبار ان المعرفة نوع خاص ومميز من الموارد اذ هي المورد الوحيد القادر على خلق </a:t>
            </a:r>
            <a:r>
              <a:rPr lang="ar-DZ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اقيمة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ومنح المؤسسة ميزة تنافسية ، وهؤلاء من يعرفون </a:t>
            </a:r>
            <a:r>
              <a:rPr lang="ar-DZ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باصحاب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المقاربة على أساس المعرفة. 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fr-FR" sz="20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  </a:t>
            </a:r>
            <a:endParaRPr lang="fr-F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90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4363" y="1180051"/>
            <a:ext cx="10872787" cy="1995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هذا وقد ذهب البعض الى اعتبار ان المعرفة نوع خاص ومميز من الموارد اذ هي المورد الوحيد القادر على خلق </a:t>
            </a:r>
            <a:r>
              <a:rPr lang="ar-DZ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اقيمة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ومنح المؤسسة ميزة تنافسية ، وهؤلاء من يعرفون </a:t>
            </a:r>
            <a:r>
              <a:rPr lang="ar-DZ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باصحاب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المقاربة على أساس المعرفة. </a:t>
            </a:r>
            <a:endParaRPr lang="fr-FR" sz="20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هكذا فانه يمكن القول ان في مجال الاستراتيجية لدينا نظرة من الخارج "مقاربة الاقتصاد الصناعي "ونظرة من الداخل "المقاربة على أساس الموارد " ، واذا كان الباحثون قد اتفقوا على منح صفة "مدرسة " لمقاربة الاقتصاد الصناعي اذ تعرف بالمدرسة </a:t>
            </a:r>
            <a:r>
              <a:rPr lang="ar-DZ" sz="20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التموقعية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، فان الامر يختلف بالنسبة للمقاربة على أساس الموارد التي لاتزال تعرف بالمقاربة حتى اليوم </a:t>
            </a:r>
            <a:r>
              <a:rPr lang="ar-DZ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.</a:t>
            </a:r>
            <a:endParaRPr lang="fr-FR" sz="16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81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790699" y="614363"/>
            <a:ext cx="8610600" cy="1035017"/>
          </a:xfrm>
          <a:scene3d>
            <a:camera prst="perspectiveRelaxedModerately"/>
            <a:lightRig rig="threePt" dir="t"/>
          </a:scene3d>
          <a:sp3d>
            <a:bevelT w="508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rtl="1"/>
            <a:r>
              <a:rPr lang="fr-FR" dirty="0" smtClean="0"/>
              <a:t> 5</a:t>
            </a:r>
            <a:r>
              <a:rPr lang="ar-DZ" dirty="0" smtClean="0"/>
              <a:t>-</a:t>
            </a:r>
            <a:r>
              <a:rPr lang="fr-FR" dirty="0" smtClean="0"/>
              <a:t> </a:t>
            </a:r>
            <a:r>
              <a:rPr lang="ar-DZ" dirty="0" smtClean="0"/>
              <a:t>نطور </a:t>
            </a:r>
            <a:r>
              <a:rPr lang="ar-DZ" dirty="0"/>
              <a:t>الفكر الاستراتيجي :</a:t>
            </a:r>
            <a:br>
              <a:rPr lang="ar-DZ" dirty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14325" y="1885950"/>
            <a:ext cx="11558588" cy="436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ar-DZ" sz="2000" b="1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لقد </a:t>
            </a:r>
            <a:r>
              <a:rPr lang="ar-DZ" sz="2000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عرف الفكر الاستراتيجي تطورا معتبرا عبر فترة قليلة من الزمن، ويمكن تصنيف المراحل التي مر بها هذا الفكر الى </a:t>
            </a:r>
            <a:r>
              <a:rPr lang="ar-DZ" sz="2000" b="1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مايلي</a:t>
            </a:r>
            <a:r>
              <a:rPr lang="ar-DZ" sz="2000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sz="2000" b="1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:</a:t>
            </a:r>
          </a:p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ar-DZ" sz="2400" b="1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sz="2400" b="1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1,5 </a:t>
            </a:r>
            <a:r>
              <a:rPr lang="ar-DZ" sz="2400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حسب تصور الاستراتيجية : </a:t>
            </a:r>
            <a:endParaRPr lang="fr-FR" sz="2400" b="1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حسب تطور تصور الاستراتيجية ، يمكن الاعتبار ان الفكر الاستراتيجي عرف مرحلتين كبيرتين ، هما : مرحلة التناسب الاستراتيجي ومرحلة </a:t>
            </a:r>
            <a:r>
              <a:rPr lang="ar-DZ" sz="20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البنية الاستراتيجية 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 </a:t>
            </a:r>
            <a:endParaRPr lang="ar-DZ" sz="2000" dirty="0" smtClean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/>
            <a:r>
              <a:rPr lang="ar-DZ" sz="2000" b="1" dirty="0" smtClean="0"/>
              <a:t>1,1,5- </a:t>
            </a:r>
            <a:r>
              <a:rPr lang="ar-DZ" sz="2000" b="1" dirty="0"/>
              <a:t>مرحلة التناسب الاستراتيجي :</a:t>
            </a:r>
            <a:endParaRPr lang="fr-FR" sz="2000" b="1" dirty="0"/>
          </a:p>
          <a:p>
            <a:pPr algn="r" rtl="1"/>
            <a:r>
              <a:rPr lang="ar-DZ" sz="2000" dirty="0"/>
              <a:t>هي المرحلة الأولى التي عرفها الفكر الاستراتيجي الحديث وكانت النظرة السائدة حينئذ ان الاستراتيجية هي الكيفية التي تبحث من خلالها المؤسسة ان تتجاوب مع البيئة ، أي ان تتناسب مع المحيط ، فكان النموذج يأخذ بعين الاعتبار البيئة .</a:t>
            </a:r>
            <a:endParaRPr lang="fr-FR" sz="2000" dirty="0"/>
          </a:p>
          <a:p>
            <a:pPr algn="r" rtl="1"/>
            <a:r>
              <a:rPr lang="ar-DZ" sz="2000" dirty="0"/>
              <a:t> لقد عرفت مرحلة التناسب الاستراتيجي فترتين : فترة أولى هيمن فيا نموذج </a:t>
            </a:r>
            <a:r>
              <a:rPr lang="fr-FR" sz="2000" dirty="0" err="1"/>
              <a:t>swot</a:t>
            </a:r>
            <a:r>
              <a:rPr lang="fr-FR" sz="2000" dirty="0"/>
              <a:t>  </a:t>
            </a:r>
            <a:r>
              <a:rPr lang="ar-DZ" sz="2000" dirty="0" smtClean="0"/>
              <a:t> ثم </a:t>
            </a:r>
            <a:r>
              <a:rPr lang="ar-DZ" sz="2000" dirty="0"/>
              <a:t>فترة ثانية هيمنت فيها الميزة التنافسية </a:t>
            </a:r>
            <a:endParaRPr lang="ar-DZ" sz="20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endParaRPr lang="ar-DZ" sz="2000" dirty="0" smtClean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endParaRPr lang="fr-FR" sz="20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6490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75" y="372023"/>
            <a:ext cx="9115425" cy="516417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233697" y="4801672"/>
            <a:ext cx="4182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1"/>
            <a:r>
              <a:rPr lang="fr-FR" b="1" dirty="0">
                <a:latin typeface="Simplified Arabic Fixed" panose="02070309020205020404" pitchFamily="49" charset="-78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DZ" b="1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الشكل رقم 2: تشكيل كلمة </a:t>
            </a:r>
            <a:r>
              <a:rPr lang="fr-FR" b="1" dirty="0">
                <a:latin typeface="Simplified Arabic Fixed" panose="02070309020205020404" pitchFamily="49" charset="-78"/>
                <a:ea typeface="Times New Roman" panose="02020603050405020304" pitchFamily="18" charset="0"/>
                <a:cs typeface="Arial" panose="020B0604020202020204" pitchFamily="34" charset="0"/>
              </a:rPr>
              <a:t>LCAG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4404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8663" y="1502062"/>
            <a:ext cx="10958511" cy="2273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لقد كانت الفكرة الأساسية في هذا النموذج ان الاستراتيجية عبارة عن عملية متعمدة ويتم اعدادها حسب أصحاب النموذج في اربع مراحل (الشكل رقم 3). </a:t>
            </a:r>
            <a:endParaRPr lang="fr-FR" sz="20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000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*فترة </a:t>
            </a:r>
            <a:r>
              <a:rPr lang="ar-DZ" sz="2000" b="1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الميزة </a:t>
            </a:r>
            <a:r>
              <a:rPr lang="ar-DZ" sz="2000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التنافسية : </a:t>
            </a:r>
            <a:endParaRPr lang="fr-FR" sz="2000" b="1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Michael porter 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هو من جاء بمصطلح الميزة التنافسية الذي كان له الفضل الكبير في إعطاء دفعة قوية للفكر الاستراتيجي . الميزة التنافسية لا تزال الى اليوم بمثابة حجر الأساس في الفكر الاستراتيجي حتى عند من يخالفون </a:t>
            </a:r>
            <a:r>
              <a:rPr lang="fr-FR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porter </a:t>
            </a:r>
            <a:r>
              <a:rPr lang="ar-DZ" sz="20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الراي </a:t>
            </a:r>
            <a:r>
              <a:rPr lang="ar-DZ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او عند من يحاولون تطوير التصور الاستراتيجي </a:t>
            </a:r>
            <a:endParaRPr lang="fr-FR" sz="20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97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551" y="228601"/>
            <a:ext cx="9378192" cy="610076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59526"/>
            <a:ext cx="5762976" cy="61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70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99363" y="785783"/>
            <a:ext cx="31454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DZ" sz="2000" b="1" dirty="0" smtClean="0">
                <a:solidFill>
                  <a:prstClr val="black"/>
                </a:solidFill>
              </a:rPr>
              <a:t>2,1,5- </a:t>
            </a:r>
            <a:r>
              <a:rPr lang="ar-DZ" sz="2000" b="1" dirty="0">
                <a:solidFill>
                  <a:prstClr val="black"/>
                </a:solidFill>
              </a:rPr>
              <a:t>مرحلة </a:t>
            </a:r>
            <a:r>
              <a:rPr lang="ar-DZ" sz="2000" b="1" dirty="0" smtClean="0">
                <a:solidFill>
                  <a:prstClr val="black"/>
                </a:solidFill>
              </a:rPr>
              <a:t>البنية الاستراتيجية </a:t>
            </a:r>
            <a:r>
              <a:rPr lang="ar-DZ" sz="2000" b="1" dirty="0">
                <a:solidFill>
                  <a:prstClr val="black"/>
                </a:solidFill>
              </a:rPr>
              <a:t>:</a:t>
            </a:r>
            <a:endParaRPr lang="fr-FR" sz="20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54196" y="3244334"/>
            <a:ext cx="263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b="1" dirty="0" smtClean="0"/>
              <a:t>ذ</a:t>
            </a: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990600" y="1913424"/>
            <a:ext cx="10354176" cy="369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يمكن القول ان هذه المرحلة بدأت مع مطلع الثمانينات حيث ظهرت الأبحاث الأولى التي تهتم بإمكانية بناء الاستراتيجية على أساس موارد المؤسسة ، غير ان مقاربة الموارد قد عرفت خلال التسعينات تطويرا كبيرا وعملا مكثفا ثم لاحت ملامح مقاربة أخرى تعرف بمقاربة التحول </a:t>
            </a:r>
            <a:r>
              <a:rPr lang="ar-DZ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.</a:t>
            </a:r>
            <a:endParaRPr lang="fr-FR" sz="1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b="1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*-الاستراتيجية على أساس الموارد : </a:t>
            </a:r>
            <a:r>
              <a:rPr lang="ar-DZ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تعود بداية هذه المقاربة أساسا الى أبحاث </a:t>
            </a:r>
            <a:r>
              <a:rPr lang="fr-FR" dirty="0" err="1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wernefelt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  </a:t>
            </a:r>
            <a:r>
              <a:rPr lang="ar-DZ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التي نشرت في سنة 1984 وابحاث </a:t>
            </a:r>
            <a:r>
              <a:rPr lang="fr-FR" dirty="0" err="1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barney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  </a:t>
            </a:r>
            <a:r>
              <a:rPr lang="ar-DZ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التي تم نشرها في سنة 1986 والتي تعتمد على اعمال قديمة مثل أبحاث 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Ricardo  </a:t>
            </a:r>
            <a:r>
              <a:rPr lang="ar-DZ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و </a:t>
            </a:r>
            <a:r>
              <a:rPr lang="fr-FR" dirty="0" err="1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penrose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 </a:t>
            </a:r>
            <a:r>
              <a:rPr lang="fr-FR" dirty="0" smtClean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.</a:t>
            </a:r>
            <a:endParaRPr lang="ar-DZ" dirty="0" smtClean="0">
              <a:latin typeface="Calibri" panose="020F0502020204030204" pitchFamily="34" charset="0"/>
              <a:ea typeface="Times New Roman" panose="02020603050405020304" pitchFamily="18" charset="0"/>
              <a:cs typeface="Simplified Arabic Fixed" panose="02070309020205020404" pitchFamily="49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للبيئة الأهمية الأولى في أداء المؤسسات فكيف نفهم ان مؤسسات </a:t>
            </a:r>
            <a:r>
              <a:rPr lang="ar-DZ" dirty="0" err="1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تنشط</a:t>
            </a:r>
            <a:r>
              <a:rPr lang="ar-DZ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للإجابة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على هذا السؤال يذهب أصحاب المقاربة الجديدة الى القول ان الاختلاف في الأداء لا يأتي من البيئة وانما من اختلاف الموارد المتاحة لدى المؤسسات المختلفة . ومن هنا جاءت العناية بالموارد كعنصر أساسي في بناء الاستراتيجية حتى أصبحت تحتل مكانة معتبرة في مجال الفكر الاستراتيجي الى الدرجة انها تمثل الاتجاه المنافس للمدرسة </a:t>
            </a:r>
            <a:r>
              <a:rPr lang="ar-DZ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التموقعية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 </a:t>
            </a: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في نفس البيئة ولا يمكنها ان تحقق نفس الأداء؟</a:t>
            </a: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fr-FR" sz="1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22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5838" y="2213860"/>
            <a:ext cx="10558462" cy="1322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b="1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*</a:t>
            </a:r>
            <a:r>
              <a:rPr lang="ar-DZ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استراتيجية التحول : </a:t>
            </a:r>
            <a:endParaRPr lang="fr-FR" b="1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" rtl="1"/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لقد كان الفكر الاستراتيجي ، منذ البداية ، يدور حول فكرة تخصيص الموارد من اجل الوصول الى افضل أداء للمؤسسة ، الا ان التطور السريع للبيئة –خاصة مع مجيء العولمة –جعل من سرعة رد فعل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للمؤسسة العامل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الأساسي في مسايرة المحيط والبقاء على الساحة .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فأصبحت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مسألة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تحول المؤسسة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مسالة حيوية . تعود بداية فترة استراتيجية  التحول الى نهاية التسعينات ومطلع سنة الفين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,  </a:t>
            </a:r>
            <a:endParaRPr lang="fr-FR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026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790699" y="407773"/>
            <a:ext cx="8650760" cy="1309816"/>
          </a:xfrm>
          <a:scene3d>
            <a:camera prst="perspectiveRelaxedModerately"/>
            <a:lightRig rig="threePt" dir="t"/>
          </a:scene3d>
          <a:sp3d>
            <a:bevelT w="508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/>
            <a:r>
              <a:rPr lang="fr-FR" dirty="0" smtClean="0"/>
              <a:t> 6</a:t>
            </a:r>
            <a:r>
              <a:rPr lang="ar-DZ" dirty="0" smtClean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- </a:t>
            </a:r>
            <a:r>
              <a:rPr lang="ar-DZ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المستويات الاستراتيجية </a:t>
            </a:r>
            <a:r>
              <a:rPr lang="ar-DZ" dirty="0" smtClean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:</a:t>
            </a: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062682" y="2034476"/>
            <a:ext cx="9539415" cy="2984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بالمؤسسة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ثلاث مستويات للاستراتيجية . ويعني هذا ان الاستراتيجية تظهر في ثلاث مستويات بالمؤسسة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 </a:t>
            </a: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285750" lvl="0" indent="-285750" algn="r" rtl="1">
              <a:buFont typeface="Wingdings" panose="05000000000000000000" pitchFamily="2" charset="2"/>
              <a:buChar char="§"/>
            </a:pPr>
            <a:r>
              <a:rPr lang="ar-DZ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مستوى استراتيجية المؤسسة : </a:t>
            </a:r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وفي هذا المستوى فان الاستراتيجية تعني المؤسسة ككل . فهي تخص الرؤية الشاملة والبعيدة للمؤسسة ، كما تخص مساحة نشاطها واختيار الوحدات الاستراتيجية وإدارة حافظة النشاطات الاستراتيجية للمؤسسة وتخصيص الموارد . </a:t>
            </a:r>
            <a:endParaRPr lang="fr-FR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ar-DZ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مستوى استراتيجية الاعمال : </a:t>
            </a:r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وفي هذا المستوى تخص الاستراتيجية الوحدات الاستراتيجية وتهتم بتحديد أسلوب تنمية هذه الوحدات بالنظر الى أسواقها </a:t>
            </a:r>
            <a:r>
              <a:rPr lang="ar-DZ" dirty="0"/>
              <a:t>واعتمادا على قدرات المؤسسة . فهي استراتيجية تعتني بالميزة التنافسية وكيفية انشائها وتنميتها والحفاظ عليها ، كما تعتني أيضا بمهارات المؤسسة وقدراتها . </a:t>
            </a:r>
            <a:endParaRPr lang="fr-FR" dirty="0" smtClean="0"/>
          </a:p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ar-DZ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مستوى الاستراتيجية العملية :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في هذا المستوى تهتم الاستراتيجية بسوق المؤسسة وحصتها من هذه السوق ، كما تعتني بكيفيات تعزيز وتنمية هذه الحصة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بإعداد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سياسات لهذه الوظائف – وتسمى أيضا استراتيجيات – كاستراتيجية الإنتاج ، واستراتيجية </a:t>
            </a:r>
            <a:r>
              <a:rPr lang="fr-FR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التسويق,,,</a:t>
            </a:r>
            <a:endParaRPr lang="fr-FR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65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95650" y="954873"/>
            <a:ext cx="8610600" cy="912027"/>
          </a:xfrm>
        </p:spPr>
        <p:txBody>
          <a:bodyPr>
            <a:noAutofit/>
          </a:bodyPr>
          <a:lstStyle/>
          <a:p>
            <a:r>
              <a:rPr lang="ar-DZ" b="1" dirty="0"/>
              <a:t>1-الاستراتجية </a:t>
            </a:r>
            <a:r>
              <a:rPr lang="ar-DZ" b="1" dirty="0" err="1"/>
              <a:t>لغتة</a:t>
            </a:r>
            <a:r>
              <a:rPr lang="ar-DZ" b="1" dirty="0"/>
              <a:t> و اصطلاحا.</a:t>
            </a:r>
            <a:r>
              <a:rPr lang="fr-FR" dirty="0"/>
              <a:t/>
            </a:r>
            <a:br>
              <a:rPr lang="fr-FR" dirty="0"/>
            </a:br>
            <a:endParaRPr lang="fr-FR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584960"/>
            <a:ext cx="10820400" cy="4644390"/>
          </a:xfrm>
        </p:spPr>
        <p:txBody>
          <a:bodyPr>
            <a:noAutofit/>
          </a:bodyPr>
          <a:lstStyle/>
          <a:p>
            <a:pPr algn="just" rtl="1"/>
            <a:endParaRPr lang="ar-SA" sz="24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DZ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 </a:t>
            </a:r>
            <a:r>
              <a:rPr lang="ar-DZ" sz="2800" b="1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1.1-المعنى اللغوي للاستراتيجية:</a:t>
            </a:r>
            <a:endParaRPr lang="fr-FR" sz="2000" b="1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الاستراتيجية هي المقابل العربي للكلمة الإنجليزية </a:t>
            </a:r>
            <a:r>
              <a:rPr lang="fr-FR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STRATEGY 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التي يعود </a:t>
            </a:r>
            <a:r>
              <a:rPr lang="ar-DZ" sz="28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اصلهاالى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الكلمة </a:t>
            </a:r>
            <a:r>
              <a:rPr lang="ar-DZ" sz="28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اليونانية 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والمكونة من الكلمتين </a:t>
            </a:r>
            <a:r>
              <a:rPr lang="fr-FR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STRATOS  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  </a:t>
            </a:r>
            <a:r>
              <a:rPr lang="fr-FR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AGOS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، حيث يقصد ب </a:t>
            </a:r>
            <a:r>
              <a:rPr lang="fr-FR" sz="28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stratos</a:t>
            </a:r>
            <a:r>
              <a:rPr lang="fr-FR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الجيش ، او </a:t>
            </a:r>
            <a:r>
              <a:rPr lang="ar-DZ" sz="28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الرباط،او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الحملة ، بينما يعني </a:t>
            </a:r>
            <a:r>
              <a:rPr lang="fr-FR" sz="28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agos</a:t>
            </a:r>
            <a:r>
              <a:rPr lang="fr-FR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sz="28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القائد، المشرف ، القائم على ......الخ </a:t>
            </a:r>
            <a:endParaRPr lang="fr-FR" sz="28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" rtl="1"/>
            <a:r>
              <a:rPr lang="fr-FR" sz="2400" b="1" dirty="0"/>
              <a:t> </a:t>
            </a:r>
            <a:r>
              <a:rPr lang="ar-DZ" sz="2400" b="1" dirty="0"/>
              <a:t>الشكل رقم 1: الأصل اللغوي لكلمة استراتيجية</a:t>
            </a:r>
            <a:endParaRPr lang="ar-SA" sz="24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37165" y="4308154"/>
            <a:ext cx="1269683" cy="4133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955357" y="5863111"/>
            <a:ext cx="1269683" cy="4133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Stratos</a:t>
            </a:r>
            <a:r>
              <a:rPr lang="fr-F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06848" y="5815965"/>
            <a:ext cx="1269683" cy="4133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agos</a:t>
            </a:r>
            <a:endParaRPr lang="fr-F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Connecteur droit avec flèche 7"/>
          <p:cNvCxnSpPr>
            <a:endCxn id="5" idx="0"/>
          </p:cNvCxnSpPr>
          <p:nvPr/>
        </p:nvCxnSpPr>
        <p:spPr>
          <a:xfrm flipH="1">
            <a:off x="1590199" y="4721539"/>
            <a:ext cx="1462564" cy="1141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endCxn id="6" idx="0"/>
          </p:cNvCxnSpPr>
          <p:nvPr/>
        </p:nvCxnSpPr>
        <p:spPr>
          <a:xfrm>
            <a:off x="4320421" y="4733925"/>
            <a:ext cx="621269" cy="1082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DZ" dirty="0" smtClean="0"/>
              <a:t>الشكل قم 04: </a:t>
            </a:r>
            <a:r>
              <a:rPr lang="ar-DZ" dirty="0"/>
              <a:t>مستويات الاستراتيجية 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2560320"/>
            <a:ext cx="8747760" cy="3489960"/>
          </a:xfrm>
        </p:spPr>
      </p:pic>
    </p:spTree>
    <p:extLst>
      <p:ext uri="{BB962C8B-B14F-4D97-AF65-F5344CB8AC3E}">
        <p14:creationId xmlns:p14="http://schemas.microsoft.com/office/powerpoint/2010/main" val="352291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790699" y="407772"/>
            <a:ext cx="8650760" cy="1135277"/>
          </a:xfrm>
          <a:scene3d>
            <a:camera prst="perspectiveRelaxedModerately"/>
            <a:lightRig rig="threePt" dir="t"/>
          </a:scene3d>
          <a:sp3d>
            <a:bevelT w="508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rtl="1"/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ar-DZ" dirty="0" smtClean="0">
                <a:solidFill>
                  <a:schemeClr val="tx1"/>
                </a:solidFill>
              </a:rPr>
              <a:t>7</a:t>
            </a:r>
            <a:r>
              <a:rPr lang="ar-DZ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- </a:t>
            </a:r>
            <a:r>
              <a:rPr lang="ar-DZ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المراحل </a:t>
            </a:r>
            <a:r>
              <a:rPr lang="ar-DZ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الكبرى لوضع </a:t>
            </a:r>
            <a:r>
              <a:rPr lang="ar-DZ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الاستراتيجية</a:t>
            </a:r>
            <a:r>
              <a:rPr lang="ar-DZ" dirty="0" smtClean="0">
                <a:solidFill>
                  <a:schemeClr val="tx1"/>
                </a:solidFill>
              </a:rPr>
              <a:t/>
            </a:r>
            <a:br>
              <a:rPr lang="ar-DZ" dirty="0" smtClean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1513" y="1758281"/>
            <a:ext cx="10772774" cy="2989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4861560" algn="l"/>
              </a:tabLst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هناك اكثر من راي بالنسبة لمراحل وضع الاستراتيجيات ، الا ان هناك شبه انفاق حول بعض المراحل ، يمكن تسميتها بالمراحل الكبرى لوضع الاستراتيجية . </a:t>
            </a: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4861560" algn="l"/>
              </a:tabLst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تكمن هذه المراحل في : </a:t>
            </a:r>
            <a:endParaRPr lang="ar-DZ" dirty="0" smtClean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861560" algn="l"/>
              </a:tabLst>
            </a:pPr>
            <a:r>
              <a:rPr lang="ar-DZ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اعداد او تصميم الاستراتيجية :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وتتضمن هذه المرحلة اصعب الخطى على الاطلاق في العمل الاستراتيجي اذ يتناول فيها التشخيص الاستراتيجي ، والتحليل الاستراتيجي ، والاختيار الاستراتيجي .</a:t>
            </a: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285750" indent="-285750" algn="just" rtl="1">
              <a:buFont typeface="Arial" panose="020B0604020202020204" pitchFamily="34" charset="0"/>
              <a:buChar char="•"/>
            </a:pPr>
            <a:r>
              <a:rPr lang="ar-DZ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تنفيذ الاستراتيجية :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وهي المرحلة التي تحاول فيها المؤسسة تنفيذ القرارات الاستراتيجية المتخذة في المرحلة السابقة مع التغيير المستمر نتيجة لتطور البيئة وتقلباته ، ويبدأ ذلك العمل بتخصيص مختلف الموارد الضرورية للتنفيذ </a:t>
            </a:r>
            <a:r>
              <a:rPr lang="ar-DZ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285750" indent="-285750" algn="just" rtl="1">
              <a:buFont typeface="Arial" panose="020B0604020202020204" pitchFamily="34" charset="0"/>
              <a:buChar char="•"/>
            </a:pPr>
            <a:r>
              <a:rPr lang="ar-DZ" b="1" dirty="0"/>
              <a:t>رقابة الاستراتيجية : </a:t>
            </a:r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الرقابة الاستراتيجية منذ اللحظة الأولى وحتى النهاية لان الرقابة هي الوسيلة الاصح </a:t>
            </a:r>
            <a:r>
              <a:rPr lang="ar-DZ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للتاكد</a:t>
            </a:r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من صحة المسار او الخروج عن المسلك المحدد كما تمكن الرقابة من الكشف عما قد يقع من الأخطاء او من الانحرافات اثناء التصميم ا التنفيذ وتصحيحها </a:t>
            </a:r>
            <a:r>
              <a:rPr lang="ar-DZ" dirty="0"/>
              <a:t>.</a:t>
            </a:r>
            <a:endParaRPr lang="fr-FR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688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64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737360"/>
            <a:ext cx="10820400" cy="4606290"/>
          </a:xfrm>
        </p:spPr>
        <p:txBody>
          <a:bodyPr>
            <a:noAutofit/>
          </a:bodyPr>
          <a:lstStyle/>
          <a:p>
            <a:pPr algn="just" rtl="1">
              <a:buNone/>
            </a:pPr>
            <a:endParaRPr lang="ar-SA" sz="2400" dirty="0" smtClean="0"/>
          </a:p>
          <a:p>
            <a:pPr algn="just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وهكذا تكون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كلمة </a:t>
            </a:r>
            <a:r>
              <a:rPr lang="fr-FR" sz="2400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strategy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يقصد 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بها لغويا القائد العسكري ، قائد الجيوش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</a:t>
            </a:r>
            <a:r>
              <a:rPr lang="fr-FR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قائد 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الحملة ... الا انه لا يوجد تعريف اصطلاحي موحد للاستراتيجية ويعود هذا الوضع الى امرين مهمين هما : انعدام نظرية استراتيجية وتعدد المدارس والاتجاهات التي تعتني بالاستراتيجية .                </a:t>
            </a:r>
            <a:endParaRPr lang="ar-SA" sz="2400" dirty="0" smtClean="0"/>
          </a:p>
          <a:p>
            <a:pPr algn="just" rtl="1"/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1.2-مدارس </a:t>
            </a:r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الفكر 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الاستراتيجي </a:t>
            </a:r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endParaRPr lang="ar-DZ" sz="36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DZ" sz="2400" dirty="0"/>
              <a:t>بالنسبة لمجال الإدارة ، لقد تمكن</a:t>
            </a:r>
            <a:r>
              <a:rPr lang="fr-FR" sz="2400" dirty="0"/>
              <a:t> MINTZBERG </a:t>
            </a:r>
            <a:r>
              <a:rPr lang="ar-DZ" sz="2400" dirty="0"/>
              <a:t>من إحصاء عشرة مدارس ، يسميها مدارس الفكر الاستراتيجي ، وهي </a:t>
            </a:r>
            <a:r>
              <a:rPr lang="ar-DZ" sz="2400" dirty="0" smtClean="0"/>
              <a:t>:</a:t>
            </a:r>
          </a:p>
          <a:p>
            <a:pPr algn="just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الجدول رقم 1: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مدارس الفكر الاستراتيجي عند </a:t>
            </a:r>
            <a:r>
              <a:rPr lang="fr-FR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MINTEZBERG</a:t>
            </a:r>
          </a:p>
          <a:p>
            <a:pPr algn="just" rtl="1"/>
            <a:endParaRPr lang="fr-FR" sz="36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295650" y="954873"/>
            <a:ext cx="8610600" cy="912027"/>
          </a:xfrm>
        </p:spPr>
        <p:txBody>
          <a:bodyPr>
            <a:noAutofit/>
          </a:bodyPr>
          <a:lstStyle/>
          <a:p>
            <a:endParaRPr lang="fr-FR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964993"/>
              </p:ext>
            </p:extLst>
          </p:nvPr>
        </p:nvGraphicFramePr>
        <p:xfrm>
          <a:off x="2255520" y="1499615"/>
          <a:ext cx="7772400" cy="498052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878053"/>
                <a:gridCol w="3894347"/>
              </a:tblGrid>
              <a:tr h="47409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       المدرسة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حسب هذه المدرسة، فإن </a:t>
                      </a:r>
                      <a:r>
                        <a:rPr lang="ar-DZ" sz="1800" dirty="0" err="1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الإستراتيجية</a:t>
                      </a: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 عبارة عن :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المدرسة الإبداعية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عملية </a:t>
                      </a:r>
                      <a:r>
                        <a:rPr lang="ar-DZ" sz="1800" dirty="0" err="1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ايداعية</a:t>
                      </a: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 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المدرسة التخطيطية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خطة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مدرسة التموقع </a:t>
                      </a:r>
                      <a:endParaRPr lang="fr-FR" sz="200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عملية تحليلية تمكن من حسن اختيار الموقع للمؤسسة </a:t>
                      </a:r>
                      <a:endParaRPr lang="fr-FR" sz="180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52044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مدرسة المبادرة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تصور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85467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المدرسة الإدراكية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عملية ذهنية 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مدرسة التعلم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عملية تعليمية </a:t>
                      </a:r>
                      <a:endParaRPr lang="fr-FR" sz="180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مدرسة السلطة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مفاوضات 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المدرسة الثقافية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عملية جماعية 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المدرسة البيئية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رد فعل لتحديات البيئة 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41621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مدرسة التشكل </a:t>
                      </a:r>
                      <a:endParaRPr lang="fr-FR" sz="20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عملية تحويلية </a:t>
                      </a:r>
                      <a:endParaRPr lang="fr-FR" sz="1800" dirty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Image 3" descr="Résultat de recherche d'images pour &quot;‫ادارة المعرفة والمنظمات الافتراضية‬‎&quot;"/>
          <p:cNvPicPr/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-1" y="1"/>
            <a:ext cx="2429301" cy="1499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346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75" y="2171700"/>
            <a:ext cx="10783038" cy="4059525"/>
          </a:xfrm>
        </p:spPr>
        <p:txBody>
          <a:bodyPr>
            <a:normAutofit/>
          </a:bodyPr>
          <a:lstStyle/>
          <a:p>
            <a:pPr algn="ctr" rtl="1"/>
            <a:endParaRPr lang="ar-DZ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الواضح ان تعدد المنطلقات الذي أدى الى ظهور العديد من المدارس هو الذي يكون وراء تعدد التعريفات ، كما ان اختلاف </a:t>
            </a:r>
            <a:r>
              <a:rPr lang="ar-DZ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الإتجاهات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حتى داخل نفس المدرسة يؤثر هو الآخر في عدد وطبيعة التعريفات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</a:p>
          <a:p>
            <a:pPr algn="just" rtl="1"/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1.3-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بعض التعريفات : </a:t>
            </a:r>
            <a:endParaRPr lang="ar-DZ" sz="24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fr-FR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1,1,3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r>
              <a:rPr lang="ar-DZ" sz="2400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الإستراتيجية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عند </a:t>
            </a:r>
            <a:r>
              <a:rPr lang="fr-FR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alferd</a:t>
            </a:r>
            <a:r>
              <a:rPr lang="fr-FR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chandler</a:t>
            </a:r>
            <a:endParaRPr lang="fr-FR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DZ" dirty="0"/>
              <a:t>يرى</a:t>
            </a:r>
            <a:r>
              <a:rPr lang="fr-FR" dirty="0"/>
              <a:t>  </a:t>
            </a:r>
            <a:r>
              <a:rPr lang="fr-FR" dirty="0" err="1"/>
              <a:t>alferd</a:t>
            </a:r>
            <a:r>
              <a:rPr lang="fr-FR" dirty="0"/>
              <a:t> </a:t>
            </a:r>
            <a:r>
              <a:rPr lang="fr-FR" dirty="0" err="1"/>
              <a:t>chqndler</a:t>
            </a:r>
            <a:r>
              <a:rPr lang="fr-FR" dirty="0"/>
              <a:t> </a:t>
            </a:r>
            <a:r>
              <a:rPr lang="ar-DZ" dirty="0"/>
              <a:t>أن </a:t>
            </a:r>
            <a:r>
              <a:rPr lang="ar-DZ" dirty="0" err="1"/>
              <a:t>الإستراتيجية</a:t>
            </a:r>
            <a:r>
              <a:rPr lang="ar-DZ" dirty="0"/>
              <a:t> </a:t>
            </a:r>
            <a:r>
              <a:rPr lang="ar-DZ" b="1" dirty="0"/>
              <a:t>تتمثل في </a:t>
            </a:r>
            <a:r>
              <a:rPr lang="ar-DZ" dirty="0"/>
              <a:t>مجموعة من العمليات كالتالي :</a:t>
            </a:r>
            <a:endParaRPr lang="fr-FR" dirty="0"/>
          </a:p>
          <a:p>
            <a:pPr lvl="0" algn="just" rtl="1"/>
            <a:r>
              <a:rPr lang="ar-DZ" dirty="0"/>
              <a:t>تحديد أهداف المؤسسة بعيدة المدى .</a:t>
            </a:r>
            <a:endParaRPr lang="fr-FR" dirty="0"/>
          </a:p>
          <a:p>
            <a:pPr lvl="0" algn="just" rtl="1"/>
            <a:r>
              <a:rPr lang="ar-DZ" dirty="0"/>
              <a:t>تحضير العمليات التي تمكن من إنجاز هذه الأهداف .</a:t>
            </a:r>
            <a:endParaRPr lang="fr-FR" dirty="0"/>
          </a:p>
          <a:p>
            <a:pPr algn="just" rtl="1"/>
            <a:r>
              <a:rPr lang="ar-DZ" dirty="0"/>
              <a:t>تخصيص الموارد التي تساعد على تحقيق هذه الأهداف </a:t>
            </a: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Image 3" descr="Résultat de recherche d'images pour &quot;‫ادارة المعرفة والمنظمات الافتراضية‬‎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56244" y="0"/>
            <a:ext cx="4298191" cy="22070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1703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du contenu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8740" y="1697222"/>
            <a:ext cx="3566160" cy="221755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772150" y="2018924"/>
            <a:ext cx="570071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ويظهر من هذا التعريف ان  </a:t>
            </a:r>
            <a:r>
              <a:rPr lang="fr-FR" sz="24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fr-FR" sz="2400" dirty="0" err="1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chandler</a:t>
            </a:r>
            <a:r>
              <a:rPr lang="fr-FR" sz="24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يتبنى نظرة مدرسة التخطيط .</a:t>
            </a:r>
            <a:endParaRPr lang="fr-FR" sz="24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4404836"/>
            <a:ext cx="90154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r-FR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3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r>
              <a:rPr lang="fr-FR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2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 </a:t>
            </a:r>
            <a:r>
              <a:rPr lang="fr-FR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</a:t>
            </a:r>
            <a:r>
              <a:rPr lang="ar-DZ" sz="24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الإستراتيجية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عند </a:t>
            </a:r>
            <a:r>
              <a:rPr lang="fr-FR" sz="24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peter</a:t>
            </a:r>
            <a:r>
              <a:rPr lang="fr-FR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drucker</a:t>
            </a:r>
            <a:r>
              <a:rPr lang="fr-FR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:</a:t>
            </a:r>
          </a:p>
          <a:p>
            <a:pPr algn="just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تكمن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الاستراتيجية 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حسبه في أمرين هامين :</a:t>
            </a:r>
          </a:p>
          <a:p>
            <a:pPr algn="just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•	ادراك البيئة التي تنشط فيها المؤسسة إدراكا قويا .</a:t>
            </a:r>
          </a:p>
          <a:p>
            <a:pPr algn="just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•	تقديم هذا الادراك لأفراد المؤسسة وجعلهم يدركونه جيدا ليتمكنوا من القيام بالعمل</a:t>
            </a:r>
          </a:p>
        </p:txBody>
      </p:sp>
    </p:spTree>
    <p:extLst>
      <p:ext uri="{BB962C8B-B14F-4D97-AF65-F5344CB8AC3E}">
        <p14:creationId xmlns:p14="http://schemas.microsoft.com/office/powerpoint/2010/main" val="375802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du contenu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38" y="1907301"/>
            <a:ext cx="4586287" cy="25218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57813" y="1757202"/>
            <a:ext cx="6267450" cy="3458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 rtl="1">
              <a:lnSpc>
                <a:spcPct val="107000"/>
              </a:lnSpc>
              <a:spcAft>
                <a:spcPts val="800"/>
              </a:spcAft>
            </a:pP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ويمكن ان نستنتج بسهولة أن </a:t>
            </a:r>
            <a:r>
              <a:rPr lang="fr-FR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durcker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يتبنى في هذا التعريف منطلقين :</a:t>
            </a:r>
            <a:endParaRPr lang="fr-FR" sz="24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أما المنطلق الأول فمنطلق المدرسة الإدراكية ، ويتضح هدا المفهوم الذي يعطيه </a:t>
            </a:r>
            <a:r>
              <a:rPr lang="fr-FR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durcker</a:t>
            </a:r>
            <a:r>
              <a:rPr lang="fr-FR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للإستراتيجية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حيث يرى انها عبارة عن إدراك</a:t>
            </a:r>
            <a:endParaRPr lang="fr-FR" sz="24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أما المنطلق الثاني فمنطلق المدرسة البيئية ، اذ يتجلى من التعريف السابق أن </a:t>
            </a:r>
            <a:r>
              <a:rPr lang="fr-FR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durcker</a:t>
            </a:r>
            <a:r>
              <a:rPr lang="fr-FR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يرى أيضا </a:t>
            </a:r>
            <a:r>
              <a:rPr lang="ar-DZ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الإستراتيجية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في شكل تفاعل مع البيئة .</a:t>
            </a:r>
            <a:endParaRPr lang="fr-FR" sz="24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99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67668" y="257175"/>
            <a:ext cx="8610600" cy="1035017"/>
          </a:xfrm>
          <a:scene3d>
            <a:camera prst="perspectiveRelaxedModerately"/>
            <a:lightRig rig="threePt" dir="t"/>
          </a:scene3d>
          <a:sp3d>
            <a:bevelT w="508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fr-FR" dirty="0" smtClean="0"/>
              <a:t>3</a:t>
            </a:r>
            <a:r>
              <a:rPr lang="ar-DZ" dirty="0" smtClean="0"/>
              <a:t>.</a:t>
            </a:r>
            <a:r>
              <a:rPr lang="fr-FR" dirty="0" smtClean="0"/>
              <a:t>3</a:t>
            </a:r>
            <a:r>
              <a:rPr lang="ar-DZ" dirty="0" smtClean="0"/>
              <a:t>.</a:t>
            </a:r>
            <a:r>
              <a:rPr lang="fr-FR" dirty="0" smtClean="0"/>
              <a:t>1</a:t>
            </a:r>
            <a:r>
              <a:rPr lang="ar-DZ" dirty="0" smtClean="0"/>
              <a:t>-</a:t>
            </a:r>
            <a:r>
              <a:rPr lang="ar-DZ" dirty="0" err="1" smtClean="0"/>
              <a:t>الإستراتيجية</a:t>
            </a:r>
            <a:r>
              <a:rPr lang="ar-DZ" dirty="0" smtClean="0"/>
              <a:t> </a:t>
            </a:r>
            <a:r>
              <a:rPr lang="ar-DZ" dirty="0"/>
              <a:t>عند </a:t>
            </a:r>
            <a:r>
              <a:rPr lang="fr-FR" dirty="0" err="1"/>
              <a:t>michael</a:t>
            </a:r>
            <a:r>
              <a:rPr lang="fr-FR" dirty="0"/>
              <a:t> porter</a:t>
            </a:r>
            <a:r>
              <a:rPr lang="ar-DZ" dirty="0"/>
              <a:t>:</a:t>
            </a:r>
            <a:r>
              <a:rPr lang="fr-FR" dirty="0"/>
              <a:t/>
            </a:r>
            <a:br>
              <a:rPr lang="fr-FR" dirty="0"/>
            </a:b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6477" y="1725769"/>
            <a:ext cx="11941791" cy="5805759"/>
          </a:xfrm>
        </p:spPr>
        <p:txBody>
          <a:bodyPr>
            <a:noAutofit/>
          </a:bodyPr>
          <a:lstStyle/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fr-FR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Michael porter 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هومن أدخل نظرة الاقتصاد الصناعي في مجال </a:t>
            </a:r>
            <a:r>
              <a:rPr lang="ar-DZ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الإستراتيجية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ليؤسس عليها منطلقة "الذي يعرف بمدرسة </a:t>
            </a:r>
            <a:r>
              <a:rPr lang="ar-DZ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التموقع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".سيطر هذا المنطلق طويلا ولا يزال حتى في وقتنا الحالي يهيمن بقوة على ساحة فكر </a:t>
            </a:r>
            <a:r>
              <a:rPr lang="ar-DZ" sz="24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الاستراتيجي 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fr-FR" sz="24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بالنسبة ل</a:t>
            </a:r>
            <a:r>
              <a:rPr lang="fr-FR" sz="2400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michael</a:t>
            </a:r>
            <a:r>
              <a:rPr lang="fr-FR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porter 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لا تخرج </a:t>
            </a:r>
            <a:r>
              <a:rPr lang="ar-DZ" sz="2400" dirty="0" err="1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الإستراتيجية</a:t>
            </a:r>
            <a:r>
              <a:rPr lang="fr-FR" sz="24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sz="24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عن </a:t>
            </a:r>
            <a:r>
              <a:rPr lang="ar-DZ" sz="2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كونها خلق موقع خاص للمؤسسة أو لمجموعة من انشط المؤسسة يمكنها من التفوق على المنافسين </a:t>
            </a:r>
            <a:r>
              <a:rPr lang="ar-DZ" sz="24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fr-FR" sz="2400" dirty="0" smtClean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endParaRPr lang="fr-FR" sz="240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/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25" y="3957639"/>
            <a:ext cx="6772275" cy="182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0624" y="1743076"/>
            <a:ext cx="10339387" cy="5739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Simplified Arabic Fixed" panose="02070309020205020404" pitchFamily="49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لقد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اعطى 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تعريفا شهيرا للاستراتيجية يعرف ب </a:t>
            </a:r>
            <a:r>
              <a:rPr lang="fr-FR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5P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حيث حاول هذا الاخير ان يعبر على الاستراتيجية في خمسة جوانب ، فيرى هكذا ان الاستراتيجية هي :</a:t>
            </a: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خطة </a:t>
            </a:r>
            <a:r>
              <a:rPr lang="fr-FR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PLAN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، ومعناه ان الاستراتيجية تخطط ، فهي عمل مقصود ومعتمد .</a:t>
            </a: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وموقع </a:t>
            </a:r>
            <a:r>
              <a:rPr lang="fr-FR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POSTION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، أي اختيار موقع يمكن المؤسسة من مواجهة المنافسة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fr-FR" dirty="0" smtClean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ونموذج </a:t>
            </a:r>
            <a:r>
              <a:rPr lang="fr-FR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PATTERN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، أي ان </a:t>
            </a:r>
            <a:r>
              <a:rPr lang="ar-DZ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الاسراتيجية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عبار عن نموذج بمعنى ان العمل يتم فيها بكيفية معينة ، وفي شك </a:t>
            </a:r>
            <a:r>
              <a:rPr lang="ar-DZ" dirty="0" err="1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مهيكل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ومحدد .</a:t>
            </a:r>
            <a:endParaRPr lang="fr-FR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ومناورة </a:t>
            </a:r>
            <a:r>
              <a:rPr lang="fr-FR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PLOY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، ويعني هذا ان الاستراتيجية تسعى الى تحقيق هدف معين</a:t>
            </a:r>
            <a:r>
              <a:rPr lang="ar-DZ" dirty="0">
                <a:latin typeface="Calibri" panose="020F0502020204030204" pitchFamily="34" charset="0"/>
                <a:ea typeface="Times New Roman" panose="02020603050405020304" pitchFamily="18" charset="0"/>
                <a:cs typeface="Simplified Arabic Fixed" panose="02070309020205020404" pitchFamily="49" charset="-78"/>
              </a:rPr>
              <a:t> . </a:t>
            </a: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Simplified Arabic Fixed" panose="02070309020205020404" pitchFamily="49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	وأفق </a:t>
            </a:r>
            <a:r>
              <a:rPr lang="fr-FR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PERSPECTIVE  ،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يقصد بذلك ان الاستراتيجية تصور المستقبل 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نلاحظ ان كل المصطلحات باللغة الإنجليزية التي اختارها </a:t>
            </a:r>
            <a:r>
              <a:rPr lang="fr-FR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MINT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تبدا بحرف </a:t>
            </a:r>
            <a:r>
              <a:rPr lang="fr-FR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p   </a:t>
            </a:r>
            <a:r>
              <a:rPr lang="ar-DZ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ولهذا </a:t>
            </a:r>
            <a:r>
              <a:rPr lang="ar-DZ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سمي هذا لتعريف ب"5</a:t>
            </a:r>
            <a:r>
              <a:rPr lang="fr-FR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p"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implified Arabic Fixed" panose="02070309020205020404" pitchFamily="49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600" dirty="0" smtClean="0">
              <a:latin typeface="Calibri" panose="020F0502020204030204" pitchFamily="34" charset="0"/>
              <a:ea typeface="Times New Roman" panose="02020603050405020304" pitchFamily="18" charset="0"/>
              <a:cs typeface="Simplified Arabic Fixed" panose="02070309020205020404" pitchFamily="49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implified Arabic Fixed" panose="02070309020205020404" pitchFamily="49" charset="-78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3581400" y="200025"/>
            <a:ext cx="8610600" cy="1035017"/>
          </a:xfrm>
          <a:scene3d>
            <a:camera prst="perspectiveRelaxedModerately"/>
            <a:lightRig rig="threePt" dir="t"/>
          </a:scene3d>
          <a:sp3d>
            <a:bevelT w="508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fr-FR" dirty="0" smtClean="0"/>
              <a:t>3</a:t>
            </a:r>
            <a:r>
              <a:rPr lang="ar-DZ" dirty="0" smtClean="0"/>
              <a:t>.</a:t>
            </a:r>
            <a:r>
              <a:rPr lang="fr-FR" dirty="0" smtClean="0"/>
              <a:t>4</a:t>
            </a:r>
            <a:r>
              <a:rPr lang="ar-DZ" dirty="0"/>
              <a:t>. -الاستراتيجية عند </a:t>
            </a:r>
            <a:r>
              <a:rPr lang="fr-FR" dirty="0"/>
              <a:t>henry </a:t>
            </a:r>
            <a:r>
              <a:rPr lang="fr-FR" dirty="0" err="1" smtClean="0"/>
              <a:t>mint</a:t>
            </a:r>
            <a:r>
              <a:rPr lang="ar-DZ" dirty="0" smtClean="0"/>
              <a:t>:</a:t>
            </a:r>
            <a:r>
              <a:rPr lang="fr-FR" dirty="0"/>
              <a:t/>
            </a:r>
            <a:br>
              <a:rPr lang="fr-FR" dirty="0"/>
            </a:b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113" y="2586038"/>
            <a:ext cx="3814762" cy="175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5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înée de condensation">
  <a:themeElements>
    <a:clrScheme name="Traînée de condensatio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Traînée de condensation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înée de condensatio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Traînée de condensation</Template>
  <TotalTime>2953</TotalTime>
  <Words>1507</Words>
  <Application>Microsoft Office PowerPoint</Application>
  <PresentationFormat>Grand écran</PresentationFormat>
  <Paragraphs>112</Paragraphs>
  <Slides>22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Century Gothic</vt:lpstr>
      <vt:lpstr>Sakkal Majalla</vt:lpstr>
      <vt:lpstr>Simplified Arabic</vt:lpstr>
      <vt:lpstr>Simplified Arabic Fixed</vt:lpstr>
      <vt:lpstr>Symbol</vt:lpstr>
      <vt:lpstr>Times New Roman</vt:lpstr>
      <vt:lpstr>Wingdings</vt:lpstr>
      <vt:lpstr>Traînée de condensation</vt:lpstr>
      <vt:lpstr>مدخل للإدارة الاستراتيجة </vt:lpstr>
      <vt:lpstr>1-الاستراتجية لغتة و اصطلاحا.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3.3.1-الإستراتيجية عند michael porter: </vt:lpstr>
      <vt:lpstr>3.4. -الاستراتيجية عند henry mint: </vt:lpstr>
      <vt:lpstr>3.4. -الاستراتيجية عند Igor Ansof: </vt:lpstr>
      <vt:lpstr>4 منطلقات الاستراتيجية</vt:lpstr>
      <vt:lpstr>Présentation PowerPoint</vt:lpstr>
      <vt:lpstr> 5- نطور الفكر الاستراتيجي :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6- المستويات الاستراتيجية : </vt:lpstr>
      <vt:lpstr>الشكل قم 04: مستويات الاستراتيجية </vt:lpstr>
      <vt:lpstr> 7- المراحل الكبرى لوضع الاستراتيجية 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PRO</dc:creator>
  <cp:lastModifiedBy>HALIM</cp:lastModifiedBy>
  <cp:revision>90</cp:revision>
  <dcterms:created xsi:type="dcterms:W3CDTF">2021-01-27T17:03:08Z</dcterms:created>
  <dcterms:modified xsi:type="dcterms:W3CDTF">2024-02-05T07:02:56Z</dcterms:modified>
</cp:coreProperties>
</file>