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9" r:id="rId3"/>
    <p:sldId id="260" r:id="rId4"/>
    <p:sldId id="257" r:id="rId5"/>
    <p:sldId id="258"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EFB4B7-B90C-4F06-A9BB-0326A56686B4}" type="datetimeFigureOut">
              <a:rPr lang="fr-FR" smtClean="0"/>
              <a:pPr/>
              <a:t>07/03/2024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ED5395-6EFB-4C49-AD4E-C3AF29E4BF2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9ED5395-6EFB-4C49-AD4E-C3AF29E4BF22}"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C29D5F3-E8F9-4BA9-892F-4D0C1AB3130E}" type="datetimeFigureOut">
              <a:rPr lang="fr-FR" smtClean="0"/>
              <a:pPr/>
              <a:t>07/03/2024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8D45E57-97D2-42F5-B7DB-72AF2CFF24E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9D5F3-E8F9-4BA9-892F-4D0C1AB3130E}" type="datetimeFigureOut">
              <a:rPr lang="fr-FR" smtClean="0"/>
              <a:pPr/>
              <a:t>07/03/2024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D45E57-97D2-42F5-B7DB-72AF2CFF24E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dirty="0"/>
          </a:p>
        </p:txBody>
      </p:sp>
      <p:sp>
        <p:nvSpPr>
          <p:cNvPr id="5" name="Ellipse 4"/>
          <p:cNvSpPr/>
          <p:nvPr/>
        </p:nvSpPr>
        <p:spPr>
          <a:xfrm>
            <a:off x="3143240" y="571480"/>
            <a:ext cx="2714644" cy="71438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b="1" dirty="0" smtClean="0"/>
              <a:t>مفهوم الوقف</a:t>
            </a:r>
            <a:endParaRPr lang="fr-FR" b="1" dirty="0"/>
          </a:p>
        </p:txBody>
      </p:sp>
      <p:sp>
        <p:nvSpPr>
          <p:cNvPr id="6" name="Flèche vers le bas 5"/>
          <p:cNvSpPr/>
          <p:nvPr/>
        </p:nvSpPr>
        <p:spPr>
          <a:xfrm>
            <a:off x="4500562" y="1571612"/>
            <a:ext cx="45719"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642910" y="2143116"/>
            <a:ext cx="8001056" cy="385765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lvl="1" algn="just" rtl="1"/>
            <a:r>
              <a:rPr lang="ar-DZ" b="1" dirty="0" smtClean="0"/>
              <a:t>-تعريف الوقف</a:t>
            </a:r>
          </a:p>
          <a:p>
            <a:pPr lvl="1" algn="just" rtl="1"/>
            <a:r>
              <a:rPr lang="ar-DZ" b="1" dirty="0" smtClean="0"/>
              <a:t>تعرف المادة 3 من القانون رقم 10/91 المتعلق بالأوقاف المعدل والمتمم الوقف على أنه:</a:t>
            </a:r>
            <a:r>
              <a:rPr lang="fr-FR" b="1" dirty="0" smtClean="0"/>
              <a:t> </a:t>
            </a:r>
            <a:r>
              <a:rPr lang="ar-DZ" b="1" dirty="0"/>
              <a:t> </a:t>
            </a:r>
            <a:r>
              <a:rPr lang="ar-DZ" b="1" dirty="0" smtClean="0"/>
              <a:t>””حبس الشيء على وجه التأبيد والتصدق بالمنفعة على الفقراء أو على وجه من وجوه البر والخير““.</a:t>
            </a:r>
          </a:p>
          <a:p>
            <a:pPr lvl="1" algn="just" rtl="1"/>
            <a:r>
              <a:rPr lang="ar-DZ" b="1" dirty="0" smtClean="0"/>
              <a:t>كما جاء في نص المادة 5 من القانون سالف الذكر أن الوقف ليس ملكا للأشخاص الطبيعيين ولا الاعتباريين، ويتمتع بالشخصية المعنوية وتسهر الدولة على احترام إرادة الواقف  وتنفيذها، وأضافت المادة 17 من نفس القانون أنه إذا صح الوقف زال حق ملكية الواقف ويؤول حق الانتفاع إلى الموقوف عليه في حدود أحكام الوقف وشروطه.</a:t>
            </a:r>
          </a:p>
          <a:p>
            <a:pPr lvl="1" algn="just" rtl="1"/>
            <a:r>
              <a:rPr lang="ar-DZ" b="1" dirty="0" smtClean="0"/>
              <a:t>وعليه يمكن القول: أن المشرع الجزائري أخرج العين الموقوفة من ملكية الواقف ولم ينقلها إلى ملكية الموقوف عليهم، وبهذا جعل الوقف ذو طابع مؤسساتي يتمتع بالشخصية المعنوية.</a:t>
            </a:r>
          </a:p>
          <a:p>
            <a:pPr lvl="1" algn="just" rtl="1"/>
            <a:endParaRPr lang="fr-FR" b="1" dirty="0"/>
          </a:p>
        </p:txBody>
      </p:sp>
      <p:sp>
        <p:nvSpPr>
          <p:cNvPr id="8" name="Flèche vers le bas 7"/>
          <p:cNvSpPr/>
          <p:nvPr/>
        </p:nvSpPr>
        <p:spPr>
          <a:xfrm>
            <a:off x="4214810" y="1428736"/>
            <a:ext cx="45719"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714348" y="3286124"/>
            <a:ext cx="7715304" cy="285752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endParaRPr lang="ar-DZ" dirty="0" smtClean="0"/>
          </a:p>
          <a:p>
            <a:endParaRPr lang="ar-DZ" dirty="0" smtClean="0"/>
          </a:p>
          <a:p>
            <a:pPr algn="r" rtl="1"/>
            <a:endParaRPr lang="ar-DZ" sz="1600" b="1" dirty="0" smtClean="0"/>
          </a:p>
          <a:p>
            <a:pPr algn="r" rtl="1">
              <a:buNone/>
            </a:pPr>
            <a:r>
              <a:rPr lang="ar-DZ" sz="1600" b="1" dirty="0" smtClean="0">
                <a:latin typeface="Simplified Arabic" pitchFamily="18" charset="-78"/>
                <a:cs typeface="Simplified Arabic" pitchFamily="18" charset="-78"/>
              </a:rPr>
              <a:t>      *من حيث المصدر: الوقف والوصية كلاهما من العقود </a:t>
            </a:r>
            <a:r>
              <a:rPr lang="ar-DZ" sz="1600" b="1" dirty="0" err="1" smtClean="0">
                <a:latin typeface="Simplified Arabic" pitchFamily="18" charset="-78"/>
                <a:cs typeface="Simplified Arabic" pitchFamily="18" charset="-78"/>
              </a:rPr>
              <a:t>الرضائية</a:t>
            </a:r>
            <a:r>
              <a:rPr lang="ar-DZ" sz="1600" b="1" dirty="0" smtClean="0">
                <a:latin typeface="Simplified Arabic" pitchFamily="18" charset="-78"/>
                <a:cs typeface="Simplified Arabic" pitchFamily="18" charset="-78"/>
              </a:rPr>
              <a:t> يستلزم لقيامهما توافر الأركان الثلاثة من الرضا والمحل والسبب بالإضافة إلى الشكلية في الحالات المطلوبة لذلك. أما الوصية حسب قانون الأسرة فهي تمليك مضاف إلى ما بعد الموت بطريق التبرع، ورغم توافر أركان الوصية من الموصي والموصى له محل الوصية والشكلية أثرها لا يكون حال حياة الموصي وإنما بعد موته.</a:t>
            </a:r>
          </a:p>
          <a:p>
            <a:pPr algn="r" rtl="1"/>
            <a:r>
              <a:rPr lang="ar-DZ" sz="1600" b="1" dirty="0" smtClean="0">
                <a:latin typeface="Simplified Arabic" pitchFamily="18" charset="-78"/>
                <a:cs typeface="Simplified Arabic" pitchFamily="18" charset="-78"/>
              </a:rPr>
              <a:t>*من حيث المقدار/ للواقف الحق في إيقاف ما يشاء من أملاكه، أما الموصي لا يجوز له </a:t>
            </a:r>
            <a:r>
              <a:rPr lang="ar-DZ" sz="1600" b="1" dirty="0" err="1" smtClean="0">
                <a:latin typeface="Simplified Arabic" pitchFamily="18" charset="-78"/>
                <a:cs typeface="Simplified Arabic" pitchFamily="18" charset="-78"/>
              </a:rPr>
              <a:t>إيصاء</a:t>
            </a:r>
            <a:r>
              <a:rPr lang="ar-DZ" sz="1600" b="1" dirty="0" smtClean="0">
                <a:latin typeface="Simplified Arabic" pitchFamily="18" charset="-78"/>
                <a:cs typeface="Simplified Arabic" pitchFamily="18" charset="-78"/>
              </a:rPr>
              <a:t> ما شاء من أملاكه إلا ما هو في حدود الثلث وما زاد عن ذلك يتوقف على إجازة الورثة.</a:t>
            </a:r>
          </a:p>
          <a:p>
            <a:pPr algn="r" rtl="1"/>
            <a:r>
              <a:rPr lang="ar-DZ" sz="1600" b="1" dirty="0" smtClean="0">
                <a:latin typeface="Simplified Arabic" pitchFamily="18" charset="-78"/>
                <a:cs typeface="Simplified Arabic" pitchFamily="18" charset="-78"/>
              </a:rPr>
              <a:t>*من حيث اللزوم-إمكانية الرجوع-(مع الشرح)</a:t>
            </a:r>
          </a:p>
          <a:p>
            <a:pPr algn="r" rtl="1"/>
            <a:r>
              <a:rPr lang="ar-DZ" sz="1600" b="1" dirty="0" smtClean="0">
                <a:latin typeface="Simplified Arabic" pitchFamily="18" charset="-78"/>
                <a:cs typeface="Simplified Arabic" pitchFamily="18" charset="-78"/>
              </a:rPr>
              <a:t>*من حيث جواز التصرف في حق الانتفاع(مع الشرح)</a:t>
            </a:r>
          </a:p>
          <a:p>
            <a:pPr algn="r" rtl="1"/>
            <a:r>
              <a:rPr lang="ar-DZ" sz="1600" b="1" dirty="0" smtClean="0">
                <a:latin typeface="Simplified Arabic" pitchFamily="18" charset="-78"/>
                <a:cs typeface="Simplified Arabic" pitchFamily="18" charset="-78"/>
              </a:rPr>
              <a:t>*من حيث القوة القانونية (مع الشرح)</a:t>
            </a:r>
          </a:p>
        </p:txBody>
      </p:sp>
      <p:sp>
        <p:nvSpPr>
          <p:cNvPr id="5" name="Rectangle 4"/>
          <p:cNvSpPr/>
          <p:nvPr/>
        </p:nvSpPr>
        <p:spPr>
          <a:xfrm>
            <a:off x="1571604" y="571480"/>
            <a:ext cx="5857916" cy="78581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b="1" dirty="0" smtClean="0">
                <a:solidFill>
                  <a:schemeClr val="accent2">
                    <a:lumMod val="60000"/>
                    <a:lumOff val="40000"/>
                  </a:schemeClr>
                </a:solidFill>
              </a:rPr>
              <a:t>تمييز الوقف عن غيره من التبرعات</a:t>
            </a:r>
            <a:endParaRPr lang="fr-FR" b="1" dirty="0">
              <a:solidFill>
                <a:schemeClr val="accent2">
                  <a:lumMod val="60000"/>
                  <a:lumOff val="40000"/>
                </a:schemeClr>
              </a:solidFill>
            </a:endParaRPr>
          </a:p>
        </p:txBody>
      </p:sp>
      <p:sp>
        <p:nvSpPr>
          <p:cNvPr id="9" name="Rectangle 8"/>
          <p:cNvSpPr/>
          <p:nvPr/>
        </p:nvSpPr>
        <p:spPr>
          <a:xfrm>
            <a:off x="5214942" y="2285992"/>
            <a:ext cx="2571768" cy="71438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dirty="0" smtClean="0"/>
              <a:t>تمييز الوقف عن الوصية</a:t>
            </a:r>
            <a:endParaRPr lang="fr-FR" dirty="0"/>
          </a:p>
        </p:txBody>
      </p:sp>
      <p:sp>
        <p:nvSpPr>
          <p:cNvPr id="16" name="Flèche vers le bas 15"/>
          <p:cNvSpPr/>
          <p:nvPr/>
        </p:nvSpPr>
        <p:spPr>
          <a:xfrm>
            <a:off x="6572264" y="1357298"/>
            <a:ext cx="484632"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10715668" y="4643446"/>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èche vers le bas 1"/>
          <p:cNvSpPr/>
          <p:nvPr/>
        </p:nvSpPr>
        <p:spPr>
          <a:xfrm rot="10800000" flipV="1">
            <a:off x="3857620" y="500042"/>
            <a:ext cx="1000132" cy="1000132"/>
          </a:xfrm>
          <a:prstGeom prst="downArrow">
            <a:avLst>
              <a:gd name="adj1" fmla="val 50000"/>
              <a:gd name="adj2" fmla="val 585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642910" y="2214554"/>
            <a:ext cx="7286676" cy="364333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buFont typeface="Arial" charset="0"/>
              <a:buChar char="•"/>
            </a:pPr>
            <a:r>
              <a:rPr lang="ar-DZ" sz="1300" b="1" dirty="0" smtClean="0"/>
              <a:t>من حيث المصدر: الهبة كباقي العقود </a:t>
            </a:r>
            <a:r>
              <a:rPr lang="ar-DZ" sz="1300" b="1" dirty="0" err="1" smtClean="0"/>
              <a:t>الرضائية</a:t>
            </a:r>
            <a:r>
              <a:rPr lang="ar-DZ" sz="1300" b="1" dirty="0" smtClean="0"/>
              <a:t> تستلزم </a:t>
            </a:r>
            <a:r>
              <a:rPr lang="ar-DZ" sz="1300" b="1" dirty="0" smtClean="0"/>
              <a:t>لانعقادها </a:t>
            </a:r>
            <a:r>
              <a:rPr lang="ar-DZ" sz="1300" b="1" dirty="0" smtClean="0"/>
              <a:t>توافر الأركان الثلاثة الرضا المحل والسبب بالإضافة إلى  ركن الشكلية إذا تعلق </a:t>
            </a:r>
            <a:r>
              <a:rPr lang="ar-DZ" sz="1300" b="1" dirty="0" smtClean="0"/>
              <a:t>الأمر بعقار. </a:t>
            </a:r>
            <a:r>
              <a:rPr lang="ar-DZ" sz="1300" b="1" dirty="0" smtClean="0"/>
              <a:t>وحتى ينتج عقد الهبة كل آثاره القانونية يشترط فيه الحيازة والاستلام.</a:t>
            </a:r>
          </a:p>
          <a:p>
            <a:pPr algn="just" rtl="1"/>
            <a:r>
              <a:rPr lang="ar-DZ" sz="1300" b="1" dirty="0" smtClean="0"/>
              <a:t>*من حيث الآثار القانونية:الهبة تمليك </a:t>
            </a:r>
            <a:r>
              <a:rPr lang="ar-DZ" sz="1300" b="1" dirty="0" smtClean="0"/>
              <a:t>بلا عوض</a:t>
            </a:r>
            <a:r>
              <a:rPr lang="fr-FR" sz="1300" b="1" dirty="0" smtClean="0"/>
              <a:t> </a:t>
            </a:r>
            <a:r>
              <a:rPr lang="ar-DZ" sz="1300" b="1" dirty="0" smtClean="0"/>
              <a:t> تنعقد بالإيجاب من الواهب وقبول الموهوب له وتتم بالحيازة مع مراعاة أحكام التوثيق في العقارات. </a:t>
            </a:r>
            <a:r>
              <a:rPr lang="ar-DZ" sz="1300" b="1" dirty="0" smtClean="0"/>
              <a:t>وبهذا يتشابه كل من الوقف والهبة على أساس أن الوقف أيضا هو عقد تبرع صادر عن إرادة منفردة  وفقا لنص المادة4 من قانون الأوقاف وذلك بتوافر أركانه من الواقف ، محل الوقف، صيغة الوقف، الموقوف عليه بالإضافة إلى الرسمية والشهر، فا نفس الشروط الواجب توافرها في أطراف الوقف يشترط تواجدها في أطراف عقد الهبة.</a:t>
            </a:r>
          </a:p>
          <a:p>
            <a:pPr algn="just" rtl="1"/>
            <a:r>
              <a:rPr lang="ar-DZ" sz="1300" b="1" dirty="0" smtClean="0"/>
              <a:t>*من حيث المحل: تتشابه الهبة والوقف في حرية الواهب ما أراد هبته من أملاك للموهوب له سواء كان منقولات أو عقارات مثل الوقف ، وإن كان هذا الأخير يشترط في محله أن يكون معلوما  ومحددا وإذا تعلق الأمر بمال مشاع يتعين في هذه الحالة قسمته وهذا ما لا نجده في الهبة حيث يجوز هبة المال المشاع دون أي قيد.</a:t>
            </a:r>
          </a:p>
          <a:p>
            <a:pPr algn="just" rtl="1"/>
            <a:r>
              <a:rPr lang="ar-DZ" sz="1300" b="1" dirty="0" smtClean="0"/>
              <a:t>*من حيث إمكانية الرجوع( مع الشرح)</a:t>
            </a:r>
          </a:p>
          <a:p>
            <a:pPr algn="just" rtl="1"/>
            <a:r>
              <a:rPr lang="ar-DZ" sz="1300" b="1" dirty="0" smtClean="0"/>
              <a:t>*من حيث جواز التصرف.(مع الشرح)</a:t>
            </a:r>
          </a:p>
          <a:p>
            <a:pPr algn="just" rtl="1"/>
            <a:r>
              <a:rPr lang="ar-DZ" sz="1300" b="1" dirty="0" smtClean="0"/>
              <a:t>*من حيث القوة القانونية (مع الشرح)</a:t>
            </a:r>
          </a:p>
          <a:p>
            <a:pPr algn="just" rtl="1"/>
            <a:endParaRPr lang="ar-DZ" sz="1300" b="1" dirty="0" smtClean="0"/>
          </a:p>
          <a:p>
            <a:pPr algn="just" rtl="1"/>
            <a:endParaRPr lang="fr-FR" sz="1300" b="1" dirty="0"/>
          </a:p>
        </p:txBody>
      </p:sp>
      <p:sp>
        <p:nvSpPr>
          <p:cNvPr id="5" name="Rectangle 4"/>
          <p:cNvSpPr/>
          <p:nvPr/>
        </p:nvSpPr>
        <p:spPr>
          <a:xfrm>
            <a:off x="5357818" y="1285860"/>
            <a:ext cx="2500330" cy="71438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ar-DZ" b="1" dirty="0" smtClean="0"/>
              <a:t>تمييز الوقف عن الهبة</a:t>
            </a:r>
            <a:endParaRPr lang="fr-F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357950" y="1857364"/>
            <a:ext cx="2214578" cy="300039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t>خصائص الوقف من الناحية الشرعية</a:t>
            </a:r>
            <a:endParaRPr lang="fr-FR" b="1" dirty="0"/>
          </a:p>
        </p:txBody>
      </p:sp>
      <p:sp>
        <p:nvSpPr>
          <p:cNvPr id="6" name="Ellipse 5"/>
          <p:cNvSpPr/>
          <p:nvPr/>
        </p:nvSpPr>
        <p:spPr>
          <a:xfrm>
            <a:off x="3357554" y="1357298"/>
            <a:ext cx="2071702" cy="100013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smtClean="0"/>
              <a:t>الديمومة والاستمرار</a:t>
            </a:r>
            <a:endParaRPr lang="fr-FR" b="1" dirty="0"/>
          </a:p>
        </p:txBody>
      </p:sp>
      <p:sp>
        <p:nvSpPr>
          <p:cNvPr id="7" name="Ellipse 6"/>
          <p:cNvSpPr/>
          <p:nvPr/>
        </p:nvSpPr>
        <p:spPr>
          <a:xfrm>
            <a:off x="2214546" y="2428868"/>
            <a:ext cx="2714644" cy="71438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b="1" dirty="0" smtClean="0"/>
              <a:t>الوقف نظام مستقل</a:t>
            </a:r>
            <a:endParaRPr lang="fr-FR" b="1" dirty="0"/>
          </a:p>
        </p:txBody>
      </p:sp>
      <p:sp>
        <p:nvSpPr>
          <p:cNvPr id="9" name="Ellipse 8"/>
          <p:cNvSpPr/>
          <p:nvPr/>
        </p:nvSpPr>
        <p:spPr>
          <a:xfrm>
            <a:off x="2071670" y="3286124"/>
            <a:ext cx="2271722"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smtClean="0"/>
              <a:t>الوقف اختياري الإنفاق</a:t>
            </a:r>
            <a:endParaRPr lang="fr-FR" b="1" dirty="0"/>
          </a:p>
        </p:txBody>
      </p:sp>
      <p:sp>
        <p:nvSpPr>
          <p:cNvPr id="10" name="Ellipse 9"/>
          <p:cNvSpPr/>
          <p:nvPr/>
        </p:nvSpPr>
        <p:spPr>
          <a:xfrm>
            <a:off x="1500166" y="4286256"/>
            <a:ext cx="2071702" cy="100013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just" rtl="1"/>
            <a:r>
              <a:rPr lang="ar-DZ" b="1" dirty="0" smtClean="0"/>
              <a:t>الوقف لا يقف عند الحدود الإقليمية للبلد</a:t>
            </a:r>
            <a:endParaRPr lang="fr-FR" b="1" dirty="0"/>
          </a:p>
        </p:txBody>
      </p:sp>
      <p:sp>
        <p:nvSpPr>
          <p:cNvPr id="11" name="Ellipse 10"/>
          <p:cNvSpPr/>
          <p:nvPr/>
        </p:nvSpPr>
        <p:spPr>
          <a:xfrm>
            <a:off x="1500166" y="5429264"/>
            <a:ext cx="2486036" cy="100013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smtClean="0"/>
              <a:t>منفعة الوقف عامة</a:t>
            </a:r>
            <a:endParaRPr lang="fr-FR" b="1" dirty="0"/>
          </a:p>
        </p:txBody>
      </p:sp>
      <p:sp>
        <p:nvSpPr>
          <p:cNvPr id="12" name="Flèche gauche 11"/>
          <p:cNvSpPr/>
          <p:nvPr/>
        </p:nvSpPr>
        <p:spPr>
          <a:xfrm>
            <a:off x="5000628" y="3214686"/>
            <a:ext cx="107157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357950" y="1857364"/>
            <a:ext cx="1714512" cy="27146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smtClean="0"/>
              <a:t>خصائص الوقف من الناحية القانونية</a:t>
            </a:r>
            <a:endParaRPr lang="fr-FR" b="1" dirty="0"/>
          </a:p>
        </p:txBody>
      </p:sp>
      <p:sp>
        <p:nvSpPr>
          <p:cNvPr id="5" name="Flèche gauche 4"/>
          <p:cNvSpPr/>
          <p:nvPr/>
        </p:nvSpPr>
        <p:spPr>
          <a:xfrm>
            <a:off x="5000628" y="3214686"/>
            <a:ext cx="107157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3143240" y="642918"/>
            <a:ext cx="2143140" cy="78581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t>الوقف عقد شرعي من نوع خاص</a:t>
            </a:r>
            <a:endParaRPr lang="fr-FR" b="1" dirty="0"/>
          </a:p>
        </p:txBody>
      </p:sp>
      <p:sp>
        <p:nvSpPr>
          <p:cNvPr id="8" name="Ellipse 7"/>
          <p:cNvSpPr/>
          <p:nvPr/>
        </p:nvSpPr>
        <p:spPr>
          <a:xfrm>
            <a:off x="2357422" y="1357298"/>
            <a:ext cx="1785950" cy="78581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t>الوقف حق عيني</a:t>
            </a:r>
            <a:endParaRPr lang="fr-FR" b="1" dirty="0"/>
          </a:p>
        </p:txBody>
      </p:sp>
      <p:sp>
        <p:nvSpPr>
          <p:cNvPr id="9" name="Ellipse 8"/>
          <p:cNvSpPr/>
          <p:nvPr/>
        </p:nvSpPr>
        <p:spPr>
          <a:xfrm rot="10961920" flipH="1" flipV="1">
            <a:off x="1876203" y="2189208"/>
            <a:ext cx="1977865" cy="84715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t> الوقف شخص اعتباري</a:t>
            </a:r>
            <a:endParaRPr lang="fr-FR" b="1" dirty="0"/>
          </a:p>
        </p:txBody>
      </p:sp>
      <p:sp>
        <p:nvSpPr>
          <p:cNvPr id="10" name="Ellipse 9"/>
          <p:cNvSpPr/>
          <p:nvPr/>
        </p:nvSpPr>
        <p:spPr>
          <a:xfrm>
            <a:off x="2071670" y="3143248"/>
            <a:ext cx="1857388" cy="114300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t>الوقف معفى من رسوم التسجيل</a:t>
            </a:r>
            <a:endParaRPr lang="fr-FR" b="1" dirty="0"/>
          </a:p>
        </p:txBody>
      </p:sp>
      <p:sp>
        <p:nvSpPr>
          <p:cNvPr id="11" name="Ellipse 10"/>
          <p:cNvSpPr/>
          <p:nvPr/>
        </p:nvSpPr>
        <p:spPr>
          <a:xfrm>
            <a:off x="500034" y="3929066"/>
            <a:ext cx="1785950" cy="8572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t>الملك الوقفي غير قابل للتصرف</a:t>
            </a:r>
            <a:endParaRPr lang="fr-FR" b="1" dirty="0"/>
          </a:p>
        </p:txBody>
      </p:sp>
      <p:sp>
        <p:nvSpPr>
          <p:cNvPr id="12" name="Ellipse 11"/>
          <p:cNvSpPr/>
          <p:nvPr/>
        </p:nvSpPr>
        <p:spPr>
          <a:xfrm>
            <a:off x="857224" y="5000636"/>
            <a:ext cx="1714512" cy="8572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t>الملك الوقفي لا يكتسب بالتقادم</a:t>
            </a:r>
            <a:endParaRPr lang="fr-FR" b="1" dirty="0"/>
          </a:p>
        </p:txBody>
      </p:sp>
      <p:sp>
        <p:nvSpPr>
          <p:cNvPr id="13" name="Ellipse 12"/>
          <p:cNvSpPr/>
          <p:nvPr/>
        </p:nvSpPr>
        <p:spPr>
          <a:xfrm>
            <a:off x="3143240" y="4500570"/>
            <a:ext cx="1643074" cy="100013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t>الملك الوقفي غير قابل للحجز</a:t>
            </a:r>
            <a:endParaRPr lang="fr-F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540</Words>
  <Application>Microsoft Office PowerPoint</Application>
  <PresentationFormat>Affichage à l'écran (4:3)</PresentationFormat>
  <Paragraphs>37</Paragraphs>
  <Slides>5</Slides>
  <Notes>1</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39</cp:revision>
  <dcterms:created xsi:type="dcterms:W3CDTF">2024-03-07T09:10:18Z</dcterms:created>
  <dcterms:modified xsi:type="dcterms:W3CDTF">2024-03-07T15:53:12Z</dcterms:modified>
</cp:coreProperties>
</file>