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9327A64-9343-4C86-8541-ED4CF048A137}" type="datetimeFigureOut">
              <a:rPr lang="fr-FR" smtClean="0"/>
              <a:t>10/03/2024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81E13-200A-4467-89AF-73265122D19E}"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9327A64-9343-4C86-8541-ED4CF048A137}" type="datetimeFigureOut">
              <a:rPr lang="fr-FR" smtClean="0"/>
              <a:t>10/03/2024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81E13-200A-4467-89AF-73265122D19E}"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9327A64-9343-4C86-8541-ED4CF048A137}" type="datetimeFigureOut">
              <a:rPr lang="fr-FR" smtClean="0"/>
              <a:t>10/03/2024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81E13-200A-4467-89AF-73265122D19E}"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9327A64-9343-4C86-8541-ED4CF048A137}" type="datetimeFigureOut">
              <a:rPr lang="fr-FR" smtClean="0"/>
              <a:t>10/03/2024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81E13-200A-4467-89AF-73265122D19E}"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9327A64-9343-4C86-8541-ED4CF048A137}" type="datetimeFigureOut">
              <a:rPr lang="fr-FR" smtClean="0"/>
              <a:t>10/03/2024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81E13-200A-4467-89AF-73265122D19E}"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9327A64-9343-4C86-8541-ED4CF048A137}" type="datetimeFigureOut">
              <a:rPr lang="fr-FR" smtClean="0"/>
              <a:t>10/03/2024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681E13-200A-4467-89AF-73265122D19E}"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9327A64-9343-4C86-8541-ED4CF048A137}" type="datetimeFigureOut">
              <a:rPr lang="fr-FR" smtClean="0"/>
              <a:t>10/03/2024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6681E13-200A-4467-89AF-73265122D19E}"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9327A64-9343-4C86-8541-ED4CF048A137}" type="datetimeFigureOut">
              <a:rPr lang="fr-FR" smtClean="0"/>
              <a:t>10/03/2024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6681E13-200A-4467-89AF-73265122D19E}"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9327A64-9343-4C86-8541-ED4CF048A137}" type="datetimeFigureOut">
              <a:rPr lang="fr-FR" smtClean="0"/>
              <a:t>10/03/2024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6681E13-200A-4467-89AF-73265122D19E}"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9327A64-9343-4C86-8541-ED4CF048A137}" type="datetimeFigureOut">
              <a:rPr lang="fr-FR" smtClean="0"/>
              <a:t>10/03/2024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681E13-200A-4467-89AF-73265122D19E}"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9327A64-9343-4C86-8541-ED4CF048A137}" type="datetimeFigureOut">
              <a:rPr lang="fr-FR" smtClean="0"/>
              <a:t>10/03/2024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681E13-200A-4467-89AF-73265122D19E}"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27A64-9343-4C86-8541-ED4CF048A137}" type="datetimeFigureOut">
              <a:rPr lang="fr-FR" smtClean="0"/>
              <a:t>10/03/2024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681E13-200A-4467-89AF-73265122D19E}"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3174" y="1000108"/>
            <a:ext cx="3429024" cy="857256"/>
          </a:xfrm>
        </p:spPr>
        <p:style>
          <a:lnRef idx="0">
            <a:schemeClr val="accent6"/>
          </a:lnRef>
          <a:fillRef idx="3">
            <a:schemeClr val="accent6"/>
          </a:fillRef>
          <a:effectRef idx="3">
            <a:schemeClr val="accent6"/>
          </a:effectRef>
          <a:fontRef idx="minor">
            <a:schemeClr val="lt1"/>
          </a:fontRef>
        </p:style>
        <p:txBody>
          <a:bodyPr/>
          <a:lstStyle/>
          <a:p>
            <a:pPr rtl="1"/>
            <a:r>
              <a:rPr lang="ar-DZ" dirty="0" smtClean="0"/>
              <a:t>أنواع الوقف</a:t>
            </a:r>
            <a:endParaRPr lang="fr-FR" dirty="0"/>
          </a:p>
        </p:txBody>
      </p:sp>
      <p:sp>
        <p:nvSpPr>
          <p:cNvPr id="4" name="Sous-titre 3"/>
          <p:cNvSpPr>
            <a:spLocks noGrp="1"/>
          </p:cNvSpPr>
          <p:nvPr>
            <p:ph type="subTitle" idx="1"/>
          </p:nvPr>
        </p:nvSpPr>
        <p:spPr>
          <a:xfrm>
            <a:off x="857224" y="2143116"/>
            <a:ext cx="7358114" cy="4143404"/>
          </a:xfrm>
        </p:spPr>
        <p:style>
          <a:lnRef idx="1">
            <a:schemeClr val="accent6"/>
          </a:lnRef>
          <a:fillRef idx="2">
            <a:schemeClr val="accent6"/>
          </a:fillRef>
          <a:effectRef idx="1">
            <a:schemeClr val="accent6"/>
          </a:effectRef>
          <a:fontRef idx="minor">
            <a:schemeClr val="dk1"/>
          </a:fontRef>
        </p:style>
        <p:txBody>
          <a:bodyPr>
            <a:noAutofit/>
          </a:bodyPr>
          <a:lstStyle/>
          <a:p>
            <a:pPr algn="just" rtl="1"/>
            <a:r>
              <a:rPr lang="ar-DZ" sz="1800" dirty="0" smtClean="0"/>
              <a:t>بالرجوع إلى نص المادة 31 من قانون التوجيه العقاري رقم 25/90 نجد أن المشرع الجزائري عرف الأملاك الوقفية على أنها هي الأملاك العقارية التي حبسها مالكها بمحض إرادته ليجعل التمتع </a:t>
            </a:r>
            <a:r>
              <a:rPr lang="ar-DZ" sz="1800" dirty="0" err="1" smtClean="0"/>
              <a:t>بها</a:t>
            </a:r>
            <a:r>
              <a:rPr lang="ar-DZ" sz="1800" dirty="0" smtClean="0"/>
              <a:t> دائما تنتفع </a:t>
            </a:r>
            <a:r>
              <a:rPr lang="ar-DZ" sz="1800" dirty="0" err="1" smtClean="0"/>
              <a:t>به</a:t>
            </a:r>
            <a:r>
              <a:rPr lang="ar-DZ" sz="1800" dirty="0" smtClean="0"/>
              <a:t> جمعية خيرية أو جمعية ذات منفعة عامة سواء أكان هذا التمتع فوريا أو عند وفاة الموصيين الوسطاء الذين يعينهم المالك المذكور، وطبقا لنص المادة 6 من القانون رقم 10/91نجد أن الوقف نوعان؛ وقف عام ووقف خاص.</a:t>
            </a:r>
          </a:p>
          <a:p>
            <a:pPr algn="just" rtl="1"/>
            <a:r>
              <a:rPr lang="ar-DZ" sz="1800" dirty="0" smtClean="0">
                <a:effectLst>
                  <a:outerShdw blurRad="38100" dist="38100" dir="2700000" algn="tl">
                    <a:srgbClr val="000000">
                      <a:alpha val="43137"/>
                    </a:srgbClr>
                  </a:outerShdw>
                </a:effectLst>
              </a:rPr>
              <a:t>أولا/الوقف العام:</a:t>
            </a:r>
            <a:r>
              <a:rPr lang="ar-DZ" sz="1800" dirty="0" smtClean="0"/>
              <a:t> اختلفت التعريفات الفقهية حول الوقف العام فهناك من ركز على خاصية التأبيد والأشخاص الذين رصد لهم المال الوقفي، حي عرف على أنه</a:t>
            </a:r>
            <a:r>
              <a:rPr lang="ar-DZ" sz="1800" dirty="0" smtClean="0">
                <a:sym typeface="Wingdings" pitchFamily="2" charset="2"/>
              </a:rPr>
              <a:t>:““ ما جعل </a:t>
            </a:r>
            <a:r>
              <a:rPr lang="ar-DZ" sz="1800" dirty="0" err="1" smtClean="0">
                <a:sym typeface="Wingdings" pitchFamily="2" charset="2"/>
              </a:rPr>
              <a:t>إبتداءا</a:t>
            </a:r>
            <a:r>
              <a:rPr lang="ar-DZ" sz="1800" dirty="0" smtClean="0">
                <a:sym typeface="Wingdings" pitchFamily="2" charset="2"/>
              </a:rPr>
              <a:t> على جهة من جهات البر ولو لمدة معينة ويكون بعدها على شخص أو أشخاص </a:t>
            </a:r>
            <a:r>
              <a:rPr lang="ar-DZ" sz="1800" dirty="0" err="1" smtClean="0">
                <a:sym typeface="Wingdings" pitchFamily="2" charset="2"/>
              </a:rPr>
              <a:t>معيينين</a:t>
            </a:r>
            <a:r>
              <a:rPr lang="ar-DZ" sz="1800" dirty="0" smtClean="0">
                <a:sym typeface="Wingdings" pitchFamily="2" charset="2"/>
              </a:rPr>
              <a:t>““ (ركز على خاصية وصفة الخيرية للوقف العام).</a:t>
            </a:r>
          </a:p>
          <a:p>
            <a:pPr algn="just" rtl="1"/>
            <a:r>
              <a:rPr lang="ar-DZ" sz="1800" dirty="0" smtClean="0">
                <a:sym typeface="Wingdings" pitchFamily="2" charset="2"/>
              </a:rPr>
              <a:t>وهناك من عرفه بأنه ”“الوقف الذي يعود أساسا على المصلحة العامة التي حبس من أجلها،وهو يتكون من الأوقاف الأهلية التي انقرض عقب محبسها““.</a:t>
            </a:r>
          </a:p>
          <a:p>
            <a:pPr algn="just" rtl="1"/>
            <a:r>
              <a:rPr lang="ar-DZ" sz="1800" dirty="0" smtClean="0">
                <a:sym typeface="Wingdings" pitchFamily="2" charset="2"/>
              </a:rPr>
              <a:t>”“هو حبس العين عن التملك على وجه التأبيد والتصدق على الفقراء ووجه البر والخير ودون تحديد““.</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1785926"/>
            <a:ext cx="6572296" cy="452431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rtl="1"/>
            <a:r>
              <a:rPr lang="ar-DZ" dirty="0">
                <a:sym typeface="Wingdings" pitchFamily="2" charset="2"/>
              </a:rPr>
              <a:t>أما المشرع الجزائري </a:t>
            </a:r>
            <a:r>
              <a:rPr lang="ar-DZ" dirty="0" smtClean="0">
                <a:sym typeface="Wingdings" pitchFamily="2" charset="2"/>
              </a:rPr>
              <a:t>بمقتضى </a:t>
            </a:r>
            <a:r>
              <a:rPr lang="ar-DZ" dirty="0">
                <a:sym typeface="Wingdings" pitchFamily="2" charset="2"/>
              </a:rPr>
              <a:t>المادة 6 من القانون رقم </a:t>
            </a:r>
            <a:r>
              <a:rPr lang="ar-DZ" dirty="0" smtClean="0">
                <a:sym typeface="Wingdings" pitchFamily="2" charset="2"/>
              </a:rPr>
              <a:t>10/91 عرفه على أنه“ </a:t>
            </a:r>
            <a:r>
              <a:rPr lang="ar-DZ" dirty="0">
                <a:sym typeface="Wingdings" pitchFamily="2" charset="2"/>
              </a:rPr>
              <a:t>ما حبس على جهات خيرية من وقت إنشائه ويخصص ريعه للمساهمة في سبيل الخيرات وهو قسمان قسم يحدد فيه مصرف معين لريعه، فلا يصح صرفه على غيره من وجوه الخير إلا إذا استنفد، وقسم لا يعرف فيه وجه الخير الذي أراده الواقف فيسمى وقفا عاما غير محدد الجهة ويصرف ريعه في نشر العلم وتشجيع البحث فيه وفي سبيل الخيرات</a:t>
            </a:r>
            <a:r>
              <a:rPr lang="ar-DZ" dirty="0" smtClean="0">
                <a:sym typeface="Wingdings" pitchFamily="2" charset="2"/>
              </a:rPr>
              <a:t>.  </a:t>
            </a:r>
          </a:p>
          <a:p>
            <a:pPr algn="just" rtl="1"/>
            <a:r>
              <a:rPr lang="ar-DZ" dirty="0" smtClean="0">
                <a:sym typeface="Wingdings" pitchFamily="2" charset="2"/>
              </a:rPr>
              <a:t>غير أن التعديل الذي جاء </a:t>
            </a:r>
            <a:r>
              <a:rPr lang="ar-DZ" dirty="0" err="1" smtClean="0">
                <a:sym typeface="Wingdings" pitchFamily="2" charset="2"/>
              </a:rPr>
              <a:t>به</a:t>
            </a:r>
            <a:r>
              <a:rPr lang="ar-DZ" dirty="0" smtClean="0">
                <a:sym typeface="Wingdings" pitchFamily="2" charset="2"/>
              </a:rPr>
              <a:t> المشرع الجزائري للقانون رقم 10/91بمقتضى القانون رقم 10/02 فقد عرفه بأنه ما حبس على جهات خيرية من وقت إنشائه ويخصص ريعه للمساهمة في سبل الخيرات وهو قسمان:</a:t>
            </a:r>
          </a:p>
          <a:p>
            <a:pPr algn="just" rtl="1"/>
            <a:r>
              <a:rPr lang="ar-DZ" dirty="0" smtClean="0">
                <a:sym typeface="Wingdings" pitchFamily="2" charset="2"/>
              </a:rPr>
              <a:t>-وقف يحدد فيه مصرف معين لريعه، فيسمى وقفا عاما محدد الجهة، ولا يصح صرفه على غيره من وجوه الخير إلا إذا استنفد.</a:t>
            </a:r>
          </a:p>
          <a:p>
            <a:pPr algn="just" rtl="1"/>
            <a:r>
              <a:rPr lang="ar-DZ" dirty="0" smtClean="0">
                <a:sym typeface="Wingdings" pitchFamily="2" charset="2"/>
              </a:rPr>
              <a:t>-وقف لا يعرف فيه وجه الخير الذي أراده الواقف فيسمى وقفا عاما غير محدد الجهة، ويصرف ريعه في نشر العلم وتشجيع البحث فيه وفي سبل الخيرات.</a:t>
            </a:r>
          </a:p>
          <a:p>
            <a:pPr algn="just" rtl="1"/>
            <a:r>
              <a:rPr lang="ar-DZ" dirty="0" smtClean="0">
                <a:sym typeface="Wingdings" pitchFamily="2" charset="2"/>
              </a:rPr>
              <a:t>ومن أنواع الأملاك الوقفية العامة:</a:t>
            </a:r>
          </a:p>
          <a:p>
            <a:pPr algn="just" rtl="1"/>
            <a:r>
              <a:rPr lang="ar-DZ" dirty="0" smtClean="0">
                <a:sym typeface="Wingdings" pitchFamily="2" charset="2"/>
              </a:rPr>
              <a:t>-الأوقاف العامة المصونة وهي:</a:t>
            </a:r>
          </a:p>
          <a:p>
            <a:pPr algn="just" rtl="1"/>
            <a:endParaRPr lang="ar-DZ" dirty="0" smtClean="0">
              <a:sym typeface="Wingdings" pitchFamily="2" charset="2"/>
            </a:endParaRPr>
          </a:p>
          <a:p>
            <a:pPr algn="just" rtl="1"/>
            <a:endParaRPr lang="ar-DZ" dirty="0">
              <a:sym typeface="Wingdings" pitchFamily="2" charset="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1357298"/>
            <a:ext cx="7429552" cy="535531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rtl="1"/>
            <a:r>
              <a:rPr lang="ar-DZ" dirty="0" smtClean="0">
                <a:sym typeface="Wingdings" pitchFamily="2" charset="2"/>
              </a:rPr>
              <a:t>1-الأماكن التي تقام فيها الشعائر الدينية.</a:t>
            </a:r>
          </a:p>
          <a:p>
            <a:pPr algn="just" rtl="1"/>
            <a:r>
              <a:rPr lang="ar-DZ" dirty="0" smtClean="0">
                <a:sym typeface="Wingdings" pitchFamily="2" charset="2"/>
              </a:rPr>
              <a:t>2-العقارات أو المنقولات التابعة لهذه الأماكن سواء كانت متصلة </a:t>
            </a:r>
            <a:r>
              <a:rPr lang="ar-DZ" dirty="0" err="1" smtClean="0">
                <a:sym typeface="Wingdings" pitchFamily="2" charset="2"/>
              </a:rPr>
              <a:t>بها</a:t>
            </a:r>
            <a:r>
              <a:rPr lang="ar-DZ" dirty="0" smtClean="0">
                <a:sym typeface="Wingdings" pitchFamily="2" charset="2"/>
              </a:rPr>
              <a:t> أم كانت بعيدة عنها.</a:t>
            </a:r>
          </a:p>
          <a:p>
            <a:pPr algn="just" rtl="1"/>
            <a:r>
              <a:rPr lang="ar-DZ" dirty="0" smtClean="0">
                <a:sym typeface="Wingdings" pitchFamily="2" charset="2"/>
              </a:rPr>
              <a:t>3-الأموال والعقارات والمنقولات الموقوفة على الجمعيات والمؤسسات والمشاريع الدينية.</a:t>
            </a:r>
          </a:p>
          <a:p>
            <a:pPr algn="just" rtl="1"/>
            <a:r>
              <a:rPr lang="ar-DZ" dirty="0" smtClean="0">
                <a:sym typeface="Wingdings" pitchFamily="2" charset="2"/>
              </a:rPr>
              <a:t>4-الأملاك العقارية المعلومة وقفا والمسجلة لدى المحاكم.</a:t>
            </a:r>
            <a:endParaRPr lang="ar-DZ" dirty="0" smtClean="0">
              <a:sym typeface="Wingdings" pitchFamily="2" charset="2"/>
            </a:endParaRPr>
          </a:p>
          <a:p>
            <a:pPr algn="just" rtl="1"/>
            <a:r>
              <a:rPr lang="ar-DZ" dirty="0" smtClean="0">
                <a:sym typeface="Wingdings" pitchFamily="2" charset="2"/>
              </a:rPr>
              <a:t>6-الأوقاف الثابتة بعقود شرعية وضمت إلى أملاك الدولة أو الأشخاص الطبيعيين أو المعنويين.</a:t>
            </a:r>
          </a:p>
          <a:p>
            <a:pPr algn="just" rtl="1"/>
            <a:r>
              <a:rPr lang="ar-DZ" dirty="0" smtClean="0">
                <a:sym typeface="Wingdings" pitchFamily="2" charset="2"/>
              </a:rPr>
              <a:t>7-الأوقاف الخاصة التي لم تعرف الجهة المحبس عليها.</a:t>
            </a:r>
          </a:p>
          <a:p>
            <a:pPr algn="just" rtl="1"/>
            <a:r>
              <a:rPr lang="ar-DZ" dirty="0" smtClean="0">
                <a:sym typeface="Wingdings" pitchFamily="2" charset="2"/>
              </a:rPr>
              <a:t>8-كل الأملاك التي آلت إلى الأوقاف العامة ولم يعرف </a:t>
            </a:r>
            <a:r>
              <a:rPr lang="ar-DZ" dirty="0" err="1" smtClean="0">
                <a:sym typeface="Wingdings" pitchFamily="2" charset="2"/>
              </a:rPr>
              <a:t>واقفها</a:t>
            </a:r>
            <a:r>
              <a:rPr lang="ar-DZ" dirty="0" smtClean="0">
                <a:sym typeface="Wingdings" pitchFamily="2" charset="2"/>
              </a:rPr>
              <a:t> ولا الموقوف عليها ومتعارف عليها أنها وقف.</a:t>
            </a:r>
          </a:p>
          <a:p>
            <a:pPr algn="just" rtl="1"/>
            <a:r>
              <a:rPr lang="ar-DZ" dirty="0" smtClean="0">
                <a:sym typeface="Wingdings" pitchFamily="2" charset="2"/>
              </a:rPr>
              <a:t>9-الأملاك والعقارات والمنقولات الموقوفة أو المعلومة وقفا والموجودة خارج الوطن.</a:t>
            </a:r>
          </a:p>
          <a:p>
            <a:pPr algn="just" rtl="1"/>
            <a:r>
              <a:rPr lang="ar-DZ" dirty="0" smtClean="0">
                <a:sym typeface="Wingdings" pitchFamily="2" charset="2"/>
              </a:rPr>
              <a:t>ولقد أضيقت إلى هذه الأنواع صور أخرى عددتها المادة 6 من المرسوم التنفيذي رقم 381/98 الموافق ل1998/12/01 المحدد لشروط إدارة الأملاك الوقفية وتسييرها وحمايتها </a:t>
            </a:r>
            <a:r>
              <a:rPr lang="ar-DZ" dirty="0" err="1" smtClean="0">
                <a:sym typeface="Wingdings" pitchFamily="2" charset="2"/>
              </a:rPr>
              <a:t>وكيفيات</a:t>
            </a:r>
            <a:r>
              <a:rPr lang="ar-DZ" dirty="0" smtClean="0">
                <a:sym typeface="Wingdings" pitchFamily="2" charset="2"/>
              </a:rPr>
              <a:t> ذلك وهي كالتالي:</a:t>
            </a:r>
          </a:p>
          <a:p>
            <a:pPr algn="just" rtl="1"/>
            <a:r>
              <a:rPr lang="ar-DZ" dirty="0" smtClean="0">
                <a:sym typeface="Wingdings" pitchFamily="2" charset="2"/>
              </a:rPr>
              <a:t>-الأملاك التي </a:t>
            </a:r>
            <a:r>
              <a:rPr lang="ar-DZ" dirty="0">
                <a:sym typeface="Wingdings" pitchFamily="2" charset="2"/>
              </a:rPr>
              <a:t>ا</a:t>
            </a:r>
            <a:r>
              <a:rPr lang="ar-DZ" dirty="0" smtClean="0">
                <a:sym typeface="Wingdings" pitchFamily="2" charset="2"/>
              </a:rPr>
              <a:t>شتراها أشخاص طبيعيون أو معنويون </a:t>
            </a:r>
            <a:r>
              <a:rPr lang="ar-DZ" dirty="0" err="1" smtClean="0">
                <a:sym typeface="Wingdings" pitchFamily="2" charset="2"/>
              </a:rPr>
              <a:t>بإسمهم</a:t>
            </a:r>
            <a:r>
              <a:rPr lang="ar-DZ" dirty="0" smtClean="0">
                <a:sym typeface="Wingdings" pitchFamily="2" charset="2"/>
              </a:rPr>
              <a:t> الشخصي لفائدة الوقف.</a:t>
            </a:r>
          </a:p>
          <a:p>
            <a:pPr algn="just" rtl="1"/>
            <a:r>
              <a:rPr lang="ar-DZ" dirty="0" smtClean="0">
                <a:sym typeface="Wingdings" pitchFamily="2" charset="2"/>
              </a:rPr>
              <a:t>-الأـملاك التي وقفت بعدها </a:t>
            </a:r>
            <a:r>
              <a:rPr lang="ar-DZ" dirty="0">
                <a:sym typeface="Wingdings" pitchFamily="2" charset="2"/>
              </a:rPr>
              <a:t>ا</a:t>
            </a:r>
            <a:r>
              <a:rPr lang="ar-DZ" dirty="0" smtClean="0">
                <a:sym typeface="Wingdings" pitchFamily="2" charset="2"/>
              </a:rPr>
              <a:t>شتريت بأموال جماعة من المحسنين.</a:t>
            </a:r>
          </a:p>
          <a:p>
            <a:pPr algn="just" rtl="1"/>
            <a:r>
              <a:rPr lang="ar-DZ" dirty="0" smtClean="0">
                <a:sym typeface="Wingdings" pitchFamily="2" charset="2"/>
              </a:rPr>
              <a:t>-الأملاك التي وقع </a:t>
            </a:r>
            <a:r>
              <a:rPr lang="ar-DZ" dirty="0" err="1" smtClean="0">
                <a:sym typeface="Wingdings" pitchFamily="2" charset="2"/>
              </a:rPr>
              <a:t>الإكتتاب</a:t>
            </a:r>
            <a:r>
              <a:rPr lang="ar-DZ" dirty="0" smtClean="0">
                <a:sym typeface="Wingdings" pitchFamily="2" charset="2"/>
              </a:rPr>
              <a:t> عليها في وسط هذه الجماعة.</a:t>
            </a:r>
          </a:p>
          <a:p>
            <a:pPr algn="just" rtl="1"/>
            <a:r>
              <a:rPr lang="ar-DZ" dirty="0" smtClean="0">
                <a:sym typeface="Wingdings" pitchFamily="2" charset="2"/>
              </a:rPr>
              <a:t>-الأملاك التي خصصت للمشاريع الدينية.</a:t>
            </a:r>
          </a:p>
          <a:p>
            <a:pPr algn="just" rtl="1"/>
            <a:r>
              <a:rPr lang="ar-DZ" dirty="0" smtClean="0">
                <a:sym typeface="Wingdings" pitchFamily="2" charset="2"/>
              </a:rPr>
              <a:t>ثانيا/ الوقف الخاص: بالرجوع إلى أحكام المادة 6 من القانون رقم 10/91  المتعلق بالأوقاف نجد أن الوقف الخاص هو ”“ما يحبسه الواقف على عقبه من الذكور والإناث أو على أشخاص معينين ثم يؤول إلى الجهة التي يعينها الواقف بعد انقطاع الموقوف عليهم““</a:t>
            </a:r>
            <a:endParaRPr lang="ar-DZ" dirty="0" smtClean="0">
              <a:sym typeface="Wingdings" pitchFamily="2" charset="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559</Words>
  <Application>Microsoft Office PowerPoint</Application>
  <PresentationFormat>Affichage à l'écran (4:3)</PresentationFormat>
  <Paragraphs>25</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أنواع الوقف</vt:lpstr>
      <vt:lpstr>Diapositive 2</vt:lpstr>
      <vt:lpstr>Diapositive 3</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أنواع الوقف</dc:title>
  <dc:creator>LENOVO</dc:creator>
  <cp:lastModifiedBy>LENOVO</cp:lastModifiedBy>
  <cp:revision>17</cp:revision>
  <dcterms:created xsi:type="dcterms:W3CDTF">2024-03-10T12:38:06Z</dcterms:created>
  <dcterms:modified xsi:type="dcterms:W3CDTF">2024-03-10T14:19:42Z</dcterms:modified>
</cp:coreProperties>
</file>