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24F0B58D-F61E-4F74-AD1A-FF45D70AB9C8}" type="datetimeFigureOut">
              <a:rPr lang="fr-FR" smtClean="0"/>
              <a:t>16/03/2024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A85E9F40-276D-476B-A27D-BB209EAEDCA6}" type="slidenum">
              <a:rPr lang="fr-FR" smtClean="0"/>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24F0B58D-F61E-4F74-AD1A-FF45D70AB9C8}" type="datetimeFigureOut">
              <a:rPr lang="fr-FR" smtClean="0"/>
              <a:t>16/03/2024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A85E9F40-276D-476B-A27D-BB209EAEDCA6}" type="slidenum">
              <a:rPr lang="fr-FR" smtClean="0"/>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24F0B58D-F61E-4F74-AD1A-FF45D70AB9C8}" type="datetimeFigureOut">
              <a:rPr lang="fr-FR" smtClean="0"/>
              <a:t>16/03/2024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A85E9F40-276D-476B-A27D-BB209EAEDCA6}" type="slidenum">
              <a:rPr lang="fr-FR" smtClean="0"/>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24F0B58D-F61E-4F74-AD1A-FF45D70AB9C8}" type="datetimeFigureOut">
              <a:rPr lang="fr-FR" smtClean="0"/>
              <a:t>16/03/2024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A85E9F40-276D-476B-A27D-BB209EAEDCA6}" type="slidenum">
              <a:rPr lang="fr-FR" smtClean="0"/>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24F0B58D-F61E-4F74-AD1A-FF45D70AB9C8}" type="datetimeFigureOut">
              <a:rPr lang="fr-FR" smtClean="0"/>
              <a:t>16/03/2024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A85E9F40-276D-476B-A27D-BB209EAEDCA6}" type="slidenum">
              <a:rPr lang="fr-FR" smtClean="0"/>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24F0B58D-F61E-4F74-AD1A-FF45D70AB9C8}" type="datetimeFigureOut">
              <a:rPr lang="fr-FR" smtClean="0"/>
              <a:t>16/03/2024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A85E9F40-276D-476B-A27D-BB209EAEDCA6}" type="slidenum">
              <a:rPr lang="fr-FR" smtClean="0"/>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24F0B58D-F61E-4F74-AD1A-FF45D70AB9C8}" type="datetimeFigureOut">
              <a:rPr lang="fr-FR" smtClean="0"/>
              <a:t>16/03/2024</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A85E9F40-276D-476B-A27D-BB209EAEDCA6}" type="slidenum">
              <a:rPr lang="fr-FR" smtClean="0"/>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24F0B58D-F61E-4F74-AD1A-FF45D70AB9C8}" type="datetimeFigureOut">
              <a:rPr lang="fr-FR" smtClean="0"/>
              <a:t>16/03/2024</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A85E9F40-276D-476B-A27D-BB209EAEDCA6}" type="slidenum">
              <a:rPr lang="fr-FR" smtClean="0"/>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24F0B58D-F61E-4F74-AD1A-FF45D70AB9C8}" type="datetimeFigureOut">
              <a:rPr lang="fr-FR" smtClean="0"/>
              <a:t>16/03/2024</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A85E9F40-276D-476B-A27D-BB209EAEDCA6}" type="slidenum">
              <a:rPr lang="fr-FR" smtClean="0"/>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24F0B58D-F61E-4F74-AD1A-FF45D70AB9C8}" type="datetimeFigureOut">
              <a:rPr lang="fr-FR" smtClean="0"/>
              <a:t>16/03/2024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A85E9F40-276D-476B-A27D-BB209EAEDCA6}" type="slidenum">
              <a:rPr lang="fr-FR" smtClean="0"/>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24F0B58D-F61E-4F74-AD1A-FF45D70AB9C8}" type="datetimeFigureOut">
              <a:rPr lang="fr-FR" smtClean="0"/>
              <a:t>16/03/2024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A85E9F40-276D-476B-A27D-BB209EAEDCA6}" type="slidenum">
              <a:rPr lang="fr-FR" smtClean="0"/>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4F0B58D-F61E-4F74-AD1A-FF45D70AB9C8}" type="datetimeFigureOut">
              <a:rPr lang="fr-FR" smtClean="0"/>
              <a:t>16/03/2024</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85E9F40-276D-476B-A27D-BB209EAEDCA6}" type="slidenum">
              <a:rPr lang="fr-FR" smtClean="0"/>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1000100" y="2071678"/>
            <a:ext cx="7000924" cy="4071966"/>
          </a:xfrm>
        </p:spPr>
        <p:txBody>
          <a:bodyPr>
            <a:normAutofit/>
          </a:bodyPr>
          <a:lstStyle/>
          <a:p>
            <a:pPr lvl="1" algn="just" rtl="1"/>
            <a:endParaRPr lang="ar-DZ" dirty="0" smtClean="0"/>
          </a:p>
          <a:p>
            <a:pPr lvl="1" algn="just" rtl="1"/>
            <a:endParaRPr lang="ar-DZ" dirty="0" smtClean="0"/>
          </a:p>
          <a:p>
            <a:pPr lvl="1" algn="just" rtl="1"/>
            <a:endParaRPr lang="fr-FR" dirty="0"/>
          </a:p>
        </p:txBody>
      </p:sp>
      <p:sp>
        <p:nvSpPr>
          <p:cNvPr id="5" name="Rectangle à coins arrondis 4"/>
          <p:cNvSpPr/>
          <p:nvPr/>
        </p:nvSpPr>
        <p:spPr>
          <a:xfrm>
            <a:off x="2714612" y="642918"/>
            <a:ext cx="3143272" cy="928694"/>
          </a:xfrm>
          <a:prstGeom prst="roundRect">
            <a:avLst/>
          </a:prstGeom>
          <a:ln/>
        </p:spPr>
        <p:style>
          <a:lnRef idx="1">
            <a:schemeClr val="accent5"/>
          </a:lnRef>
          <a:fillRef idx="3">
            <a:schemeClr val="accent5"/>
          </a:fillRef>
          <a:effectRef idx="2">
            <a:schemeClr val="accent5"/>
          </a:effectRef>
          <a:fontRef idx="minor">
            <a:schemeClr val="lt1"/>
          </a:fontRef>
        </p:style>
        <p:txBody>
          <a:bodyPr rtlCol="0" anchor="ctr"/>
          <a:lstStyle/>
          <a:p>
            <a:pPr algn="ctr"/>
            <a:r>
              <a:rPr lang="ar-DZ" b="1" dirty="0" smtClean="0"/>
              <a:t>أركان الوقف</a:t>
            </a:r>
            <a:endParaRPr lang="fr-FR" b="1" dirty="0"/>
          </a:p>
        </p:txBody>
      </p:sp>
      <p:sp>
        <p:nvSpPr>
          <p:cNvPr id="7" name="Rectangle 6"/>
          <p:cNvSpPr/>
          <p:nvPr/>
        </p:nvSpPr>
        <p:spPr>
          <a:xfrm>
            <a:off x="642910" y="2071678"/>
            <a:ext cx="7358114" cy="3643338"/>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lvl="1" algn="just" rtl="1"/>
            <a:r>
              <a:rPr lang="ar-DZ" dirty="0" smtClean="0"/>
              <a:t>بالرجوع إلى نص المادة 09 من القانون رقم 10/91 المتعلق بالأوقاف نجد أن أركان  الوقف تتمثل في الواقف، محل الوقف، صيغة الوقف، الموقوف عليه.</a:t>
            </a:r>
          </a:p>
          <a:p>
            <a:pPr lvl="1" algn="just" rtl="1"/>
            <a:endParaRPr lang="ar-DZ" dirty="0" smtClean="0"/>
          </a:p>
          <a:p>
            <a:pPr lvl="1" algn="just" rtl="1"/>
            <a:endParaRPr lang="ar-DZ" b="1" dirty="0" smtClean="0"/>
          </a:p>
          <a:p>
            <a:pPr lvl="1" algn="just" rtl="1"/>
            <a:endParaRPr lang="ar-DZ" b="1" dirty="0" smtClean="0"/>
          </a:p>
          <a:p>
            <a:pPr lvl="1" algn="just" rtl="1"/>
            <a:r>
              <a:rPr lang="ar-DZ" dirty="0" smtClean="0"/>
              <a:t>هو شخص المالك الذي أنشأ بإرادته المنفردة الوقف وجعل ملكيته من بعده غير مملوكة  لأحد من العباد قاصدا إنشاء حقوق عينية عليها للمستحقين، خاضعا في تنظيميه لأحكام الشريعة الإسلامية.</a:t>
            </a:r>
          </a:p>
          <a:p>
            <a:pPr lvl="1" algn="just" rtl="1"/>
            <a:r>
              <a:rPr lang="ar-DZ" dirty="0" smtClean="0"/>
              <a:t>وهناك شروط لا بدا أن تكون في الواقف وهي: </a:t>
            </a:r>
            <a:endParaRPr lang="ar-DZ" dirty="0" smtClean="0"/>
          </a:p>
        </p:txBody>
      </p:sp>
      <p:sp>
        <p:nvSpPr>
          <p:cNvPr id="9" name="Ellipse 8"/>
          <p:cNvSpPr/>
          <p:nvPr/>
        </p:nvSpPr>
        <p:spPr>
          <a:xfrm>
            <a:off x="5286380" y="3357562"/>
            <a:ext cx="2143140" cy="500066"/>
          </a:xfrm>
          <a:prstGeom prst="ellipse">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ar-DZ" b="1" dirty="0" smtClean="0"/>
              <a:t>أولا: الواقف</a:t>
            </a:r>
            <a:endParaRPr lang="fr-FR" b="1"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214414" y="1000108"/>
            <a:ext cx="6500858" cy="571504"/>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just" rtl="1"/>
            <a:r>
              <a:rPr lang="ar-DZ" dirty="0" smtClean="0"/>
              <a:t>1/  يشترط في الواقف أهلية التبرع</a:t>
            </a:r>
            <a:endParaRPr lang="fr-FR" dirty="0"/>
          </a:p>
        </p:txBody>
      </p:sp>
      <p:sp>
        <p:nvSpPr>
          <p:cNvPr id="4" name="Rectangle 3"/>
          <p:cNvSpPr/>
          <p:nvPr/>
        </p:nvSpPr>
        <p:spPr>
          <a:xfrm>
            <a:off x="1214414" y="1857364"/>
            <a:ext cx="6500858" cy="500066"/>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just" rtl="1"/>
            <a:r>
              <a:rPr lang="ar-DZ" dirty="0" smtClean="0"/>
              <a:t>2 / يشترط في الواقف أن تكون لدية أهلية التسيير</a:t>
            </a:r>
            <a:endParaRPr lang="fr-FR" dirty="0"/>
          </a:p>
        </p:txBody>
      </p:sp>
      <p:sp>
        <p:nvSpPr>
          <p:cNvPr id="5" name="Rectangle 4"/>
          <p:cNvSpPr/>
          <p:nvPr/>
        </p:nvSpPr>
        <p:spPr>
          <a:xfrm rot="10800000" flipV="1">
            <a:off x="1214414" y="2643182"/>
            <a:ext cx="6500858" cy="571506"/>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just" rtl="1"/>
            <a:r>
              <a:rPr lang="ar-DZ" dirty="0" smtClean="0"/>
              <a:t>3 / يشترط في الواقف أن يكون غير محجور عليه لسفه أو دين أو أو مريض مرض الموت.</a:t>
            </a:r>
            <a:endParaRPr lang="fr-FR" dirty="0"/>
          </a:p>
        </p:txBody>
      </p:sp>
      <p:sp>
        <p:nvSpPr>
          <p:cNvPr id="6" name="Rectangle 5"/>
          <p:cNvSpPr/>
          <p:nvPr/>
        </p:nvSpPr>
        <p:spPr>
          <a:xfrm rot="10800000" flipV="1">
            <a:off x="1214414" y="3714749"/>
            <a:ext cx="6572296" cy="525785"/>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just" rtl="1"/>
            <a:r>
              <a:rPr lang="ar-DZ" dirty="0" smtClean="0"/>
              <a:t>4 / يشترط  في الواقف أن يكون مالكا للعين الموقوفة</a:t>
            </a:r>
            <a:endParaRPr lang="fr-FR"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071538" y="571480"/>
            <a:ext cx="6858048" cy="2357454"/>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just" rtl="1"/>
            <a:endParaRPr lang="ar-DZ" dirty="0" smtClean="0"/>
          </a:p>
          <a:p>
            <a:pPr algn="just" rtl="1"/>
            <a:endParaRPr lang="ar-DZ" dirty="0"/>
          </a:p>
          <a:p>
            <a:pPr algn="just" rtl="1"/>
            <a:endParaRPr lang="ar-DZ" dirty="0" smtClean="0"/>
          </a:p>
          <a:p>
            <a:pPr algn="just" rtl="1"/>
            <a:endParaRPr lang="ar-DZ" dirty="0"/>
          </a:p>
          <a:p>
            <a:pPr algn="just" rtl="1"/>
            <a:r>
              <a:rPr lang="ar-DZ" dirty="0" smtClean="0"/>
              <a:t>يقصد بالعين الموقوفة أو الشيء  الموقوف هو كل ما يحبس عن التملك ويتصدق بمنفعته، وحتى يصح المال أن يكون وقفا يشترط المشرع الجزائري شروط نصت عليها المادة 11 من قانون الأوقاف.</a:t>
            </a:r>
            <a:endParaRPr lang="fr-FR" dirty="0"/>
          </a:p>
        </p:txBody>
      </p:sp>
      <p:sp>
        <p:nvSpPr>
          <p:cNvPr id="5" name="Ellipse 4"/>
          <p:cNvSpPr/>
          <p:nvPr/>
        </p:nvSpPr>
        <p:spPr>
          <a:xfrm>
            <a:off x="3143240" y="785794"/>
            <a:ext cx="4357718" cy="928694"/>
          </a:xfrm>
          <a:prstGeom prst="ellipse">
            <a:avLst/>
          </a:prstGeom>
        </p:spPr>
        <p:style>
          <a:lnRef idx="1">
            <a:schemeClr val="accent2"/>
          </a:lnRef>
          <a:fillRef idx="2">
            <a:schemeClr val="accent2"/>
          </a:fillRef>
          <a:effectRef idx="1">
            <a:schemeClr val="accent2"/>
          </a:effectRef>
          <a:fontRef idx="minor">
            <a:schemeClr val="dk1"/>
          </a:fontRef>
        </p:style>
        <p:txBody>
          <a:bodyPr rtlCol="0" anchor="ctr"/>
          <a:lstStyle/>
          <a:p>
            <a:pPr algn="just" rtl="1"/>
            <a:r>
              <a:rPr lang="ar-DZ" b="1" dirty="0" smtClean="0"/>
              <a:t>ثانيا/ محل الوقف (العين الموقوفة)</a:t>
            </a:r>
            <a:endParaRPr lang="fr-FR" b="1" dirty="0"/>
          </a:p>
        </p:txBody>
      </p:sp>
      <p:sp>
        <p:nvSpPr>
          <p:cNvPr id="6" name="Rectangle 5"/>
          <p:cNvSpPr/>
          <p:nvPr/>
        </p:nvSpPr>
        <p:spPr>
          <a:xfrm>
            <a:off x="1643042" y="3429000"/>
            <a:ext cx="6143668" cy="500066"/>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just" rtl="1"/>
            <a:r>
              <a:rPr lang="ar-DZ" dirty="0" smtClean="0"/>
              <a:t> 1/ يشترط في محل الوقف أن يكون معلوما ومعينا تعيينا تعيينا منافيا للجهالة</a:t>
            </a:r>
            <a:endParaRPr lang="fr-FR" dirty="0"/>
          </a:p>
        </p:txBody>
      </p:sp>
      <p:sp>
        <p:nvSpPr>
          <p:cNvPr id="7" name="Rectangle 6"/>
          <p:cNvSpPr/>
          <p:nvPr/>
        </p:nvSpPr>
        <p:spPr>
          <a:xfrm>
            <a:off x="1643042" y="4357694"/>
            <a:ext cx="6143668" cy="428628"/>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just" rtl="1"/>
            <a:r>
              <a:rPr lang="ar-DZ" dirty="0" smtClean="0"/>
              <a:t> 2 / يشترط في المال الموقوف أن يكون </a:t>
            </a:r>
            <a:r>
              <a:rPr lang="ar-DZ" dirty="0" err="1" smtClean="0"/>
              <a:t>مفرزا</a:t>
            </a:r>
            <a:endParaRPr lang="fr-FR" dirty="0"/>
          </a:p>
        </p:txBody>
      </p:sp>
      <p:sp>
        <p:nvSpPr>
          <p:cNvPr id="8" name="Rectangle 7"/>
          <p:cNvSpPr/>
          <p:nvPr/>
        </p:nvSpPr>
        <p:spPr>
          <a:xfrm>
            <a:off x="1643042" y="5143512"/>
            <a:ext cx="6143668" cy="428628"/>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just" rtl="1"/>
            <a:r>
              <a:rPr lang="ar-DZ" dirty="0" smtClean="0"/>
              <a:t> 3/ يشترط في محل الوقف أن يكون مشروعا</a:t>
            </a:r>
            <a:endParaRPr lang="fr-FR"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357290" y="714356"/>
            <a:ext cx="6572296" cy="2143140"/>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just" rtl="1"/>
            <a:endParaRPr lang="ar-DZ" dirty="0" smtClean="0"/>
          </a:p>
          <a:p>
            <a:pPr algn="just" rtl="1"/>
            <a:endParaRPr lang="ar-DZ" dirty="0"/>
          </a:p>
          <a:p>
            <a:pPr algn="just" rtl="1"/>
            <a:endParaRPr lang="ar-DZ" dirty="0" smtClean="0"/>
          </a:p>
          <a:p>
            <a:pPr algn="just" rtl="1"/>
            <a:endParaRPr lang="ar-DZ" dirty="0" smtClean="0"/>
          </a:p>
          <a:p>
            <a:pPr algn="just" rtl="1"/>
            <a:r>
              <a:rPr lang="ar-DZ" dirty="0" smtClean="0"/>
              <a:t>هو الجهة التي ترصد لها العين الموقوفة للانتفاع </a:t>
            </a:r>
            <a:r>
              <a:rPr lang="ar-DZ" dirty="0" err="1" smtClean="0"/>
              <a:t>بها</a:t>
            </a:r>
            <a:r>
              <a:rPr lang="ar-DZ" dirty="0" smtClean="0"/>
              <a:t>، فقد يكون شخص الموقوف عليه هو الواقف، ويأخذ حكم الوقف على النفس.</a:t>
            </a:r>
          </a:p>
          <a:p>
            <a:pPr algn="just" rtl="1"/>
            <a:r>
              <a:rPr lang="ar-DZ" dirty="0" smtClean="0"/>
              <a:t> ومن شروط الموقوف عليه ما يلي: </a:t>
            </a:r>
            <a:endParaRPr lang="fr-FR" dirty="0"/>
          </a:p>
        </p:txBody>
      </p:sp>
      <p:sp>
        <p:nvSpPr>
          <p:cNvPr id="3" name="Ellipse 2"/>
          <p:cNvSpPr/>
          <p:nvPr/>
        </p:nvSpPr>
        <p:spPr>
          <a:xfrm>
            <a:off x="4857752" y="1000108"/>
            <a:ext cx="2571768" cy="642942"/>
          </a:xfrm>
          <a:prstGeom prst="ellipse">
            <a:avLst/>
          </a:prstGeom>
        </p:spPr>
        <p:style>
          <a:lnRef idx="1">
            <a:schemeClr val="accent2"/>
          </a:lnRef>
          <a:fillRef idx="2">
            <a:schemeClr val="accent2"/>
          </a:fillRef>
          <a:effectRef idx="1">
            <a:schemeClr val="accent2"/>
          </a:effectRef>
          <a:fontRef idx="minor">
            <a:schemeClr val="dk1"/>
          </a:fontRef>
        </p:style>
        <p:txBody>
          <a:bodyPr rtlCol="0" anchor="ctr"/>
          <a:lstStyle/>
          <a:p>
            <a:pPr algn="ctr" rtl="1"/>
            <a:r>
              <a:rPr lang="ar-DZ" b="1" dirty="0" smtClean="0"/>
              <a:t>ثالثا: الموقوف عليه</a:t>
            </a:r>
            <a:endParaRPr lang="fr-FR" b="1" dirty="0"/>
          </a:p>
        </p:txBody>
      </p:sp>
      <p:sp>
        <p:nvSpPr>
          <p:cNvPr id="4" name="Rectangle 3"/>
          <p:cNvSpPr/>
          <p:nvPr/>
        </p:nvSpPr>
        <p:spPr>
          <a:xfrm rot="10800000" flipV="1">
            <a:off x="1285852" y="3143247"/>
            <a:ext cx="6429420" cy="500065"/>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just" rtl="1"/>
            <a:r>
              <a:rPr lang="ar-DZ" dirty="0" smtClean="0"/>
              <a:t>1 / أن يكون الموقوف عليه شخصا معلوما موجودا وقت الوقف</a:t>
            </a:r>
            <a:endParaRPr lang="fr-FR" dirty="0"/>
          </a:p>
        </p:txBody>
      </p:sp>
      <p:sp>
        <p:nvSpPr>
          <p:cNvPr id="5" name="Rectangle 4"/>
          <p:cNvSpPr/>
          <p:nvPr/>
        </p:nvSpPr>
        <p:spPr>
          <a:xfrm>
            <a:off x="1285852" y="3929066"/>
            <a:ext cx="6429420" cy="428628"/>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just" rtl="1"/>
            <a:r>
              <a:rPr lang="ar-DZ" dirty="0" smtClean="0"/>
              <a:t>2 / أن يكون الموقوف عليه أهلا للتملك</a:t>
            </a:r>
            <a:endParaRPr lang="fr-FR"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57224" y="571480"/>
            <a:ext cx="7072362" cy="2571768"/>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just" rtl="1"/>
            <a:endParaRPr lang="ar-DZ" dirty="0" smtClean="0"/>
          </a:p>
          <a:p>
            <a:pPr algn="just" rtl="1"/>
            <a:endParaRPr lang="ar-DZ" dirty="0"/>
          </a:p>
          <a:p>
            <a:pPr algn="just" rtl="1"/>
            <a:r>
              <a:rPr lang="ar-DZ" dirty="0" smtClean="0"/>
              <a:t>تطبيقا للمادة 9 من قانون الأوقاف يتضح أن الصيغة هي الركن الرابع في الوقف ويقصد </a:t>
            </a:r>
            <a:r>
              <a:rPr lang="ar-DZ" dirty="0" err="1" smtClean="0"/>
              <a:t>بها</a:t>
            </a:r>
            <a:r>
              <a:rPr lang="ar-DZ" dirty="0" smtClean="0"/>
              <a:t> </a:t>
            </a:r>
            <a:r>
              <a:rPr lang="ar-DZ" dirty="0" err="1" smtClean="0"/>
              <a:t>الايجاب</a:t>
            </a:r>
            <a:r>
              <a:rPr lang="ar-DZ" dirty="0" smtClean="0"/>
              <a:t> الصادر عن الواقف المعبرة عن إرادته الكامنة لإنشاء الوقف وقد عددت المادة 12 من قانون الأوقاف صيغ الوقف، وهي نفسها  صور التعبير عن الإرادة، ويشترط في الصيغة الشروط التالية:</a:t>
            </a:r>
            <a:endParaRPr lang="fr-FR" dirty="0"/>
          </a:p>
        </p:txBody>
      </p:sp>
      <p:sp>
        <p:nvSpPr>
          <p:cNvPr id="3" name="Ellipse 2"/>
          <p:cNvSpPr/>
          <p:nvPr/>
        </p:nvSpPr>
        <p:spPr>
          <a:xfrm>
            <a:off x="5357818" y="928670"/>
            <a:ext cx="2143140" cy="571504"/>
          </a:xfrm>
          <a:prstGeom prst="ellipse">
            <a:avLst/>
          </a:prstGeom>
        </p:spPr>
        <p:style>
          <a:lnRef idx="1">
            <a:schemeClr val="accent2"/>
          </a:lnRef>
          <a:fillRef idx="2">
            <a:schemeClr val="accent2"/>
          </a:fillRef>
          <a:effectRef idx="1">
            <a:schemeClr val="accent2"/>
          </a:effectRef>
          <a:fontRef idx="minor">
            <a:schemeClr val="dk1"/>
          </a:fontRef>
        </p:style>
        <p:txBody>
          <a:bodyPr rtlCol="0" anchor="ctr"/>
          <a:lstStyle/>
          <a:p>
            <a:pPr algn="ctr" rtl="1"/>
            <a:r>
              <a:rPr lang="ar-DZ" b="1" dirty="0" smtClean="0"/>
              <a:t>رابعا: الصيغة</a:t>
            </a:r>
            <a:endParaRPr lang="fr-FR" b="1" dirty="0"/>
          </a:p>
        </p:txBody>
      </p:sp>
      <p:sp>
        <p:nvSpPr>
          <p:cNvPr id="4" name="Rectangle 3"/>
          <p:cNvSpPr/>
          <p:nvPr/>
        </p:nvSpPr>
        <p:spPr>
          <a:xfrm>
            <a:off x="928662" y="3643314"/>
            <a:ext cx="6786610" cy="428628"/>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just" rtl="1"/>
            <a:r>
              <a:rPr lang="ar-DZ" dirty="0" smtClean="0"/>
              <a:t>1 / يشترط في الصيغة أن تكون تامة ومنجزة</a:t>
            </a:r>
            <a:endParaRPr lang="fr-FR" dirty="0"/>
          </a:p>
        </p:txBody>
      </p:sp>
      <p:sp>
        <p:nvSpPr>
          <p:cNvPr id="5" name="Rectangle 4"/>
          <p:cNvSpPr/>
          <p:nvPr/>
        </p:nvSpPr>
        <p:spPr>
          <a:xfrm>
            <a:off x="928662" y="4286256"/>
            <a:ext cx="6786610" cy="428628"/>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just" rtl="1"/>
            <a:r>
              <a:rPr lang="ar-DZ" dirty="0" smtClean="0"/>
              <a:t>2 / يشترط في الصيغة أن لا تقترن بما يدل على </a:t>
            </a:r>
            <a:r>
              <a:rPr lang="ar-DZ" dirty="0" err="1" smtClean="0"/>
              <a:t>التأقيت</a:t>
            </a:r>
            <a:endParaRPr lang="fr-FR" dirty="0"/>
          </a:p>
        </p:txBody>
      </p:sp>
      <p:sp>
        <p:nvSpPr>
          <p:cNvPr id="6" name="Rectangle 5"/>
          <p:cNvSpPr/>
          <p:nvPr/>
        </p:nvSpPr>
        <p:spPr>
          <a:xfrm>
            <a:off x="928662" y="5000636"/>
            <a:ext cx="6858048" cy="428628"/>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just" rtl="1"/>
            <a:r>
              <a:rPr lang="ar-DZ" dirty="0" smtClean="0"/>
              <a:t>3 / يشترط في الصيغة أن لا تقترن بشرط باطل</a:t>
            </a:r>
            <a:endParaRPr lang="fr-FR"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142976" y="785794"/>
            <a:ext cx="7072362" cy="3571900"/>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just" rtl="1"/>
            <a:r>
              <a:rPr lang="ar-DZ" dirty="0" smtClean="0"/>
              <a:t>في حالة توافر كل أركان الوقف وسلامتها من عيب يكون مخالفا لمقاصد الشريعة الإسلامية ينعقد الوقف صحيحا، غير أنه لا يكون نافذ في مواجهة الغير إلا من تاريخ تسجيله إذا تعلق بعقار أو منقول أو منافع، وشهره لدى المحافظة العقارية المختصة إقليميا إذا تعلق الوقف بعقار، هذا وقد أشارت المادة  44من قانون الأوقاف على أنه تعفى الأملاك الوقفية العامة من رسوم التسجيل والضرائب والرسوم الأخرى لكونها من أعمال البر والخير.</a:t>
            </a:r>
            <a:endParaRPr lang="fr-FR" dirty="0"/>
          </a:p>
        </p:txBody>
      </p:sp>
      <p:sp>
        <p:nvSpPr>
          <p:cNvPr id="3" name="Ellipse 2"/>
          <p:cNvSpPr/>
          <p:nvPr/>
        </p:nvSpPr>
        <p:spPr>
          <a:xfrm>
            <a:off x="3929058" y="1000108"/>
            <a:ext cx="3786214" cy="785818"/>
          </a:xfrm>
          <a:prstGeom prst="ellipse">
            <a:avLst/>
          </a:prstGeom>
        </p:spPr>
        <p:style>
          <a:lnRef idx="1">
            <a:schemeClr val="accent2"/>
          </a:lnRef>
          <a:fillRef idx="2">
            <a:schemeClr val="accent2"/>
          </a:fillRef>
          <a:effectRef idx="1">
            <a:schemeClr val="accent2"/>
          </a:effectRef>
          <a:fontRef idx="minor">
            <a:schemeClr val="dk1"/>
          </a:fontRef>
        </p:style>
        <p:txBody>
          <a:bodyPr rtlCol="0" anchor="ctr"/>
          <a:lstStyle/>
          <a:p>
            <a:pPr algn="just" rtl="1"/>
            <a:r>
              <a:rPr lang="ar-DZ" b="1" dirty="0" smtClean="0"/>
              <a:t>خامسا: شروط نفاذ الوقف</a:t>
            </a:r>
            <a:endParaRPr lang="fr-FR" b="1" dirty="0"/>
          </a:p>
        </p:txBody>
      </p:sp>
      <p:sp>
        <p:nvSpPr>
          <p:cNvPr id="4" name="Rectangle 3"/>
          <p:cNvSpPr/>
          <p:nvPr/>
        </p:nvSpPr>
        <p:spPr>
          <a:xfrm>
            <a:off x="1285852" y="4572008"/>
            <a:ext cx="6715172" cy="428628"/>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just" rtl="1"/>
            <a:r>
              <a:rPr lang="ar-DZ" dirty="0" smtClean="0"/>
              <a:t>1 / توثيق عقد الوقف</a:t>
            </a:r>
            <a:endParaRPr lang="fr-FR" dirty="0"/>
          </a:p>
        </p:txBody>
      </p:sp>
      <p:sp>
        <p:nvSpPr>
          <p:cNvPr id="5" name="Rectangle 4"/>
          <p:cNvSpPr/>
          <p:nvPr/>
        </p:nvSpPr>
        <p:spPr>
          <a:xfrm>
            <a:off x="1285852" y="5286388"/>
            <a:ext cx="6700878" cy="357190"/>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just" rtl="1"/>
            <a:r>
              <a:rPr lang="ar-DZ" dirty="0" smtClean="0"/>
              <a:t>2 /تسجيل عقد الوقف</a:t>
            </a:r>
            <a:endParaRPr lang="fr-FR" dirty="0"/>
          </a:p>
        </p:txBody>
      </p:sp>
      <p:sp>
        <p:nvSpPr>
          <p:cNvPr id="6" name="Rectangle 5"/>
          <p:cNvSpPr/>
          <p:nvPr/>
        </p:nvSpPr>
        <p:spPr>
          <a:xfrm>
            <a:off x="1285852" y="5857892"/>
            <a:ext cx="6715172" cy="428628"/>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just" rtl="1"/>
            <a:r>
              <a:rPr lang="ar-DZ" dirty="0" smtClean="0"/>
              <a:t>3/ شهر عقد الوقف</a:t>
            </a:r>
            <a:endParaRPr lang="fr-FR"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171</TotalTime>
  <Words>428</Words>
  <Application>Microsoft Office PowerPoint</Application>
  <PresentationFormat>Affichage à l'écran (4:3)</PresentationFormat>
  <Paragraphs>43</Paragraphs>
  <Slides>6</Slides>
  <Notes>0</Notes>
  <HiddenSlides>0</HiddenSlides>
  <MMClips>0</MMClips>
  <ScaleCrop>false</ScaleCrop>
  <HeadingPairs>
    <vt:vector size="4" baseType="variant">
      <vt:variant>
        <vt:lpstr>Thème</vt:lpstr>
      </vt:variant>
      <vt:variant>
        <vt:i4>1</vt:i4>
      </vt:variant>
      <vt:variant>
        <vt:lpstr>Titres des diapositives</vt:lpstr>
      </vt:variant>
      <vt:variant>
        <vt:i4>6</vt:i4>
      </vt:variant>
    </vt:vector>
  </HeadingPairs>
  <TitlesOfParts>
    <vt:vector size="7" baseType="lpstr">
      <vt:lpstr>Thème Office</vt:lpstr>
      <vt:lpstr>Diapositive 1</vt:lpstr>
      <vt:lpstr>Diapositive 2</vt:lpstr>
      <vt:lpstr>Diapositive 3</vt:lpstr>
      <vt:lpstr>Diapositive 4</vt:lpstr>
      <vt:lpstr>Diapositive 5</vt:lpstr>
      <vt:lpstr>Diapositive 6</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أركان الوقف</dc:title>
  <dc:creator>LENOVO</dc:creator>
  <cp:lastModifiedBy>LENOVO</cp:lastModifiedBy>
  <cp:revision>26</cp:revision>
  <dcterms:created xsi:type="dcterms:W3CDTF">2024-03-16T09:25:31Z</dcterms:created>
  <dcterms:modified xsi:type="dcterms:W3CDTF">2024-03-16T12:16:46Z</dcterms:modified>
</cp:coreProperties>
</file>