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809" r:id="rId2"/>
    <p:sldId id="738" r:id="rId3"/>
    <p:sldId id="675" r:id="rId4"/>
    <p:sldId id="851" r:id="rId5"/>
    <p:sldId id="847" r:id="rId6"/>
    <p:sldId id="739" r:id="rId7"/>
    <p:sldId id="789" r:id="rId8"/>
    <p:sldId id="759" r:id="rId9"/>
    <p:sldId id="791" r:id="rId10"/>
    <p:sldId id="792" r:id="rId11"/>
    <p:sldId id="793" r:id="rId12"/>
    <p:sldId id="794" r:id="rId13"/>
    <p:sldId id="795" r:id="rId14"/>
    <p:sldId id="872" r:id="rId15"/>
    <p:sldId id="796" r:id="rId16"/>
    <p:sldId id="797" r:id="rId17"/>
    <p:sldId id="798" r:id="rId18"/>
    <p:sldId id="826" r:id="rId19"/>
    <p:sldId id="827" r:id="rId20"/>
    <p:sldId id="852" r:id="rId21"/>
    <p:sldId id="853" r:id="rId22"/>
    <p:sldId id="855" r:id="rId23"/>
    <p:sldId id="810" r:id="rId24"/>
    <p:sldId id="828" r:id="rId25"/>
    <p:sldId id="856" r:id="rId26"/>
    <p:sldId id="880" r:id="rId27"/>
    <p:sldId id="829" r:id="rId28"/>
    <p:sldId id="857" r:id="rId29"/>
    <p:sldId id="858" r:id="rId30"/>
    <p:sldId id="859" r:id="rId31"/>
    <p:sldId id="860" r:id="rId32"/>
    <p:sldId id="861" r:id="rId33"/>
    <p:sldId id="862" r:id="rId34"/>
    <p:sldId id="863" r:id="rId35"/>
    <p:sldId id="864" r:id="rId36"/>
    <p:sldId id="865" r:id="rId37"/>
    <p:sldId id="866" r:id="rId38"/>
    <p:sldId id="867" r:id="rId39"/>
    <p:sldId id="868" r:id="rId40"/>
    <p:sldId id="869" r:id="rId41"/>
    <p:sldId id="870" r:id="rId42"/>
    <p:sldId id="871" r:id="rId43"/>
    <p:sldId id="854" r:id="rId44"/>
    <p:sldId id="873" r:id="rId45"/>
    <p:sldId id="874" r:id="rId46"/>
    <p:sldId id="875" r:id="rId47"/>
    <p:sldId id="876" r:id="rId48"/>
    <p:sldId id="877" r:id="rId49"/>
    <p:sldId id="878" r:id="rId50"/>
    <p:sldId id="879" r:id="rId51"/>
    <p:sldId id="881" r:id="rId52"/>
    <p:sldId id="882" r:id="rId53"/>
    <p:sldId id="883" r:id="rId54"/>
    <p:sldId id="808" r:id="rId55"/>
  </p:sldIdLst>
  <p:sldSz cx="12192000" cy="6858000"/>
  <p:notesSz cx="6858000" cy="9144000"/>
  <p:embeddedFontLst>
    <p:embeddedFont>
      <p:font typeface="Sakkal Majalla" pitchFamily="2" charset="-78"/>
      <p:regular r:id="rId58"/>
      <p:bold r:id="rId59"/>
    </p:embeddedFont>
    <p:embeddedFont>
      <p:font typeface="Calibri" pitchFamily="34" charset="0"/>
      <p:regular r:id="rId60"/>
      <p:bold r:id="rId61"/>
      <p:italic r:id="rId62"/>
      <p:boldItalic r:id="rId63"/>
    </p:embeddedFont>
    <p:embeddedFont>
      <p:font typeface="Calibri Light" charset="0"/>
      <p:regular r:id="rId64"/>
      <p:italic r:id="rId65"/>
    </p:embeddedFont>
    <p:embeddedFont>
      <p:font typeface="Bodoni MT" pitchFamily="18" charset="0"/>
      <p:regular r:id="rId66"/>
      <p:bold r:id="rId67"/>
      <p:italic r:id="rId68"/>
      <p:boldItalic r:id="rId69"/>
    </p:embeddedFont>
    <p:embeddedFont>
      <p:font typeface="Dubai" charset="-78"/>
      <p:regular r:id="rId70"/>
      <p:bold r:id="rId71"/>
    </p:embeddedFont>
    <p:embeddedFont>
      <p:font typeface="Rockwell Extra Bold" pitchFamily="18" charset="0"/>
      <p:bold r:id="rId72"/>
    </p:embeddedFont>
    <p:embeddedFont>
      <p:font typeface="Algerian" pitchFamily="82" charset="0"/>
      <p:regular r:id="rId73"/>
    </p:embeddedFont>
    <p:embeddedFont>
      <p:font typeface="Old English Text MT" pitchFamily="66" charset="0"/>
      <p:regular r:id="rId74"/>
    </p:embeddedFont>
    <p:embeddedFont>
      <p:font typeface="Eras Bold ITC" pitchFamily="34" charset="0"/>
      <p:regular r:id="rId75"/>
    </p:embeddedFont>
    <p:embeddedFont>
      <p:font typeface="Aharoni" pitchFamily="2" charset="-79"/>
      <p:bold r:id="rId76"/>
    </p:embeddedFont>
    <p:embeddedFont>
      <p:font typeface="Georgia" pitchFamily="18" charset="0"/>
      <p:regular r:id="rId77"/>
      <p:bold r:id="rId78"/>
      <p:italic r:id="rId79"/>
      <p:boldItalic r:id="rId80"/>
    </p:embeddedFont>
    <p:embeddedFont>
      <p:font typeface="Comic Sans MS" pitchFamily="66" charset="0"/>
      <p:regular r:id="rId81"/>
      <p:bold r:id="rId8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908" userDrawn="1">
          <p15:clr>
            <a:srgbClr val="A4A3A4"/>
          </p15:clr>
        </p15:guide>
        <p15:guide id="3" orient="horz" pos="35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BCE4"/>
    <a:srgbClr val="FF3399"/>
    <a:srgbClr val="FFABC7"/>
    <a:srgbClr val="FEC200"/>
    <a:srgbClr val="13A5A2"/>
    <a:srgbClr val="8B83ED"/>
    <a:srgbClr val="ED45ED"/>
    <a:srgbClr val="FF095B"/>
    <a:srgbClr val="FF6699"/>
    <a:srgbClr val="E2A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265" autoAdjust="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3521"/>
        <p:guide pos="3908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font" Target="fonts/font19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C72317-9453-4B2D-822C-6918A10EC1DE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6CA48172-A5BE-41A4-8907-F4E64353BB1F}">
      <dgm:prSet phldrT="[Text]" custT="1"/>
      <dgm:spPr>
        <a:solidFill>
          <a:srgbClr val="EB9435"/>
        </a:solidFill>
      </dgm:spPr>
      <dgm:t>
        <a:bodyPr/>
        <a:lstStyle/>
        <a:p>
          <a:r>
            <a:rPr lang="ar-MA" sz="3200" b="1" dirty="0">
              <a:solidFill>
                <a:schemeClr val="tx1"/>
              </a:solidFill>
            </a:rPr>
            <a:t>الإنتاج</a:t>
          </a:r>
          <a:endParaRPr lang="fr-FR" sz="3200" b="1" dirty="0">
            <a:solidFill>
              <a:schemeClr val="tx1"/>
            </a:solidFill>
          </a:endParaRPr>
        </a:p>
      </dgm:t>
    </dgm:pt>
    <dgm:pt modelId="{7427D705-A585-47E7-B412-D2DAB7C2556A}" type="parTrans" cxnId="{08D8CFB9-909F-470A-A363-455FC1395B9C}">
      <dgm:prSet/>
      <dgm:spPr/>
      <dgm:t>
        <a:bodyPr/>
        <a:lstStyle/>
        <a:p>
          <a:endParaRPr lang="fr-FR"/>
        </a:p>
      </dgm:t>
    </dgm:pt>
    <dgm:pt modelId="{032A5E52-FEAF-4F62-A6AB-28B9BA93D79D}" type="sibTrans" cxnId="{08D8CFB9-909F-470A-A363-455FC1395B9C}">
      <dgm:prSet/>
      <dgm:spPr/>
      <dgm:t>
        <a:bodyPr/>
        <a:lstStyle/>
        <a:p>
          <a:endParaRPr lang="fr-FR"/>
        </a:p>
      </dgm:t>
    </dgm:pt>
    <dgm:pt modelId="{68B74AF5-CB5F-45A7-B7F7-0DD720E1358E}">
      <dgm:prSet phldrT="[Text]" custT="1"/>
      <dgm:spPr>
        <a:solidFill>
          <a:srgbClr val="CC3300"/>
        </a:solidFill>
      </dgm:spPr>
      <dgm:t>
        <a:bodyPr/>
        <a:lstStyle/>
        <a:p>
          <a:r>
            <a:rPr lang="ar-DZ" sz="2000" b="1" dirty="0">
              <a:solidFill>
                <a:schemeClr val="bg1"/>
              </a:solidFill>
              <a:latin typeface="Rockwell Extra Bold" panose="02060903040505020403" pitchFamily="18" charset="0"/>
            </a:rPr>
            <a:t>أنشطة التوزيع ودعم العملاء</a:t>
          </a:r>
          <a:endParaRPr lang="fr-FR" sz="2000" b="1" dirty="0">
            <a:solidFill>
              <a:schemeClr val="bg1"/>
            </a:solidFill>
            <a:latin typeface="Rockwell Extra Bold" panose="02060903040505020403" pitchFamily="18" charset="0"/>
          </a:endParaRPr>
        </a:p>
      </dgm:t>
    </dgm:pt>
    <dgm:pt modelId="{73418942-1194-48AE-A621-D27A4462F8CE}" type="parTrans" cxnId="{CE24D218-3F52-43D3-8BD7-895D3FFEC925}">
      <dgm:prSet/>
      <dgm:spPr/>
      <dgm:t>
        <a:bodyPr/>
        <a:lstStyle/>
        <a:p>
          <a:endParaRPr lang="fr-FR"/>
        </a:p>
      </dgm:t>
    </dgm:pt>
    <dgm:pt modelId="{F6563BD8-6499-481B-A6A7-9BC996CF97C1}" type="sibTrans" cxnId="{CE24D218-3F52-43D3-8BD7-895D3FFEC925}">
      <dgm:prSet/>
      <dgm:spPr/>
      <dgm:t>
        <a:bodyPr/>
        <a:lstStyle/>
        <a:p>
          <a:endParaRPr lang="fr-FR"/>
        </a:p>
      </dgm:t>
    </dgm:pt>
    <dgm:pt modelId="{236C1ABB-9F12-4E31-A46C-1688B219A4DC}">
      <dgm:prSet phldrT="[Text]" phldr="1"/>
      <dgm:spPr/>
      <dgm:t>
        <a:bodyPr/>
        <a:lstStyle/>
        <a:p>
          <a:endParaRPr lang="fr-FR" dirty="0"/>
        </a:p>
      </dgm:t>
    </dgm:pt>
    <dgm:pt modelId="{DFB16E5D-0BDC-471C-ADFC-C6D3CF386821}" type="parTrans" cxnId="{63101DEA-F42B-4EFC-BEB8-7ECEE3691E8B}">
      <dgm:prSet/>
      <dgm:spPr/>
      <dgm:t>
        <a:bodyPr/>
        <a:lstStyle/>
        <a:p>
          <a:endParaRPr lang="fr-FR"/>
        </a:p>
      </dgm:t>
    </dgm:pt>
    <dgm:pt modelId="{19802A70-815C-4356-A605-7A115F8F0C3F}" type="sibTrans" cxnId="{63101DEA-F42B-4EFC-BEB8-7ECEE3691E8B}">
      <dgm:prSet/>
      <dgm:spPr/>
      <dgm:t>
        <a:bodyPr/>
        <a:lstStyle/>
        <a:p>
          <a:endParaRPr lang="fr-FR"/>
        </a:p>
      </dgm:t>
    </dgm:pt>
    <dgm:pt modelId="{0CEF6B26-9800-4AC9-95CE-1D7B735465AD}">
      <dgm:prSet/>
      <dgm:spPr/>
      <dgm:t>
        <a:bodyPr/>
        <a:lstStyle/>
        <a:p>
          <a:endParaRPr lang="en-US" dirty="0"/>
        </a:p>
      </dgm:t>
    </dgm:pt>
    <dgm:pt modelId="{D41D8239-62D2-4AC4-AA19-DD552628FE06}" type="parTrans" cxnId="{9B95E767-3FF4-4C1D-86B9-B2FD2266BCF1}">
      <dgm:prSet/>
      <dgm:spPr/>
      <dgm:t>
        <a:bodyPr/>
        <a:lstStyle/>
        <a:p>
          <a:endParaRPr lang="fr-FR"/>
        </a:p>
      </dgm:t>
    </dgm:pt>
    <dgm:pt modelId="{383677B8-35A8-403E-8EFD-F920A478213B}" type="sibTrans" cxnId="{9B95E767-3FF4-4C1D-86B9-B2FD2266BCF1}">
      <dgm:prSet/>
      <dgm:spPr/>
      <dgm:t>
        <a:bodyPr/>
        <a:lstStyle/>
        <a:p>
          <a:endParaRPr lang="fr-FR"/>
        </a:p>
      </dgm:t>
    </dgm:pt>
    <dgm:pt modelId="{F058DC3A-21C6-4F02-A7E6-6EEC24D66A7E}">
      <dgm:prSet custT="1"/>
      <dgm:spPr>
        <a:solidFill>
          <a:srgbClr val="FFFF00"/>
        </a:solidFill>
      </dgm:spPr>
      <dgm:t>
        <a:bodyPr/>
        <a:lstStyle/>
        <a:p>
          <a:r>
            <a:rPr lang="ar-DZ" sz="2000" b="1" dirty="0">
              <a:solidFill>
                <a:schemeClr val="tx1"/>
              </a:solidFill>
            </a:rPr>
            <a:t>الشراء وإدارة سلسة التوريد</a:t>
          </a:r>
          <a:endParaRPr lang="fr-FR" sz="2000" b="1" dirty="0">
            <a:solidFill>
              <a:schemeClr val="tx1"/>
            </a:solidFill>
          </a:endParaRPr>
        </a:p>
      </dgm:t>
    </dgm:pt>
    <dgm:pt modelId="{59DDBC3F-A3E4-48D6-B209-783346765731}" type="parTrans" cxnId="{AA5DA5C6-D69A-4D70-A833-0A607330229A}">
      <dgm:prSet/>
      <dgm:spPr/>
      <dgm:t>
        <a:bodyPr/>
        <a:lstStyle/>
        <a:p>
          <a:endParaRPr lang="fr-FR"/>
        </a:p>
      </dgm:t>
    </dgm:pt>
    <dgm:pt modelId="{39B30F21-D969-4F20-A9CB-ACA9CBF83B81}" type="sibTrans" cxnId="{AA5DA5C6-D69A-4D70-A833-0A607330229A}">
      <dgm:prSet/>
      <dgm:spPr/>
      <dgm:t>
        <a:bodyPr/>
        <a:lstStyle/>
        <a:p>
          <a:endParaRPr lang="fr-FR"/>
        </a:p>
      </dgm:t>
    </dgm:pt>
    <dgm:pt modelId="{DCF42EE1-9C4B-4C60-97D0-5B73A8B73BC7}" type="pres">
      <dgm:prSet presAssocID="{AFC72317-9453-4B2D-822C-6918A10EC1D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33CF514-3CA1-4CD5-8210-B18ADC709BC5}" type="pres">
      <dgm:prSet presAssocID="{6CA48172-A5BE-41A4-8907-F4E64353BB1F}" presName="gear1" presStyleLbl="node1" presStyleIdx="0" presStyleCnt="3" custLinFactNeighborX="1425" custLinFactNeighborY="-171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94418E-2461-42E7-BC72-0B59CBAB70C4}" type="pres">
      <dgm:prSet presAssocID="{6CA48172-A5BE-41A4-8907-F4E64353BB1F}" presName="gear1srcNode" presStyleLbl="node1" presStyleIdx="0" presStyleCnt="3"/>
      <dgm:spPr/>
      <dgm:t>
        <a:bodyPr/>
        <a:lstStyle/>
        <a:p>
          <a:endParaRPr lang="fr-FR"/>
        </a:p>
      </dgm:t>
    </dgm:pt>
    <dgm:pt modelId="{ADBDA918-48A0-4BC8-82E6-FC886C689E58}" type="pres">
      <dgm:prSet presAssocID="{6CA48172-A5BE-41A4-8907-F4E64353BB1F}" presName="gear1dstNode" presStyleLbl="node1" presStyleIdx="0" presStyleCnt="3"/>
      <dgm:spPr/>
      <dgm:t>
        <a:bodyPr/>
        <a:lstStyle/>
        <a:p>
          <a:endParaRPr lang="fr-FR"/>
        </a:p>
      </dgm:t>
    </dgm:pt>
    <dgm:pt modelId="{3CA4F862-FCCA-4A39-89F7-E7B588724782}" type="pres">
      <dgm:prSet presAssocID="{68B74AF5-CB5F-45A7-B7F7-0DD720E1358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385E4C-8586-42FA-B9DD-0308DB188E25}" type="pres">
      <dgm:prSet presAssocID="{68B74AF5-CB5F-45A7-B7F7-0DD720E1358E}" presName="gear2srcNode" presStyleLbl="node1" presStyleIdx="1" presStyleCnt="3"/>
      <dgm:spPr/>
      <dgm:t>
        <a:bodyPr/>
        <a:lstStyle/>
        <a:p>
          <a:endParaRPr lang="fr-FR"/>
        </a:p>
      </dgm:t>
    </dgm:pt>
    <dgm:pt modelId="{166BD07A-47FF-4F0D-B053-930FB791931C}" type="pres">
      <dgm:prSet presAssocID="{68B74AF5-CB5F-45A7-B7F7-0DD720E1358E}" presName="gear2dstNode" presStyleLbl="node1" presStyleIdx="1" presStyleCnt="3"/>
      <dgm:spPr/>
      <dgm:t>
        <a:bodyPr/>
        <a:lstStyle/>
        <a:p>
          <a:endParaRPr lang="fr-FR"/>
        </a:p>
      </dgm:t>
    </dgm:pt>
    <dgm:pt modelId="{3D77350F-1C49-4C04-97BE-DCD4EBBBFB72}" type="pres">
      <dgm:prSet presAssocID="{F058DC3A-21C6-4F02-A7E6-6EEC24D66A7E}" presName="gear3" presStyleLbl="node1" presStyleIdx="2" presStyleCnt="3"/>
      <dgm:spPr/>
      <dgm:t>
        <a:bodyPr/>
        <a:lstStyle/>
        <a:p>
          <a:endParaRPr lang="fr-FR"/>
        </a:p>
      </dgm:t>
    </dgm:pt>
    <dgm:pt modelId="{4AD421B1-80F7-41E5-8694-DB6013A8CC15}" type="pres">
      <dgm:prSet presAssocID="{F058DC3A-21C6-4F02-A7E6-6EEC24D66A7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5D65D7-DBAB-4C6D-9B56-C3CCEA25C24C}" type="pres">
      <dgm:prSet presAssocID="{F058DC3A-21C6-4F02-A7E6-6EEC24D66A7E}" presName="gear3srcNode" presStyleLbl="node1" presStyleIdx="2" presStyleCnt="3"/>
      <dgm:spPr/>
      <dgm:t>
        <a:bodyPr/>
        <a:lstStyle/>
        <a:p>
          <a:endParaRPr lang="fr-FR"/>
        </a:p>
      </dgm:t>
    </dgm:pt>
    <dgm:pt modelId="{39C7D97C-9002-4816-B10C-9A91326E98E0}" type="pres">
      <dgm:prSet presAssocID="{F058DC3A-21C6-4F02-A7E6-6EEC24D66A7E}" presName="gear3dstNode" presStyleLbl="node1" presStyleIdx="2" presStyleCnt="3"/>
      <dgm:spPr/>
      <dgm:t>
        <a:bodyPr/>
        <a:lstStyle/>
        <a:p>
          <a:endParaRPr lang="fr-FR"/>
        </a:p>
      </dgm:t>
    </dgm:pt>
    <dgm:pt modelId="{B869F00B-7AD8-495D-BAA3-E9A452FB9BAD}" type="pres">
      <dgm:prSet presAssocID="{032A5E52-FEAF-4F62-A6AB-28B9BA93D79D}" presName="connector1" presStyleLbl="sibTrans2D1" presStyleIdx="0" presStyleCnt="3"/>
      <dgm:spPr/>
      <dgm:t>
        <a:bodyPr/>
        <a:lstStyle/>
        <a:p>
          <a:endParaRPr lang="fr-FR"/>
        </a:p>
      </dgm:t>
    </dgm:pt>
    <dgm:pt modelId="{7B6C7D49-5439-45CE-B37B-8662DDDDC79D}" type="pres">
      <dgm:prSet presAssocID="{F6563BD8-6499-481B-A6A7-9BC996CF97C1}" presName="connector2" presStyleLbl="sibTrans2D1" presStyleIdx="1" presStyleCnt="3"/>
      <dgm:spPr/>
      <dgm:t>
        <a:bodyPr/>
        <a:lstStyle/>
        <a:p>
          <a:endParaRPr lang="fr-FR"/>
        </a:p>
      </dgm:t>
    </dgm:pt>
    <dgm:pt modelId="{3F3E926B-DBA5-4172-A06B-F7A9B8FDFA97}" type="pres">
      <dgm:prSet presAssocID="{39B30F21-D969-4F20-A9CB-ACA9CBF83B81}" presName="connector3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CE24D218-3F52-43D3-8BD7-895D3FFEC925}" srcId="{AFC72317-9453-4B2D-822C-6918A10EC1DE}" destId="{68B74AF5-CB5F-45A7-B7F7-0DD720E1358E}" srcOrd="1" destOrd="0" parTransId="{73418942-1194-48AE-A621-D27A4462F8CE}" sibTransId="{F6563BD8-6499-481B-A6A7-9BC996CF97C1}"/>
    <dgm:cxn modelId="{7477E827-F52F-4B6F-92C6-14FDCA10D01E}" type="presOf" srcId="{F6563BD8-6499-481B-A6A7-9BC996CF97C1}" destId="{7B6C7D49-5439-45CE-B37B-8662DDDDC79D}" srcOrd="0" destOrd="0" presId="urn:microsoft.com/office/officeart/2005/8/layout/gear1"/>
    <dgm:cxn modelId="{073B353F-E82D-4E91-9865-5C30F2B1F199}" type="presOf" srcId="{6CA48172-A5BE-41A4-8907-F4E64353BB1F}" destId="{ADBDA918-48A0-4BC8-82E6-FC886C689E58}" srcOrd="2" destOrd="0" presId="urn:microsoft.com/office/officeart/2005/8/layout/gear1"/>
    <dgm:cxn modelId="{F46D816D-A6D4-4628-ABB7-F68CEF3EBF63}" type="presOf" srcId="{39B30F21-D969-4F20-A9CB-ACA9CBF83B81}" destId="{3F3E926B-DBA5-4172-A06B-F7A9B8FDFA97}" srcOrd="0" destOrd="0" presId="urn:microsoft.com/office/officeart/2005/8/layout/gear1"/>
    <dgm:cxn modelId="{AA5DA5C6-D69A-4D70-A833-0A607330229A}" srcId="{AFC72317-9453-4B2D-822C-6918A10EC1DE}" destId="{F058DC3A-21C6-4F02-A7E6-6EEC24D66A7E}" srcOrd="2" destOrd="0" parTransId="{59DDBC3F-A3E4-48D6-B209-783346765731}" sibTransId="{39B30F21-D969-4F20-A9CB-ACA9CBF83B81}"/>
    <dgm:cxn modelId="{7BB014D2-4611-44B3-80A3-518E92E87731}" type="presOf" srcId="{68B74AF5-CB5F-45A7-B7F7-0DD720E1358E}" destId="{74385E4C-8586-42FA-B9DD-0308DB188E25}" srcOrd="1" destOrd="0" presId="urn:microsoft.com/office/officeart/2005/8/layout/gear1"/>
    <dgm:cxn modelId="{D715CE77-4EFB-4BFE-83D4-7562D1D09FA8}" type="presOf" srcId="{AFC72317-9453-4B2D-822C-6918A10EC1DE}" destId="{DCF42EE1-9C4B-4C60-97D0-5B73A8B73BC7}" srcOrd="0" destOrd="0" presId="urn:microsoft.com/office/officeart/2005/8/layout/gear1"/>
    <dgm:cxn modelId="{D1034168-12A8-4FCF-85AF-CBF20F3EA4C4}" type="presOf" srcId="{6CA48172-A5BE-41A4-8907-F4E64353BB1F}" destId="{B494418E-2461-42E7-BC72-0B59CBAB70C4}" srcOrd="1" destOrd="0" presId="urn:microsoft.com/office/officeart/2005/8/layout/gear1"/>
    <dgm:cxn modelId="{0C366371-3256-49AD-9139-53CAE7AFC41A}" type="presOf" srcId="{F058DC3A-21C6-4F02-A7E6-6EEC24D66A7E}" destId="{4AD421B1-80F7-41E5-8694-DB6013A8CC15}" srcOrd="1" destOrd="0" presId="urn:microsoft.com/office/officeart/2005/8/layout/gear1"/>
    <dgm:cxn modelId="{63101DEA-F42B-4EFC-BEB8-7ECEE3691E8B}" srcId="{AFC72317-9453-4B2D-822C-6918A10EC1DE}" destId="{236C1ABB-9F12-4E31-A46C-1688B219A4DC}" srcOrd="3" destOrd="0" parTransId="{DFB16E5D-0BDC-471C-ADFC-C6D3CF386821}" sibTransId="{19802A70-815C-4356-A605-7A115F8F0C3F}"/>
    <dgm:cxn modelId="{335E7972-65AF-4D29-BA28-A09D8E7C51E7}" type="presOf" srcId="{F058DC3A-21C6-4F02-A7E6-6EEC24D66A7E}" destId="{3D77350F-1C49-4C04-97BE-DCD4EBBBFB72}" srcOrd="0" destOrd="0" presId="urn:microsoft.com/office/officeart/2005/8/layout/gear1"/>
    <dgm:cxn modelId="{01040064-3006-46E6-9815-C5F745A64F9C}" type="presOf" srcId="{032A5E52-FEAF-4F62-A6AB-28B9BA93D79D}" destId="{B869F00B-7AD8-495D-BAA3-E9A452FB9BAD}" srcOrd="0" destOrd="0" presId="urn:microsoft.com/office/officeart/2005/8/layout/gear1"/>
    <dgm:cxn modelId="{9B95E767-3FF4-4C1D-86B9-B2FD2266BCF1}" srcId="{AFC72317-9453-4B2D-822C-6918A10EC1DE}" destId="{0CEF6B26-9800-4AC9-95CE-1D7B735465AD}" srcOrd="4" destOrd="0" parTransId="{D41D8239-62D2-4AC4-AA19-DD552628FE06}" sibTransId="{383677B8-35A8-403E-8EFD-F920A478213B}"/>
    <dgm:cxn modelId="{625705D3-916E-4406-80C1-7E16F067C0F8}" type="presOf" srcId="{68B74AF5-CB5F-45A7-B7F7-0DD720E1358E}" destId="{3CA4F862-FCCA-4A39-89F7-E7B588724782}" srcOrd="0" destOrd="0" presId="urn:microsoft.com/office/officeart/2005/8/layout/gear1"/>
    <dgm:cxn modelId="{645A7C30-3415-4ABD-B54E-AABCDEC39C45}" type="presOf" srcId="{F058DC3A-21C6-4F02-A7E6-6EEC24D66A7E}" destId="{625D65D7-DBAB-4C6D-9B56-C3CCEA25C24C}" srcOrd="2" destOrd="0" presId="urn:microsoft.com/office/officeart/2005/8/layout/gear1"/>
    <dgm:cxn modelId="{1B08A4C9-D9F3-4B39-9088-9CCF2C026AEE}" type="presOf" srcId="{F058DC3A-21C6-4F02-A7E6-6EEC24D66A7E}" destId="{39C7D97C-9002-4816-B10C-9A91326E98E0}" srcOrd="3" destOrd="0" presId="urn:microsoft.com/office/officeart/2005/8/layout/gear1"/>
    <dgm:cxn modelId="{08D8CFB9-909F-470A-A363-455FC1395B9C}" srcId="{AFC72317-9453-4B2D-822C-6918A10EC1DE}" destId="{6CA48172-A5BE-41A4-8907-F4E64353BB1F}" srcOrd="0" destOrd="0" parTransId="{7427D705-A585-47E7-B412-D2DAB7C2556A}" sibTransId="{032A5E52-FEAF-4F62-A6AB-28B9BA93D79D}"/>
    <dgm:cxn modelId="{57A43861-147E-40DD-AD19-8909C57CD3B6}" type="presOf" srcId="{68B74AF5-CB5F-45A7-B7F7-0DD720E1358E}" destId="{166BD07A-47FF-4F0D-B053-930FB791931C}" srcOrd="2" destOrd="0" presId="urn:microsoft.com/office/officeart/2005/8/layout/gear1"/>
    <dgm:cxn modelId="{6A65248F-4A68-499F-A761-8AFFBE7A5666}" type="presOf" srcId="{6CA48172-A5BE-41A4-8907-F4E64353BB1F}" destId="{B33CF514-3CA1-4CD5-8210-B18ADC709BC5}" srcOrd="0" destOrd="0" presId="urn:microsoft.com/office/officeart/2005/8/layout/gear1"/>
    <dgm:cxn modelId="{2A87CA2C-C203-4D50-914F-E3A99E9E6112}" type="presParOf" srcId="{DCF42EE1-9C4B-4C60-97D0-5B73A8B73BC7}" destId="{B33CF514-3CA1-4CD5-8210-B18ADC709BC5}" srcOrd="0" destOrd="0" presId="urn:microsoft.com/office/officeart/2005/8/layout/gear1"/>
    <dgm:cxn modelId="{CBBD5444-F313-4DC7-9D34-2B6D1AE08924}" type="presParOf" srcId="{DCF42EE1-9C4B-4C60-97D0-5B73A8B73BC7}" destId="{B494418E-2461-42E7-BC72-0B59CBAB70C4}" srcOrd="1" destOrd="0" presId="urn:microsoft.com/office/officeart/2005/8/layout/gear1"/>
    <dgm:cxn modelId="{E3ABC1C5-2611-40C7-A18D-3CDAB46EC798}" type="presParOf" srcId="{DCF42EE1-9C4B-4C60-97D0-5B73A8B73BC7}" destId="{ADBDA918-48A0-4BC8-82E6-FC886C689E58}" srcOrd="2" destOrd="0" presId="urn:microsoft.com/office/officeart/2005/8/layout/gear1"/>
    <dgm:cxn modelId="{8A261393-95DE-4315-B6DF-B494A27DC85F}" type="presParOf" srcId="{DCF42EE1-9C4B-4C60-97D0-5B73A8B73BC7}" destId="{3CA4F862-FCCA-4A39-89F7-E7B588724782}" srcOrd="3" destOrd="0" presId="urn:microsoft.com/office/officeart/2005/8/layout/gear1"/>
    <dgm:cxn modelId="{C39FCCB5-1AB5-4A2F-9F24-853138EB752D}" type="presParOf" srcId="{DCF42EE1-9C4B-4C60-97D0-5B73A8B73BC7}" destId="{74385E4C-8586-42FA-B9DD-0308DB188E25}" srcOrd="4" destOrd="0" presId="urn:microsoft.com/office/officeart/2005/8/layout/gear1"/>
    <dgm:cxn modelId="{52BB2EEF-433F-4BCA-A020-73114CDD89EE}" type="presParOf" srcId="{DCF42EE1-9C4B-4C60-97D0-5B73A8B73BC7}" destId="{166BD07A-47FF-4F0D-B053-930FB791931C}" srcOrd="5" destOrd="0" presId="urn:microsoft.com/office/officeart/2005/8/layout/gear1"/>
    <dgm:cxn modelId="{63ABEC60-2808-4027-8075-AE9C53CC40A5}" type="presParOf" srcId="{DCF42EE1-9C4B-4C60-97D0-5B73A8B73BC7}" destId="{3D77350F-1C49-4C04-97BE-DCD4EBBBFB72}" srcOrd="6" destOrd="0" presId="urn:microsoft.com/office/officeart/2005/8/layout/gear1"/>
    <dgm:cxn modelId="{2B473B08-E7F5-45E9-962B-9C24C85DAC41}" type="presParOf" srcId="{DCF42EE1-9C4B-4C60-97D0-5B73A8B73BC7}" destId="{4AD421B1-80F7-41E5-8694-DB6013A8CC15}" srcOrd="7" destOrd="0" presId="urn:microsoft.com/office/officeart/2005/8/layout/gear1"/>
    <dgm:cxn modelId="{C6B24235-74A6-46E8-A8E1-80F677C8ACD4}" type="presParOf" srcId="{DCF42EE1-9C4B-4C60-97D0-5B73A8B73BC7}" destId="{625D65D7-DBAB-4C6D-9B56-C3CCEA25C24C}" srcOrd="8" destOrd="0" presId="urn:microsoft.com/office/officeart/2005/8/layout/gear1"/>
    <dgm:cxn modelId="{7B5046CD-8CD0-4DB2-951A-5DAE644477E8}" type="presParOf" srcId="{DCF42EE1-9C4B-4C60-97D0-5B73A8B73BC7}" destId="{39C7D97C-9002-4816-B10C-9A91326E98E0}" srcOrd="9" destOrd="0" presId="urn:microsoft.com/office/officeart/2005/8/layout/gear1"/>
    <dgm:cxn modelId="{A8049BBE-9391-4747-9BB5-163B37D3AE8D}" type="presParOf" srcId="{DCF42EE1-9C4B-4C60-97D0-5B73A8B73BC7}" destId="{B869F00B-7AD8-495D-BAA3-E9A452FB9BAD}" srcOrd="10" destOrd="0" presId="urn:microsoft.com/office/officeart/2005/8/layout/gear1"/>
    <dgm:cxn modelId="{73F2E078-56F5-44CF-A563-7398409C1B60}" type="presParOf" srcId="{DCF42EE1-9C4B-4C60-97D0-5B73A8B73BC7}" destId="{7B6C7D49-5439-45CE-B37B-8662DDDDC79D}" srcOrd="11" destOrd="0" presId="urn:microsoft.com/office/officeart/2005/8/layout/gear1"/>
    <dgm:cxn modelId="{DE718277-2C58-4696-912D-DCC71331E313}" type="presParOf" srcId="{DCF42EE1-9C4B-4C60-97D0-5B73A8B73BC7}" destId="{3F3E926B-DBA5-4172-A06B-F7A9B8FDFA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3CF514-3CA1-4CD5-8210-B18ADC709BC5}">
      <dsp:nvSpPr>
        <dsp:cNvPr id="0" name=""/>
        <dsp:cNvSpPr/>
      </dsp:nvSpPr>
      <dsp:spPr>
        <a:xfrm>
          <a:off x="5703734" y="2099584"/>
          <a:ext cx="2620968" cy="2620968"/>
        </a:xfrm>
        <a:prstGeom prst="gear9">
          <a:avLst/>
        </a:prstGeom>
        <a:solidFill>
          <a:srgbClr val="EB94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200" b="1" kern="1200" dirty="0">
              <a:solidFill>
                <a:schemeClr val="tx1"/>
              </a:solidFill>
            </a:rPr>
            <a:t>الإنتاج</a:t>
          </a:r>
          <a:endParaRPr lang="fr-FR" sz="3200" b="1" kern="1200" dirty="0">
            <a:solidFill>
              <a:schemeClr val="tx1"/>
            </a:solidFill>
          </a:endParaRPr>
        </a:p>
      </dsp:txBody>
      <dsp:txXfrm>
        <a:off x="5703734" y="2099584"/>
        <a:ext cx="2620968" cy="2620968"/>
      </dsp:txXfrm>
    </dsp:sp>
    <dsp:sp modelId="{3CA4F862-FCCA-4A39-89F7-E7B588724782}">
      <dsp:nvSpPr>
        <dsp:cNvPr id="0" name=""/>
        <dsp:cNvSpPr/>
      </dsp:nvSpPr>
      <dsp:spPr>
        <a:xfrm>
          <a:off x="4141458" y="1524927"/>
          <a:ext cx="1906159" cy="1906159"/>
        </a:xfrm>
        <a:prstGeom prst="gear6">
          <a:avLst/>
        </a:prstGeom>
        <a:solidFill>
          <a:srgbClr val="CC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dirty="0">
              <a:solidFill>
                <a:schemeClr val="bg1"/>
              </a:solidFill>
              <a:latin typeface="Rockwell Extra Bold" panose="02060903040505020403" pitchFamily="18" charset="0"/>
            </a:rPr>
            <a:t>أنشطة التوزيع ودعم العملاء</a:t>
          </a:r>
          <a:endParaRPr lang="fr-FR" sz="2000" b="1" kern="1200" dirty="0">
            <a:solidFill>
              <a:schemeClr val="bg1"/>
            </a:solidFill>
            <a:latin typeface="Rockwell Extra Bold" panose="02060903040505020403" pitchFamily="18" charset="0"/>
          </a:endParaRPr>
        </a:p>
      </dsp:txBody>
      <dsp:txXfrm>
        <a:off x="4141458" y="1524927"/>
        <a:ext cx="1906159" cy="1906159"/>
      </dsp:txXfrm>
    </dsp:sp>
    <dsp:sp modelId="{3D77350F-1C49-4C04-97BE-DCD4EBBBFB72}">
      <dsp:nvSpPr>
        <dsp:cNvPr id="0" name=""/>
        <dsp:cNvSpPr/>
      </dsp:nvSpPr>
      <dsp:spPr>
        <a:xfrm rot="20700000">
          <a:off x="5209102" y="209872"/>
          <a:ext cx="1867646" cy="1867646"/>
        </a:xfrm>
        <a:prstGeom prst="gear6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dirty="0">
              <a:solidFill>
                <a:schemeClr val="tx1"/>
              </a:solidFill>
            </a:rPr>
            <a:t>الشراء وإدارة سلسة التوريد</a:t>
          </a:r>
          <a:endParaRPr lang="fr-FR" sz="2000" b="1" kern="1200" dirty="0">
            <a:solidFill>
              <a:schemeClr val="tx1"/>
            </a:solidFill>
          </a:endParaRPr>
        </a:p>
      </dsp:txBody>
      <dsp:txXfrm>
        <a:off x="5618732" y="619501"/>
        <a:ext cx="1048387" cy="1048387"/>
      </dsp:txXfrm>
    </dsp:sp>
    <dsp:sp modelId="{B869F00B-7AD8-495D-BAA3-E9A452FB9BAD}">
      <dsp:nvSpPr>
        <dsp:cNvPr id="0" name=""/>
        <dsp:cNvSpPr/>
      </dsp:nvSpPr>
      <dsp:spPr>
        <a:xfrm>
          <a:off x="5471168" y="1745327"/>
          <a:ext cx="3354840" cy="3354840"/>
        </a:xfrm>
        <a:prstGeom prst="circularArrow">
          <a:avLst>
            <a:gd name="adj1" fmla="val 4687"/>
            <a:gd name="adj2" fmla="val 299029"/>
            <a:gd name="adj3" fmla="val 2528301"/>
            <a:gd name="adj4" fmla="val 15835378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C7D49-5439-45CE-B37B-8662DDDDC79D}">
      <dsp:nvSpPr>
        <dsp:cNvPr id="0" name=""/>
        <dsp:cNvSpPr/>
      </dsp:nvSpPr>
      <dsp:spPr>
        <a:xfrm>
          <a:off x="3803881" y="1100715"/>
          <a:ext cx="2437501" cy="24375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E926B-DBA5-4172-A06B-F7A9B8FDFA97}">
      <dsp:nvSpPr>
        <dsp:cNvPr id="0" name=""/>
        <dsp:cNvSpPr/>
      </dsp:nvSpPr>
      <dsp:spPr>
        <a:xfrm>
          <a:off x="4777096" y="-201663"/>
          <a:ext cx="2628116" cy="262811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F64B7-508E-4A22-B911-2B6E60903F8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7DC31-B471-4F1E-AF02-B541B8DFD63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4C29669-838C-4A57-88E2-D4EAAF873B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1953D7-377E-4278-84C2-BA069869775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1513F2-D893-4F84-969F-6709536FEB07}" type="datetimeFigureOut">
              <a:rPr lang="en-US"/>
              <a:pPr>
                <a:defRPr/>
              </a:pPr>
              <a:t>4/14/2024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D447463D-E76F-42BE-8A16-E33BE8187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989A0B5-4D2C-42BC-B3A1-992F8B6F1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83E689-6ED4-43BA-80AA-FA53CDB322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B680A3-0DA5-468E-BB28-B91ECDC74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25DD69B-3230-4E1A-860B-8E246E5EE71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6dc4b734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6dc4b734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23946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270986" y="2012372"/>
            <a:ext cx="3802428" cy="410100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7291535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32572" y="0"/>
            <a:ext cx="6059428" cy="6858000"/>
          </a:xfrm>
          <a:custGeom>
            <a:avLst/>
            <a:gdLst>
              <a:gd name="connsiteX0" fmla="*/ 0 w 6059428"/>
              <a:gd name="connsiteY0" fmla="*/ 0 h 6858000"/>
              <a:gd name="connsiteX1" fmla="*/ 6059428 w 6059428"/>
              <a:gd name="connsiteY1" fmla="*/ 0 h 6858000"/>
              <a:gd name="connsiteX2" fmla="*/ 6059428 w 6059428"/>
              <a:gd name="connsiteY2" fmla="*/ 6858000 h 6858000"/>
              <a:gd name="connsiteX3" fmla="*/ 0 w 60594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9428" h="6858000">
                <a:moveTo>
                  <a:pt x="0" y="0"/>
                </a:moveTo>
                <a:lnTo>
                  <a:pt x="6059428" y="0"/>
                </a:lnTo>
                <a:lnTo>
                  <a:pt x="605942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44869141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435178"/>
            <a:ext cx="12192000" cy="3422822"/>
          </a:xfrm>
          <a:custGeom>
            <a:avLst/>
            <a:gdLst>
              <a:gd name="connsiteX0" fmla="*/ 0 w 12192000"/>
              <a:gd name="connsiteY0" fmla="*/ 0 h 3422822"/>
              <a:gd name="connsiteX1" fmla="*/ 12192000 w 12192000"/>
              <a:gd name="connsiteY1" fmla="*/ 0 h 3422822"/>
              <a:gd name="connsiteX2" fmla="*/ 12192000 w 12192000"/>
              <a:gd name="connsiteY2" fmla="*/ 3422822 h 3422822"/>
              <a:gd name="connsiteX3" fmla="*/ 0 w 12192000"/>
              <a:gd name="connsiteY3" fmla="*/ 3422822 h 342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2822">
                <a:moveTo>
                  <a:pt x="0" y="0"/>
                </a:moveTo>
                <a:lnTo>
                  <a:pt x="12192000" y="0"/>
                </a:lnTo>
                <a:lnTo>
                  <a:pt x="12192000" y="3422822"/>
                </a:lnTo>
                <a:lnTo>
                  <a:pt x="0" y="342282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83573473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4876800" cy="6248400"/>
          </a:xfrm>
          <a:custGeom>
            <a:avLst/>
            <a:gdLst>
              <a:gd name="connsiteX0" fmla="*/ 0 w 4876800"/>
              <a:gd name="connsiteY0" fmla="*/ 0 h 6248400"/>
              <a:gd name="connsiteX1" fmla="*/ 4876800 w 4876800"/>
              <a:gd name="connsiteY1" fmla="*/ 0 h 6248400"/>
              <a:gd name="connsiteX2" fmla="*/ 4876800 w 4876800"/>
              <a:gd name="connsiteY2" fmla="*/ 6248400 h 6248400"/>
              <a:gd name="connsiteX3" fmla="*/ 0 w 48768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6248400">
                <a:moveTo>
                  <a:pt x="0" y="0"/>
                </a:moveTo>
                <a:lnTo>
                  <a:pt x="4876800" y="0"/>
                </a:lnTo>
                <a:lnTo>
                  <a:pt x="4876800" y="6248400"/>
                </a:lnTo>
                <a:lnTo>
                  <a:pt x="0" y="6248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00660158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2769326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11076540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219090" y="1793628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219088" y="3387967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219089" y="4982305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37491" y="1793629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37489" y="3387968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037490" y="4982306"/>
            <a:ext cx="1225064" cy="1225064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098158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64627" y="2422359"/>
            <a:ext cx="2297841" cy="3304674"/>
          </a:xfrm>
          <a:custGeom>
            <a:avLst/>
            <a:gdLst>
              <a:gd name="connsiteX0" fmla="*/ 0 w 2297841"/>
              <a:gd name="connsiteY0" fmla="*/ 0 h 3304674"/>
              <a:gd name="connsiteX1" fmla="*/ 2297841 w 2297841"/>
              <a:gd name="connsiteY1" fmla="*/ 0 h 3304674"/>
              <a:gd name="connsiteX2" fmla="*/ 2297841 w 2297841"/>
              <a:gd name="connsiteY2" fmla="*/ 3304674 h 3304674"/>
              <a:gd name="connsiteX3" fmla="*/ 0 w 2297841"/>
              <a:gd name="connsiteY3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841" h="3304674">
                <a:moveTo>
                  <a:pt x="0" y="0"/>
                </a:moveTo>
                <a:lnTo>
                  <a:pt x="2297841" y="0"/>
                </a:lnTo>
                <a:lnTo>
                  <a:pt x="2297841" y="3304674"/>
                </a:lnTo>
                <a:lnTo>
                  <a:pt x="0" y="330467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929532" y="2422359"/>
            <a:ext cx="2297841" cy="3304674"/>
          </a:xfrm>
          <a:custGeom>
            <a:avLst/>
            <a:gdLst>
              <a:gd name="connsiteX0" fmla="*/ 0 w 2297841"/>
              <a:gd name="connsiteY0" fmla="*/ 0 h 3304674"/>
              <a:gd name="connsiteX1" fmla="*/ 2297841 w 2297841"/>
              <a:gd name="connsiteY1" fmla="*/ 0 h 3304674"/>
              <a:gd name="connsiteX2" fmla="*/ 2297841 w 2297841"/>
              <a:gd name="connsiteY2" fmla="*/ 3304674 h 3304674"/>
              <a:gd name="connsiteX3" fmla="*/ 0 w 2297841"/>
              <a:gd name="connsiteY3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841" h="3304674">
                <a:moveTo>
                  <a:pt x="0" y="0"/>
                </a:moveTo>
                <a:lnTo>
                  <a:pt x="2297841" y="0"/>
                </a:lnTo>
                <a:lnTo>
                  <a:pt x="2297841" y="3304674"/>
                </a:lnTo>
                <a:lnTo>
                  <a:pt x="0" y="330467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6215286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839963" y="1300981"/>
            <a:ext cx="4256036" cy="4256036"/>
          </a:xfrm>
          <a:custGeom>
            <a:avLst/>
            <a:gdLst>
              <a:gd name="connsiteX0" fmla="*/ 2128018 w 4256036"/>
              <a:gd name="connsiteY0" fmla="*/ 1424240 h 4256036"/>
              <a:gd name="connsiteX1" fmla="*/ 1424240 w 4256036"/>
              <a:gd name="connsiteY1" fmla="*/ 2128018 h 4256036"/>
              <a:gd name="connsiteX2" fmla="*/ 2128018 w 4256036"/>
              <a:gd name="connsiteY2" fmla="*/ 2831796 h 4256036"/>
              <a:gd name="connsiteX3" fmla="*/ 2831796 w 4256036"/>
              <a:gd name="connsiteY3" fmla="*/ 2128018 h 4256036"/>
              <a:gd name="connsiteX4" fmla="*/ 2128018 w 4256036"/>
              <a:gd name="connsiteY4" fmla="*/ 1424240 h 4256036"/>
              <a:gd name="connsiteX5" fmla="*/ 2128018 w 4256036"/>
              <a:gd name="connsiteY5" fmla="*/ 0 h 4256036"/>
              <a:gd name="connsiteX6" fmla="*/ 4256036 w 4256036"/>
              <a:gd name="connsiteY6" fmla="*/ 2128018 h 4256036"/>
              <a:gd name="connsiteX7" fmla="*/ 2128018 w 4256036"/>
              <a:gd name="connsiteY7" fmla="*/ 4256036 h 4256036"/>
              <a:gd name="connsiteX8" fmla="*/ 0 w 4256036"/>
              <a:gd name="connsiteY8" fmla="*/ 2128018 h 4256036"/>
              <a:gd name="connsiteX9" fmla="*/ 2128018 w 4256036"/>
              <a:gd name="connsiteY9" fmla="*/ 0 h 42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6036" h="4256036">
                <a:moveTo>
                  <a:pt x="2128018" y="1424240"/>
                </a:moveTo>
                <a:cubicBezTo>
                  <a:pt x="1739332" y="1424240"/>
                  <a:pt x="1424240" y="1739332"/>
                  <a:pt x="1424240" y="2128018"/>
                </a:cubicBezTo>
                <a:cubicBezTo>
                  <a:pt x="1424240" y="2516704"/>
                  <a:pt x="1739332" y="2831796"/>
                  <a:pt x="2128018" y="2831796"/>
                </a:cubicBezTo>
                <a:cubicBezTo>
                  <a:pt x="2516704" y="2831796"/>
                  <a:pt x="2831796" y="2516704"/>
                  <a:pt x="2831796" y="2128018"/>
                </a:cubicBezTo>
                <a:cubicBezTo>
                  <a:pt x="2831796" y="1739332"/>
                  <a:pt x="2516704" y="1424240"/>
                  <a:pt x="2128018" y="1424240"/>
                </a:cubicBezTo>
                <a:close/>
                <a:moveTo>
                  <a:pt x="2128018" y="0"/>
                </a:moveTo>
                <a:cubicBezTo>
                  <a:pt x="3303290" y="0"/>
                  <a:pt x="4256036" y="952746"/>
                  <a:pt x="4256036" y="2128018"/>
                </a:cubicBezTo>
                <a:cubicBezTo>
                  <a:pt x="4256036" y="3303290"/>
                  <a:pt x="3303290" y="4256036"/>
                  <a:pt x="2128018" y="4256036"/>
                </a:cubicBezTo>
                <a:cubicBezTo>
                  <a:pt x="952746" y="4256036"/>
                  <a:pt x="0" y="3303290"/>
                  <a:pt x="0" y="2128018"/>
                </a:cubicBezTo>
                <a:cubicBezTo>
                  <a:pt x="0" y="952746"/>
                  <a:pt x="952746" y="0"/>
                  <a:pt x="2128018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96736135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5523E3-3DF5-4D4D-B75E-CE7AB043BA66}"/>
              </a:ext>
            </a:extLst>
          </p:cNvPr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0D372C02-9E11-4D90-9812-718FF4D458D9}" type="slidenum">
              <a:rPr lang="id-ID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‹N°›</a:t>
            </a:fld>
            <a:endParaRPr lang="id-ID" altLang="en-US" sz="1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2571927"/>
            <a:ext cx="3987977" cy="2340797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lang="en-US" sz="1800" dirty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36609875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104611-CCF6-4D22-A266-4DD684B478F2}"/>
              </a:ext>
            </a:extLst>
          </p:cNvPr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85EF88FE-A215-4DC2-A6CF-8420F195B9AC}" type="slidenum">
              <a:rPr lang="id-ID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‹N°›</a:t>
            </a:fld>
            <a:endParaRPr lang="id-ID" altLang="en-US" sz="1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94427" y="3652687"/>
            <a:ext cx="3987977" cy="2340797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lang="en-US" sz="18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928355" y="864517"/>
            <a:ext cx="3987977" cy="2340797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lang="en-US" sz="1800" dirty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5164448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9175" y="738188"/>
            <a:ext cx="5205413" cy="611981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2178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BE66E4-0E58-4B83-8CB5-3972CD25F5C5}"/>
              </a:ext>
            </a:extLst>
          </p:cNvPr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F4F01DBB-1EF4-4AAD-9E54-651D1E126002}" type="slidenum">
              <a:rPr lang="id-ID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‹N°›</a:t>
            </a:fld>
            <a:endParaRPr lang="id-ID" altLang="en-US" sz="1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1837141"/>
            <a:ext cx="3987977" cy="2340797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lang="en-US" sz="1800" dirty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87040070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76333" y="173816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789387" y="4272814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402443" y="173816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15638556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281989" y="173816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398168" y="4272815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514347" y="173816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27979502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13248" y="2054837"/>
            <a:ext cx="2461446" cy="2461444"/>
          </a:xfrm>
          <a:custGeom>
            <a:avLst/>
            <a:gdLst>
              <a:gd name="connsiteX0" fmla="*/ 1230723 w 2461446"/>
              <a:gd name="connsiteY0" fmla="*/ 0 h 2461444"/>
              <a:gd name="connsiteX1" fmla="*/ 2461446 w 2461446"/>
              <a:gd name="connsiteY1" fmla="*/ 1230722 h 2461444"/>
              <a:gd name="connsiteX2" fmla="*/ 1230723 w 2461446"/>
              <a:gd name="connsiteY2" fmla="*/ 2461444 h 2461444"/>
              <a:gd name="connsiteX3" fmla="*/ 0 w 2461446"/>
              <a:gd name="connsiteY3" fmla="*/ 1230722 h 2461444"/>
              <a:gd name="connsiteX4" fmla="*/ 1230723 w 2461446"/>
              <a:gd name="connsiteY4" fmla="*/ 0 h 246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1446" h="2461444">
                <a:moveTo>
                  <a:pt x="1230723" y="0"/>
                </a:moveTo>
                <a:cubicBezTo>
                  <a:pt x="1910433" y="0"/>
                  <a:pt x="2461446" y="551013"/>
                  <a:pt x="2461446" y="1230722"/>
                </a:cubicBezTo>
                <a:cubicBezTo>
                  <a:pt x="2461446" y="1910431"/>
                  <a:pt x="1910433" y="2461444"/>
                  <a:pt x="1230723" y="2461444"/>
                </a:cubicBezTo>
                <a:cubicBezTo>
                  <a:pt x="551013" y="2461444"/>
                  <a:pt x="0" y="1910431"/>
                  <a:pt x="0" y="1230722"/>
                </a:cubicBezTo>
                <a:cubicBezTo>
                  <a:pt x="0" y="551013"/>
                  <a:pt x="551013" y="0"/>
                  <a:pt x="123072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928703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3984" y="2039336"/>
            <a:ext cx="2491796" cy="2491796"/>
          </a:xfrm>
          <a:custGeom>
            <a:avLst/>
            <a:gdLst>
              <a:gd name="connsiteX0" fmla="*/ 1245898 w 2491796"/>
              <a:gd name="connsiteY0" fmla="*/ 0 h 2491796"/>
              <a:gd name="connsiteX1" fmla="*/ 2491796 w 2491796"/>
              <a:gd name="connsiteY1" fmla="*/ 1245898 h 2491796"/>
              <a:gd name="connsiteX2" fmla="*/ 1245898 w 2491796"/>
              <a:gd name="connsiteY2" fmla="*/ 2491796 h 2491796"/>
              <a:gd name="connsiteX3" fmla="*/ 0 w 2491796"/>
              <a:gd name="connsiteY3" fmla="*/ 1245898 h 2491796"/>
              <a:gd name="connsiteX4" fmla="*/ 1245898 w 2491796"/>
              <a:gd name="connsiteY4" fmla="*/ 0 h 249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796" h="2491796">
                <a:moveTo>
                  <a:pt x="1245898" y="0"/>
                </a:moveTo>
                <a:cubicBezTo>
                  <a:pt x="1933988" y="0"/>
                  <a:pt x="2491796" y="557808"/>
                  <a:pt x="2491796" y="1245898"/>
                </a:cubicBezTo>
                <a:cubicBezTo>
                  <a:pt x="2491796" y="1933988"/>
                  <a:pt x="1933988" y="2491796"/>
                  <a:pt x="1245898" y="2491796"/>
                </a:cubicBezTo>
                <a:cubicBezTo>
                  <a:pt x="557808" y="2491796"/>
                  <a:pt x="0" y="1933988"/>
                  <a:pt x="0" y="1245898"/>
                </a:cubicBezTo>
                <a:cubicBezTo>
                  <a:pt x="0" y="557808"/>
                  <a:pt x="557808" y="0"/>
                  <a:pt x="1245898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19489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CC8457-443A-4612-A82A-261150BB1633}"/>
              </a:ext>
            </a:extLst>
          </p:cNvPr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A188CE5-6246-4120-9F5D-621E2BD38C35}" type="slidenum">
              <a:rPr lang="id-ID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‹N°›</a:t>
            </a:fld>
            <a:endParaRPr lang="id-ID" altLang="en-US" sz="1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955209" y="2081279"/>
            <a:ext cx="2118902" cy="2118904"/>
          </a:xfrm>
          <a:prstGeom prst="ellipse">
            <a:avLst/>
          </a:prstGeo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913712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40290" y="2084713"/>
            <a:ext cx="1379353" cy="1600049"/>
          </a:xfrm>
          <a:custGeom>
            <a:avLst/>
            <a:gdLst>
              <a:gd name="connsiteX0" fmla="*/ 689677 w 1379353"/>
              <a:gd name="connsiteY0" fmla="*/ 0 h 1600049"/>
              <a:gd name="connsiteX1" fmla="*/ 1379353 w 1379353"/>
              <a:gd name="connsiteY1" fmla="*/ 344838 h 1600049"/>
              <a:gd name="connsiteX2" fmla="*/ 1379353 w 1379353"/>
              <a:gd name="connsiteY2" fmla="*/ 1255211 h 1600049"/>
              <a:gd name="connsiteX3" fmla="*/ 689677 w 1379353"/>
              <a:gd name="connsiteY3" fmla="*/ 1600049 h 1600049"/>
              <a:gd name="connsiteX4" fmla="*/ 0 w 1379353"/>
              <a:gd name="connsiteY4" fmla="*/ 1255211 h 1600049"/>
              <a:gd name="connsiteX5" fmla="*/ 0 w 1379353"/>
              <a:gd name="connsiteY5" fmla="*/ 344838 h 160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353" h="1600049">
                <a:moveTo>
                  <a:pt x="689677" y="0"/>
                </a:moveTo>
                <a:lnTo>
                  <a:pt x="1379353" y="344838"/>
                </a:lnTo>
                <a:lnTo>
                  <a:pt x="1379353" y="1255211"/>
                </a:lnTo>
                <a:lnTo>
                  <a:pt x="689677" y="1600049"/>
                </a:lnTo>
                <a:lnTo>
                  <a:pt x="0" y="1255211"/>
                </a:lnTo>
                <a:lnTo>
                  <a:pt x="0" y="34483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958618" y="2084712"/>
            <a:ext cx="1379353" cy="1600049"/>
          </a:xfrm>
          <a:custGeom>
            <a:avLst/>
            <a:gdLst>
              <a:gd name="connsiteX0" fmla="*/ 689677 w 1379353"/>
              <a:gd name="connsiteY0" fmla="*/ 0 h 1600049"/>
              <a:gd name="connsiteX1" fmla="*/ 1379353 w 1379353"/>
              <a:gd name="connsiteY1" fmla="*/ 344838 h 1600049"/>
              <a:gd name="connsiteX2" fmla="*/ 1379353 w 1379353"/>
              <a:gd name="connsiteY2" fmla="*/ 1255211 h 1600049"/>
              <a:gd name="connsiteX3" fmla="*/ 689677 w 1379353"/>
              <a:gd name="connsiteY3" fmla="*/ 1600049 h 1600049"/>
              <a:gd name="connsiteX4" fmla="*/ 0 w 1379353"/>
              <a:gd name="connsiteY4" fmla="*/ 1255211 h 1600049"/>
              <a:gd name="connsiteX5" fmla="*/ 0 w 1379353"/>
              <a:gd name="connsiteY5" fmla="*/ 344838 h 160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353" h="1600049">
                <a:moveTo>
                  <a:pt x="689677" y="0"/>
                </a:moveTo>
                <a:lnTo>
                  <a:pt x="1379353" y="344838"/>
                </a:lnTo>
                <a:lnTo>
                  <a:pt x="1379353" y="1255211"/>
                </a:lnTo>
                <a:lnTo>
                  <a:pt x="689677" y="1600049"/>
                </a:lnTo>
                <a:lnTo>
                  <a:pt x="0" y="1255211"/>
                </a:lnTo>
                <a:lnTo>
                  <a:pt x="0" y="34483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49198751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748762" y="2241607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288047" y="2241608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825513" y="2241608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178023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54674" y="2081138"/>
            <a:ext cx="1741199" cy="2019790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901825" y="2081137"/>
            <a:ext cx="1741199" cy="2019790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548976" y="2081137"/>
            <a:ext cx="1741199" cy="2019790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196128" y="2081136"/>
            <a:ext cx="1741198" cy="2019790"/>
          </a:xfrm>
          <a:custGeom>
            <a:avLst/>
            <a:gdLst>
              <a:gd name="connsiteX0" fmla="*/ 870598 w 1741198"/>
              <a:gd name="connsiteY0" fmla="*/ 0 h 2019790"/>
              <a:gd name="connsiteX1" fmla="*/ 1741198 w 1741198"/>
              <a:gd name="connsiteY1" fmla="*/ 435299 h 2019790"/>
              <a:gd name="connsiteX2" fmla="*/ 1741198 w 1741198"/>
              <a:gd name="connsiteY2" fmla="*/ 1584490 h 2019790"/>
              <a:gd name="connsiteX3" fmla="*/ 870598 w 1741198"/>
              <a:gd name="connsiteY3" fmla="*/ 2019790 h 2019790"/>
              <a:gd name="connsiteX4" fmla="*/ 0 w 1741198"/>
              <a:gd name="connsiteY4" fmla="*/ 1584490 h 2019790"/>
              <a:gd name="connsiteX5" fmla="*/ 0 w 1741198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8" h="2019790">
                <a:moveTo>
                  <a:pt x="870598" y="0"/>
                </a:moveTo>
                <a:lnTo>
                  <a:pt x="1741198" y="435299"/>
                </a:lnTo>
                <a:lnTo>
                  <a:pt x="1741198" y="1584490"/>
                </a:lnTo>
                <a:lnTo>
                  <a:pt x="870598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2593401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1449" y="2132721"/>
            <a:ext cx="1892138" cy="1892136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813260" y="2137220"/>
            <a:ext cx="1892138" cy="1892136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480168" y="2137220"/>
            <a:ext cx="1892138" cy="1892136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9231978" y="2141719"/>
            <a:ext cx="1892138" cy="1892136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43091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56485" y="1122483"/>
            <a:ext cx="5735514" cy="5735517"/>
          </a:xfrm>
          <a:custGeom>
            <a:avLst/>
            <a:gdLst>
              <a:gd name="connsiteX0" fmla="*/ 5735514 w 5735514"/>
              <a:gd name="connsiteY0" fmla="*/ 0 h 5735517"/>
              <a:gd name="connsiteX1" fmla="*/ 5735514 w 5735514"/>
              <a:gd name="connsiteY1" fmla="*/ 5735517 h 5735517"/>
              <a:gd name="connsiteX2" fmla="*/ 0 w 5735514"/>
              <a:gd name="connsiteY2" fmla="*/ 5730416 h 5735517"/>
              <a:gd name="connsiteX3" fmla="*/ 5735514 w 5735514"/>
              <a:gd name="connsiteY3" fmla="*/ 0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514" h="5735517">
                <a:moveTo>
                  <a:pt x="5735514" y="0"/>
                </a:moveTo>
                <a:lnTo>
                  <a:pt x="5735514" y="5735517"/>
                </a:lnTo>
                <a:lnTo>
                  <a:pt x="0" y="5730416"/>
                </a:lnTo>
                <a:cubicBezTo>
                  <a:pt x="2815" y="2564771"/>
                  <a:pt x="2569867" y="0"/>
                  <a:pt x="573551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031402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FFB81-D589-4806-B69F-DF7D505029FC}"/>
              </a:ext>
            </a:extLst>
          </p:cNvPr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C258369D-B944-4031-9F60-9BF694107DEE}" type="slidenum">
              <a:rPr lang="id-ID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‹N°›</a:t>
            </a:fld>
            <a:endParaRPr lang="id-ID" altLang="en-US" sz="1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98594" y="893617"/>
            <a:ext cx="2535382" cy="2535382"/>
          </a:xfrm>
          <a:custGeom>
            <a:avLst/>
            <a:gdLst>
              <a:gd name="connsiteX0" fmla="*/ 1267691 w 2535382"/>
              <a:gd name="connsiteY0" fmla="*/ 0 h 2535382"/>
              <a:gd name="connsiteX1" fmla="*/ 2535382 w 2535382"/>
              <a:gd name="connsiteY1" fmla="*/ 1267691 h 2535382"/>
              <a:gd name="connsiteX2" fmla="*/ 1267691 w 2535382"/>
              <a:gd name="connsiteY2" fmla="*/ 2535382 h 2535382"/>
              <a:gd name="connsiteX3" fmla="*/ 0 w 2535382"/>
              <a:gd name="connsiteY3" fmla="*/ 1267691 h 2535382"/>
              <a:gd name="connsiteX4" fmla="*/ 1267691 w 253538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382" h="2535382">
                <a:moveTo>
                  <a:pt x="1267691" y="0"/>
                </a:moveTo>
                <a:cubicBezTo>
                  <a:pt x="1967817" y="0"/>
                  <a:pt x="2535382" y="567565"/>
                  <a:pt x="2535382" y="1267691"/>
                </a:cubicBezTo>
                <a:cubicBezTo>
                  <a:pt x="2535382" y="1967817"/>
                  <a:pt x="1967817" y="2535382"/>
                  <a:pt x="1267691" y="2535382"/>
                </a:cubicBezTo>
                <a:cubicBezTo>
                  <a:pt x="567565" y="2535382"/>
                  <a:pt x="0" y="1967817"/>
                  <a:pt x="0" y="1267691"/>
                </a:cubicBezTo>
                <a:cubicBezTo>
                  <a:pt x="0" y="567565"/>
                  <a:pt x="567565" y="0"/>
                  <a:pt x="126769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834185" y="893617"/>
            <a:ext cx="2535382" cy="2535382"/>
          </a:xfrm>
          <a:custGeom>
            <a:avLst/>
            <a:gdLst>
              <a:gd name="connsiteX0" fmla="*/ 1267691 w 2535382"/>
              <a:gd name="connsiteY0" fmla="*/ 0 h 2535382"/>
              <a:gd name="connsiteX1" fmla="*/ 2535382 w 2535382"/>
              <a:gd name="connsiteY1" fmla="*/ 1267691 h 2535382"/>
              <a:gd name="connsiteX2" fmla="*/ 1267691 w 2535382"/>
              <a:gd name="connsiteY2" fmla="*/ 2535382 h 2535382"/>
              <a:gd name="connsiteX3" fmla="*/ 0 w 2535382"/>
              <a:gd name="connsiteY3" fmla="*/ 1267691 h 2535382"/>
              <a:gd name="connsiteX4" fmla="*/ 1267691 w 253538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382" h="2535382">
                <a:moveTo>
                  <a:pt x="1267691" y="0"/>
                </a:moveTo>
                <a:cubicBezTo>
                  <a:pt x="1967817" y="0"/>
                  <a:pt x="2535382" y="567565"/>
                  <a:pt x="2535382" y="1267691"/>
                </a:cubicBezTo>
                <a:cubicBezTo>
                  <a:pt x="2535382" y="1967817"/>
                  <a:pt x="1967817" y="2535382"/>
                  <a:pt x="1267691" y="2535382"/>
                </a:cubicBezTo>
                <a:cubicBezTo>
                  <a:pt x="567565" y="2535382"/>
                  <a:pt x="0" y="1967817"/>
                  <a:pt x="0" y="1267691"/>
                </a:cubicBezTo>
                <a:cubicBezTo>
                  <a:pt x="0" y="567565"/>
                  <a:pt x="567565" y="0"/>
                  <a:pt x="126769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502281212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5409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9729" y="231761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14179" y="2317619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058631" y="232176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0303082" y="232176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2187207" y="460613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5431657" y="4610286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8676109" y="461028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769301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911805" y="357147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758093" y="357147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47510" y="357147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293798" y="357147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423910" y="5087973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9159816" y="5101420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077697" y="5093807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3746368" y="5093807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602802" y="205496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525072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968202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092903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382886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5545541" y="4165862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79430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9138557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048281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69832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2042581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338683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188324" y="1852553"/>
            <a:ext cx="1815354" cy="1815354"/>
          </a:xfrm>
          <a:custGeom>
            <a:avLst/>
            <a:gdLst>
              <a:gd name="connsiteX0" fmla="*/ 907677 w 1815354"/>
              <a:gd name="connsiteY0" fmla="*/ 0 h 1815354"/>
              <a:gd name="connsiteX1" fmla="*/ 1815354 w 1815354"/>
              <a:gd name="connsiteY1" fmla="*/ 907677 h 1815354"/>
              <a:gd name="connsiteX2" fmla="*/ 907677 w 1815354"/>
              <a:gd name="connsiteY2" fmla="*/ 1815354 h 1815354"/>
              <a:gd name="connsiteX3" fmla="*/ 0 w 1815354"/>
              <a:gd name="connsiteY3" fmla="*/ 907677 h 1815354"/>
              <a:gd name="connsiteX4" fmla="*/ 907677 w 1815354"/>
              <a:gd name="connsiteY4" fmla="*/ 0 h 181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354" h="1815354">
                <a:moveTo>
                  <a:pt x="907677" y="0"/>
                </a:moveTo>
                <a:cubicBezTo>
                  <a:pt x="1408973" y="0"/>
                  <a:pt x="1815354" y="406381"/>
                  <a:pt x="1815354" y="907677"/>
                </a:cubicBezTo>
                <a:cubicBezTo>
                  <a:pt x="1815354" y="1408973"/>
                  <a:pt x="1408973" y="1815354"/>
                  <a:pt x="907677" y="1815354"/>
                </a:cubicBezTo>
                <a:cubicBezTo>
                  <a:pt x="406381" y="1815354"/>
                  <a:pt x="0" y="1408973"/>
                  <a:pt x="0" y="907677"/>
                </a:cubicBezTo>
                <a:cubicBezTo>
                  <a:pt x="0" y="406381"/>
                  <a:pt x="406381" y="0"/>
                  <a:pt x="9076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678219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825076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5705914" y="2800934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5705914" y="4406651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8136491" y="2928620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8136491" y="4534338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10464893" y="1897654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10462531" y="4107540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10460169" y="5081203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052482" y="2446828"/>
            <a:ext cx="1788460" cy="1788460"/>
          </a:xfrm>
          <a:custGeom>
            <a:avLst/>
            <a:gdLst>
              <a:gd name="connsiteX0" fmla="*/ 894230 w 1788460"/>
              <a:gd name="connsiteY0" fmla="*/ 0 h 1788460"/>
              <a:gd name="connsiteX1" fmla="*/ 1788460 w 1788460"/>
              <a:gd name="connsiteY1" fmla="*/ 894230 h 1788460"/>
              <a:gd name="connsiteX2" fmla="*/ 894230 w 1788460"/>
              <a:gd name="connsiteY2" fmla="*/ 1788460 h 1788460"/>
              <a:gd name="connsiteX3" fmla="*/ 0 w 1788460"/>
              <a:gd name="connsiteY3" fmla="*/ 894230 h 1788460"/>
              <a:gd name="connsiteX4" fmla="*/ 894230 w 1788460"/>
              <a:gd name="connsiteY4" fmla="*/ 0 h 17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460" h="1788460">
                <a:moveTo>
                  <a:pt x="894230" y="0"/>
                </a:moveTo>
                <a:cubicBezTo>
                  <a:pt x="1388100" y="0"/>
                  <a:pt x="1788460" y="400360"/>
                  <a:pt x="1788460" y="894230"/>
                </a:cubicBezTo>
                <a:cubicBezTo>
                  <a:pt x="1788460" y="1388100"/>
                  <a:pt x="1388100" y="1788460"/>
                  <a:pt x="894230" y="1788460"/>
                </a:cubicBezTo>
                <a:cubicBezTo>
                  <a:pt x="400360" y="1788460"/>
                  <a:pt x="0" y="1388100"/>
                  <a:pt x="0" y="894230"/>
                </a:cubicBezTo>
                <a:cubicBezTo>
                  <a:pt x="0" y="400360"/>
                  <a:pt x="400360" y="0"/>
                  <a:pt x="894230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5705915" y="1189528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8136492" y="1317215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0467255" y="923991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39592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581731" y="346031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22082" y="346031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35824" y="346031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4576175" y="346031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515648" y="4954038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3555999" y="4954038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7581029" y="4954038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9621380" y="4954038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5561555" y="495403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582432" y="1966586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5699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5583935" y="1584427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871558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4679810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3"/>
          </p:nvPr>
        </p:nvSpPr>
        <p:spPr>
          <a:xfrm>
            <a:off x="6488062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8296314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8296314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1010456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488062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8"/>
          </p:nvPr>
        </p:nvSpPr>
        <p:spPr>
          <a:xfrm>
            <a:off x="4679810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9"/>
          </p:nvPr>
        </p:nvSpPr>
        <p:spPr>
          <a:xfrm>
            <a:off x="2871558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/>
          </p:nvPr>
        </p:nvSpPr>
        <p:spPr>
          <a:xfrm>
            <a:off x="106330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10460974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843330" y="1902443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3517458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91587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8865716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843329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5"/>
          </p:nvPr>
        </p:nvSpPr>
        <p:spPr>
          <a:xfrm>
            <a:off x="843329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6"/>
          </p:nvPr>
        </p:nvSpPr>
        <p:spPr>
          <a:xfrm>
            <a:off x="3517458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7"/>
          </p:nvPr>
        </p:nvSpPr>
        <p:spPr>
          <a:xfrm>
            <a:off x="3517458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8"/>
          </p:nvPr>
        </p:nvSpPr>
        <p:spPr>
          <a:xfrm>
            <a:off x="6191586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9"/>
          </p:nvPr>
        </p:nvSpPr>
        <p:spPr>
          <a:xfrm>
            <a:off x="6191586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0"/>
          </p:nvPr>
        </p:nvSpPr>
        <p:spPr>
          <a:xfrm>
            <a:off x="8865714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1"/>
          </p:nvPr>
        </p:nvSpPr>
        <p:spPr>
          <a:xfrm>
            <a:off x="8865714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04392214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064596" y="2271007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739735" y="3683486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658781" y="3683486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1059796" y="494957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2443129" y="494957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3980220" y="493816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5363553" y="493816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7380513" y="370153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8851528" y="3676481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10310515" y="3660655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9566506" y="492674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1"/>
          </p:nvPr>
        </p:nvSpPr>
        <p:spPr>
          <a:xfrm>
            <a:off x="8194906" y="493816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2"/>
          </p:nvPr>
        </p:nvSpPr>
        <p:spPr>
          <a:xfrm>
            <a:off x="8716865" y="2248176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51743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456486" y="-1"/>
            <a:ext cx="5735514" cy="5735517"/>
          </a:xfrm>
          <a:custGeom>
            <a:avLst/>
            <a:gdLst>
              <a:gd name="connsiteX0" fmla="*/ 5735514 w 5735514"/>
              <a:gd name="connsiteY0" fmla="*/ 0 h 5735517"/>
              <a:gd name="connsiteX1" fmla="*/ 5735514 w 5735514"/>
              <a:gd name="connsiteY1" fmla="*/ 5735517 h 5735517"/>
              <a:gd name="connsiteX2" fmla="*/ 0 w 5735514"/>
              <a:gd name="connsiteY2" fmla="*/ 5101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4" h="5735517">
                <a:moveTo>
                  <a:pt x="5735514" y="0"/>
                </a:moveTo>
                <a:lnTo>
                  <a:pt x="5735514" y="5735517"/>
                </a:lnTo>
                <a:cubicBezTo>
                  <a:pt x="2569867" y="5735517"/>
                  <a:pt x="2815" y="3170746"/>
                  <a:pt x="0" y="5101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50069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239864"/>
            <a:ext cx="4215679" cy="5618136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553250" y="1239864"/>
            <a:ext cx="4215679" cy="5618136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96973534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grpSp>
        <p:nvGrpSpPr>
          <p:cNvPr id="2" name="Google Shape;95;p11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6108200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376BD-0D3F-4BCA-81DB-8C18DDB2F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3C0526-24A2-409B-8AFD-E0AE89F06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1FC37-4B27-4BA9-AD20-DA8C4BC5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BA4B-2665-43AF-924D-33D39E081787}" type="datetime1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E939D0-A10C-46D1-8683-9DBF1F6F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5647D9-D1E2-433D-8479-DD8CD3F3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6DE6-6023-4F1B-83B8-5B1409609C0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62927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14/04/2024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1122486"/>
            <a:ext cx="5735517" cy="5735514"/>
          </a:xfrm>
          <a:custGeom>
            <a:avLst/>
            <a:gdLst>
              <a:gd name="connsiteX0" fmla="*/ 5101 w 5735517"/>
              <a:gd name="connsiteY0" fmla="*/ 0 h 5735514"/>
              <a:gd name="connsiteX1" fmla="*/ 5735517 w 5735517"/>
              <a:gd name="connsiteY1" fmla="*/ 5735514 h 5735514"/>
              <a:gd name="connsiteX2" fmla="*/ 0 w 5735517"/>
              <a:gd name="connsiteY2" fmla="*/ 5735514 h 57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7" h="5735514">
                <a:moveTo>
                  <a:pt x="5101" y="0"/>
                </a:moveTo>
                <a:cubicBezTo>
                  <a:pt x="3170746" y="2815"/>
                  <a:pt x="5735517" y="2569867"/>
                  <a:pt x="5735517" y="5735514"/>
                </a:cubicBezTo>
                <a:lnTo>
                  <a:pt x="0" y="57355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73494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5735514" cy="5735517"/>
          </a:xfrm>
          <a:custGeom>
            <a:avLst/>
            <a:gdLst>
              <a:gd name="connsiteX0" fmla="*/ 0 w 5735514"/>
              <a:gd name="connsiteY0" fmla="*/ 0 h 5735517"/>
              <a:gd name="connsiteX1" fmla="*/ 5735514 w 5735514"/>
              <a:gd name="connsiteY1" fmla="*/ 5101 h 5735517"/>
              <a:gd name="connsiteX2" fmla="*/ 0 w 5735514"/>
              <a:gd name="connsiteY2" fmla="*/ 5735517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4" h="5735517">
                <a:moveTo>
                  <a:pt x="0" y="0"/>
                </a:moveTo>
                <a:lnTo>
                  <a:pt x="5735514" y="5101"/>
                </a:lnTo>
                <a:cubicBezTo>
                  <a:pt x="5732699" y="3170746"/>
                  <a:pt x="3165647" y="5735517"/>
                  <a:pt x="0" y="57355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0790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88731" y="1934308"/>
            <a:ext cx="2741459" cy="4273061"/>
          </a:xfrm>
          <a:custGeom>
            <a:avLst/>
            <a:gdLst>
              <a:gd name="connsiteX0" fmla="*/ 0 w 2741459"/>
              <a:gd name="connsiteY0" fmla="*/ 0 h 4273061"/>
              <a:gd name="connsiteX1" fmla="*/ 2741459 w 2741459"/>
              <a:gd name="connsiteY1" fmla="*/ 0 h 4273061"/>
              <a:gd name="connsiteX2" fmla="*/ 2741459 w 2741459"/>
              <a:gd name="connsiteY2" fmla="*/ 4273061 h 4273061"/>
              <a:gd name="connsiteX3" fmla="*/ 0 w 2741459"/>
              <a:gd name="connsiteY3" fmla="*/ 4273061 h 42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1459" h="4273061">
                <a:moveTo>
                  <a:pt x="0" y="0"/>
                </a:moveTo>
                <a:lnTo>
                  <a:pt x="2741459" y="0"/>
                </a:lnTo>
                <a:lnTo>
                  <a:pt x="2741459" y="4273061"/>
                </a:lnTo>
                <a:lnTo>
                  <a:pt x="0" y="427306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724903" y="4278222"/>
            <a:ext cx="3742366" cy="1929147"/>
          </a:xfrm>
          <a:custGeom>
            <a:avLst/>
            <a:gdLst>
              <a:gd name="connsiteX0" fmla="*/ 0 w 3742366"/>
              <a:gd name="connsiteY0" fmla="*/ 0 h 1929147"/>
              <a:gd name="connsiteX1" fmla="*/ 3742366 w 3742366"/>
              <a:gd name="connsiteY1" fmla="*/ 0 h 1929147"/>
              <a:gd name="connsiteX2" fmla="*/ 3742366 w 3742366"/>
              <a:gd name="connsiteY2" fmla="*/ 1929147 h 1929147"/>
              <a:gd name="connsiteX3" fmla="*/ 0 w 3742366"/>
              <a:gd name="connsiteY3" fmla="*/ 1929147 h 192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2366" h="1929147">
                <a:moveTo>
                  <a:pt x="0" y="0"/>
                </a:moveTo>
                <a:lnTo>
                  <a:pt x="3742366" y="0"/>
                </a:lnTo>
                <a:lnTo>
                  <a:pt x="3742366" y="1929147"/>
                </a:lnTo>
                <a:lnTo>
                  <a:pt x="0" y="19291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760903" y="1934309"/>
            <a:ext cx="3742366" cy="1929147"/>
          </a:xfrm>
          <a:custGeom>
            <a:avLst/>
            <a:gdLst>
              <a:gd name="connsiteX0" fmla="*/ 0 w 3742366"/>
              <a:gd name="connsiteY0" fmla="*/ 0 h 1929147"/>
              <a:gd name="connsiteX1" fmla="*/ 3742366 w 3742366"/>
              <a:gd name="connsiteY1" fmla="*/ 0 h 1929147"/>
              <a:gd name="connsiteX2" fmla="*/ 3742366 w 3742366"/>
              <a:gd name="connsiteY2" fmla="*/ 1929147 h 1929147"/>
              <a:gd name="connsiteX3" fmla="*/ 0 w 3742366"/>
              <a:gd name="connsiteY3" fmla="*/ 1929147 h 192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2366" h="1929147">
                <a:moveTo>
                  <a:pt x="0" y="0"/>
                </a:moveTo>
                <a:lnTo>
                  <a:pt x="3742366" y="0"/>
                </a:lnTo>
                <a:lnTo>
                  <a:pt x="3742366" y="1929147"/>
                </a:lnTo>
                <a:lnTo>
                  <a:pt x="0" y="19291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80395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0275" y="1775684"/>
            <a:ext cx="2652373" cy="1978702"/>
          </a:xfrm>
          <a:custGeom>
            <a:avLst/>
            <a:gdLst>
              <a:gd name="connsiteX0" fmla="*/ 2652373 w 2652373"/>
              <a:gd name="connsiteY0" fmla="*/ 0 h 1978702"/>
              <a:gd name="connsiteX1" fmla="*/ 2652373 w 2652373"/>
              <a:gd name="connsiteY1" fmla="*/ 1978702 h 1978702"/>
              <a:gd name="connsiteX2" fmla="*/ 0 w 2652373"/>
              <a:gd name="connsiteY2" fmla="*/ 1978702 h 1978702"/>
              <a:gd name="connsiteX3" fmla="*/ 0 w 2652373"/>
              <a:gd name="connsiteY3" fmla="*/ 395740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2652373" y="0"/>
                </a:moveTo>
                <a:lnTo>
                  <a:pt x="2652373" y="1978702"/>
                </a:lnTo>
                <a:lnTo>
                  <a:pt x="0" y="1978702"/>
                </a:lnTo>
                <a:lnTo>
                  <a:pt x="0" y="3957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05460" y="3814020"/>
            <a:ext cx="2652373" cy="1978702"/>
          </a:xfrm>
          <a:custGeom>
            <a:avLst/>
            <a:gdLst>
              <a:gd name="connsiteX0" fmla="*/ 0 w 2652373"/>
              <a:gd name="connsiteY0" fmla="*/ 0 h 1978702"/>
              <a:gd name="connsiteX1" fmla="*/ 2652373 w 2652373"/>
              <a:gd name="connsiteY1" fmla="*/ 0 h 1978702"/>
              <a:gd name="connsiteX2" fmla="*/ 2652373 w 2652373"/>
              <a:gd name="connsiteY2" fmla="*/ 1582962 h 1978702"/>
              <a:gd name="connsiteX3" fmla="*/ 0 w 2652373"/>
              <a:gd name="connsiteY3" fmla="*/ 1978702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0" y="0"/>
                </a:moveTo>
                <a:lnTo>
                  <a:pt x="2652373" y="0"/>
                </a:lnTo>
                <a:lnTo>
                  <a:pt x="2652373" y="1582962"/>
                </a:lnTo>
                <a:lnTo>
                  <a:pt x="0" y="197870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134168" y="1775684"/>
            <a:ext cx="2652373" cy="1978702"/>
          </a:xfrm>
          <a:custGeom>
            <a:avLst/>
            <a:gdLst>
              <a:gd name="connsiteX0" fmla="*/ 2652373 w 2652373"/>
              <a:gd name="connsiteY0" fmla="*/ 0 h 1978702"/>
              <a:gd name="connsiteX1" fmla="*/ 2652373 w 2652373"/>
              <a:gd name="connsiteY1" fmla="*/ 1978702 h 1978702"/>
              <a:gd name="connsiteX2" fmla="*/ 0 w 2652373"/>
              <a:gd name="connsiteY2" fmla="*/ 1978702 h 1978702"/>
              <a:gd name="connsiteX3" fmla="*/ 0 w 2652373"/>
              <a:gd name="connsiteY3" fmla="*/ 395740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2652373" y="0"/>
                </a:moveTo>
                <a:lnTo>
                  <a:pt x="2652373" y="1978702"/>
                </a:lnTo>
                <a:lnTo>
                  <a:pt x="0" y="1978702"/>
                </a:lnTo>
                <a:lnTo>
                  <a:pt x="0" y="3957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859353" y="3814020"/>
            <a:ext cx="2652373" cy="1978702"/>
          </a:xfrm>
          <a:custGeom>
            <a:avLst/>
            <a:gdLst>
              <a:gd name="connsiteX0" fmla="*/ 0 w 2652373"/>
              <a:gd name="connsiteY0" fmla="*/ 0 h 1978702"/>
              <a:gd name="connsiteX1" fmla="*/ 2652373 w 2652373"/>
              <a:gd name="connsiteY1" fmla="*/ 0 h 1978702"/>
              <a:gd name="connsiteX2" fmla="*/ 2652373 w 2652373"/>
              <a:gd name="connsiteY2" fmla="*/ 1582962 h 1978702"/>
              <a:gd name="connsiteX3" fmla="*/ 0 w 2652373"/>
              <a:gd name="connsiteY3" fmla="*/ 1978702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0" y="0"/>
                </a:moveTo>
                <a:lnTo>
                  <a:pt x="2652373" y="0"/>
                </a:lnTo>
                <a:lnTo>
                  <a:pt x="2652373" y="1582962"/>
                </a:lnTo>
                <a:lnTo>
                  <a:pt x="0" y="197870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2142319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47507" y="742950"/>
            <a:ext cx="4896986" cy="611505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77297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C5526C28-5713-4693-86D4-D4F2F443A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098EC133-792E-409B-A945-8298EA0EA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01DE3E-EA79-4A69-96A0-2ADEDA0D2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E7975A-DAD6-41F4-ABF1-E7736A1288CE}" type="datetimeFigureOut">
              <a:rPr lang="en-US"/>
              <a:pPr>
                <a:defRPr/>
              </a:pPr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C402FE-6AF5-4A7B-9AE3-D8A50BD1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92A8F8-030D-4524-875D-9A4130C75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1E91EE0-2AB3-4ADB-8908-7270812F4EF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  <p:sldLayoutId id="2147484594" r:id="rId12"/>
    <p:sldLayoutId id="2147484595" r:id="rId13"/>
    <p:sldLayoutId id="2147484596" r:id="rId14"/>
    <p:sldLayoutId id="2147484597" r:id="rId15"/>
    <p:sldLayoutId id="2147484598" r:id="rId16"/>
    <p:sldLayoutId id="2147484599" r:id="rId17"/>
    <p:sldLayoutId id="2147484600" r:id="rId18"/>
    <p:sldLayoutId id="2147484601" r:id="rId19"/>
    <p:sldLayoutId id="2147484602" r:id="rId20"/>
    <p:sldLayoutId id="2147484603" r:id="rId21"/>
    <p:sldLayoutId id="2147484604" r:id="rId22"/>
    <p:sldLayoutId id="2147484605" r:id="rId23"/>
    <p:sldLayoutId id="2147484606" r:id="rId24"/>
    <p:sldLayoutId id="2147484607" r:id="rId25"/>
    <p:sldLayoutId id="2147484608" r:id="rId26"/>
    <p:sldLayoutId id="2147484609" r:id="rId27"/>
    <p:sldLayoutId id="2147484610" r:id="rId28"/>
    <p:sldLayoutId id="2147484611" r:id="rId29"/>
    <p:sldLayoutId id="2147484612" r:id="rId30"/>
    <p:sldLayoutId id="2147484613" r:id="rId31"/>
    <p:sldLayoutId id="2147484614" r:id="rId32"/>
    <p:sldLayoutId id="2147484615" r:id="rId33"/>
    <p:sldLayoutId id="2147484616" r:id="rId34"/>
    <p:sldLayoutId id="2147484617" r:id="rId35"/>
    <p:sldLayoutId id="2147484618" r:id="rId36"/>
    <p:sldLayoutId id="2147484619" r:id="rId37"/>
    <p:sldLayoutId id="2147484620" r:id="rId38"/>
    <p:sldLayoutId id="2147484621" r:id="rId39"/>
    <p:sldLayoutId id="2147484624" r:id="rId40"/>
    <p:sldLayoutId id="2147484625" r:id="rId41"/>
    <p:sldLayoutId id="2147484626" r:id="rId42"/>
    <p:sldLayoutId id="2147484627" r:id="rId43"/>
    <p:sldLayoutId id="2147484628" r:id="rId44"/>
    <p:sldLayoutId id="2147484629" r:id="rId45"/>
    <p:sldLayoutId id="2147484630" r:id="rId4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hyperlink" Target="mailto:Me.biskra@univ-biskra.dz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ctrTitle"/>
          </p:nvPr>
        </p:nvSpPr>
        <p:spPr>
          <a:xfrm>
            <a:off x="2546260" y="2112560"/>
            <a:ext cx="5952661" cy="222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algn="r" rtl="1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السنة: الثانية ليسانس</a:t>
            </a:r>
            <a:b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</a:br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تخصص: علوم التسيير</a:t>
            </a:r>
            <a:b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</a:br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مقياس: ريادة الأعمال</a:t>
            </a:r>
            <a:endParaRPr lang="fr-F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2507636" y="4087220"/>
            <a:ext cx="9684364" cy="786259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 rtl="1"/>
            <a:r>
              <a:rPr lang="ar-SA" sz="4300" b="1" dirty="0" smtClean="0">
                <a:solidFill>
                  <a:schemeClr val="accent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الأستاذة: </a:t>
            </a:r>
            <a:r>
              <a:rPr lang="ar-SA" sz="4300" b="1" dirty="0" err="1" smtClean="0">
                <a:solidFill>
                  <a:schemeClr val="accent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سلاف</a:t>
            </a:r>
            <a:r>
              <a:rPr lang="ar-SA" sz="4300" b="1" dirty="0" smtClean="0">
                <a:solidFill>
                  <a:schemeClr val="accent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 رحال</a:t>
            </a:r>
            <a:endParaRPr lang="fr-FR" sz="4300" b="1" dirty="0">
              <a:solidFill>
                <a:schemeClr val="accent1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872" y="452670"/>
            <a:ext cx="6096000" cy="136960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 rtl="1"/>
            <a:r>
              <a:rPr lang="ar-SA" sz="2700" b="1" dirty="0" smtClean="0">
                <a:solidFill>
                  <a:srgbClr val="F9D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جامعة محمد </a:t>
            </a:r>
            <a:r>
              <a:rPr lang="ar-SA" sz="2700" b="1" dirty="0" err="1" smtClean="0">
                <a:solidFill>
                  <a:srgbClr val="F9D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خيضر</a:t>
            </a:r>
            <a:r>
              <a:rPr lang="ar-SA" sz="2700" b="1" dirty="0" smtClean="0">
                <a:solidFill>
                  <a:srgbClr val="F9D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 بسكرة </a:t>
            </a:r>
          </a:p>
          <a:p>
            <a:pPr algn="ctr" rtl="1"/>
            <a:r>
              <a:rPr lang="ar-SA" sz="2700" b="1" dirty="0" smtClean="0">
                <a:solidFill>
                  <a:srgbClr val="F9D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كلية العلوم الاقتصادية والتجارية وعلوم التسيير</a:t>
            </a:r>
          </a:p>
          <a:p>
            <a:pPr algn="ctr" rtl="1"/>
            <a:r>
              <a:rPr lang="ar-SA" sz="2700" b="1" dirty="0" smtClean="0">
                <a:solidFill>
                  <a:srgbClr val="F9D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قسم علوم التسيير</a:t>
            </a:r>
            <a:endParaRPr lang="fr-FR" sz="2700" b="1" dirty="0">
              <a:solidFill>
                <a:srgbClr val="F9D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04245" y="6117300"/>
            <a:ext cx="2880320" cy="615553"/>
          </a:xfrm>
          <a:prstGeom prst="rect">
            <a:avLst/>
          </a:prstGeom>
          <a:solidFill>
            <a:srgbClr val="E6A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2024/2023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904509"/>
            <a:ext cx="12191999" cy="623455"/>
          </a:xfrm>
          <a:prstGeom prst="rect">
            <a:avLst/>
          </a:prstGeom>
          <a:solidFill>
            <a:srgbClr val="B0D5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Amira Informatique\Pictures\The-Business-Model-Canv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006437" cy="3158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14412" y="486064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420782" y="6086782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11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8920" y="411265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227126" y="6349947"/>
            <a:ext cx="2032320" cy="324381"/>
            <a:chOff x="9102436" y="6114419"/>
            <a:chExt cx="2032320" cy="324381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6761865" y="460635"/>
            <a:ext cx="4191050" cy="466725"/>
          </a:xfrm>
          <a:prstGeom prst="rect">
            <a:avLst/>
          </a:prstGeom>
          <a:noFill/>
          <a:ln>
            <a:noFill/>
          </a:ln>
        </p:spPr>
        <p:txBody>
          <a:bodyPr lIns="76810" tIns="38405" rIns="76810" bIns="38405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4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نموذج العمل التجاري</a:t>
            </a:r>
            <a:endParaRPr lang="en-US" sz="4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6" y="983673"/>
            <a:ext cx="11069782" cy="52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58993" y="458355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420782" y="6086782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12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8920" y="411265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85563" y="6363801"/>
            <a:ext cx="2032320" cy="324381"/>
            <a:chOff x="9102436" y="6114419"/>
            <a:chExt cx="2032320" cy="324381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35090" y="442529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نموذج العمل التجاري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509" y="1011382"/>
            <a:ext cx="91440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03576" y="458356"/>
            <a:ext cx="407515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13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8920" y="411265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472546" y="359402"/>
            <a:ext cx="556952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مميزات فرص الأعمال الجيدة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928255"/>
            <a:ext cx="9143999" cy="492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58993" y="458355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14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0905" y="41126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17" name="Google Shape;235;p32"/>
          <p:cNvSpPr txBox="1"/>
          <p:nvPr/>
        </p:nvSpPr>
        <p:spPr>
          <a:xfrm>
            <a:off x="6483926" y="329743"/>
            <a:ext cx="4815733" cy="47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ohanad Bold" pitchFamily="2" charset="-78"/>
                <a:sym typeface="Roboto"/>
              </a:rPr>
              <a:t>ما هي العناصر التي تشملها عملية تحديد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309" y="969818"/>
            <a:ext cx="9144000" cy="511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 t="2142" b="214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58993" y="458355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15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9722" y="411265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135090" y="442529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القيمة المقدمة بابتكار المنتج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128" y="1080655"/>
            <a:ext cx="9144000" cy="498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58993" y="458355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16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0905" y="41126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582" y="1025238"/>
            <a:ext cx="9144000" cy="513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135090" y="442529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القيمة المقدمة بابتكار من العميل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69767" y="333643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00557" y="333643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347490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444495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34749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17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13587" y="233794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28016" y="332114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17160" y="341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594765" y="303984"/>
            <a:ext cx="45720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AL-Mohanad Bold"/>
              </a:rPr>
              <a:t>مثال لتصميم القيمة المقدمة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347" y="858982"/>
            <a:ext cx="9144000" cy="527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69767" y="333643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00557" y="333643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347490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444495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34749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18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13587" y="233794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28016" y="332114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17160" y="341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594765" y="303984"/>
            <a:ext cx="45720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AL-Mohanad Bold"/>
              </a:rPr>
              <a:t>اختبار الافتراضات 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928" y="983673"/>
            <a:ext cx="9144000" cy="518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69767" y="333643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00557" y="333643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347490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444495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34749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19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13587" y="233794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28016" y="332114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17160" y="341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2385" y="845127"/>
            <a:ext cx="8715375" cy="517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691E185-F686-49FD-9636-D4D0853A5887}"/>
              </a:ext>
            </a:extLst>
          </p:cNvPr>
          <p:cNvGrpSpPr/>
          <p:nvPr/>
        </p:nvGrpSpPr>
        <p:grpSpPr>
          <a:xfrm>
            <a:off x="514350" y="609600"/>
            <a:ext cx="11163300" cy="5781818"/>
            <a:chOff x="514350" y="609600"/>
            <a:chExt cx="11163300" cy="578181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D8B1CFD-FBB9-40AA-9E56-65BA94E28B73}"/>
                </a:ext>
              </a:extLst>
            </p:cNvPr>
            <p:cNvSpPr/>
            <p:nvPr/>
          </p:nvSpPr>
          <p:spPr>
            <a:xfrm>
              <a:off x="514350" y="609600"/>
              <a:ext cx="5581650" cy="578181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xmlns="" id="{9627EF75-7463-48B3-AFC3-61A677C72238}"/>
                </a:ext>
              </a:extLst>
            </p:cNvPr>
            <p:cNvSpPr/>
            <p:nvPr/>
          </p:nvSpPr>
          <p:spPr>
            <a:xfrm>
              <a:off x="6096000" y="609600"/>
              <a:ext cx="5581650" cy="578181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14350" y="1206500"/>
            <a:ext cx="2851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28266" y="120650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1206500"/>
            <a:ext cx="175923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0370062" y="1206500"/>
            <a:ext cx="1307363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70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71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8A8285A6-434C-4958-8126-2A6E9F6B0D3F}"/>
              </a:ext>
            </a:extLst>
          </p:cNvPr>
          <p:cNvSpPr txBox="1">
            <a:spLocks/>
          </p:cNvSpPr>
          <p:nvPr/>
        </p:nvSpPr>
        <p:spPr>
          <a:xfrm>
            <a:off x="2147453" y="1668659"/>
            <a:ext cx="6470073" cy="1044464"/>
          </a:xfrm>
          <a:prstGeom prst="rect">
            <a:avLst/>
          </a:prstGeom>
          <a:ln>
            <a:noFill/>
          </a:ln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rtl="1">
              <a:defRPr/>
            </a:pPr>
            <a:r>
              <a:rPr lang="ar-SA" sz="8000" b="1" dirty="0" smtClean="0">
                <a:solidFill>
                  <a:sysClr val="windowText" lastClr="000000"/>
                </a:solidFill>
                <a:cs typeface="AL-Mohanad Bold" pitchFamily="2" charset="-78"/>
              </a:rPr>
              <a:t>نموذج العمل التجاري وتصميم القيمة المقدمة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696CC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8FB9F095-8955-4413-9EEB-C56B7BA27565}"/>
              </a:ext>
            </a:extLst>
          </p:cNvPr>
          <p:cNvSpPr txBox="1">
            <a:spLocks/>
          </p:cNvSpPr>
          <p:nvPr/>
        </p:nvSpPr>
        <p:spPr bwMode="auto">
          <a:xfrm>
            <a:off x="2224614" y="5894604"/>
            <a:ext cx="5344451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b="1" dirty="0" err="1" smtClean="0">
                <a:solidFill>
                  <a:schemeClr val="tx1"/>
                </a:solidFill>
                <a:cs typeface="AL-Mohanad Bold" pitchFamily="2" charset="-78"/>
              </a:rPr>
              <a:t>د.</a:t>
            </a:r>
            <a:r>
              <a:rPr lang="ar-SA" sz="3200" b="1" dirty="0" smtClean="0">
                <a:solidFill>
                  <a:schemeClr val="tx1"/>
                </a:solidFill>
                <a:cs typeface="AL-Mohanad Bold" pitchFamily="2" charset="-78"/>
              </a:rPr>
              <a:t> </a:t>
            </a:r>
            <a:r>
              <a:rPr lang="ar-SA" sz="3200" b="1" dirty="0" err="1" smtClean="0">
                <a:solidFill>
                  <a:schemeClr val="tx1"/>
                </a:solidFill>
                <a:cs typeface="AL-Mohanad Bold" pitchFamily="2" charset="-78"/>
              </a:rPr>
              <a:t>سلاف</a:t>
            </a:r>
            <a:r>
              <a:rPr lang="ar-SA" sz="3200" b="1" dirty="0" smtClean="0">
                <a:solidFill>
                  <a:schemeClr val="tx1"/>
                </a:solidFill>
                <a:cs typeface="AL-Mohanad Bold" pitchFamily="2" charset="-78"/>
              </a:rPr>
              <a:t> رحال</a:t>
            </a:r>
            <a:endParaRPr lang="en-US" sz="3200" b="1" dirty="0">
              <a:solidFill>
                <a:schemeClr val="tx1"/>
              </a:solidFill>
              <a:cs typeface="AL-Mohanad Bold" pitchFamily="2" charset="-78"/>
            </a:endParaRPr>
          </a:p>
        </p:txBody>
      </p:sp>
      <p:sp>
        <p:nvSpPr>
          <p:cNvPr id="3" name="دمعة 2">
            <a:extLst>
              <a:ext uri="{FF2B5EF4-FFF2-40B4-BE49-F238E27FC236}">
                <a16:creationId xmlns:a16="http://schemas.microsoft.com/office/drawing/2014/main" xmlns="" id="{C3628555-F4E2-4BD5-A8E6-7B7E63223F1B}"/>
              </a:ext>
            </a:extLst>
          </p:cNvPr>
          <p:cNvSpPr/>
          <p:nvPr/>
        </p:nvSpPr>
        <p:spPr>
          <a:xfrm flipH="1">
            <a:off x="11150224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01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1B047BD-526C-410A-ABF3-784C36D8CD67}"/>
              </a:ext>
            </a:extLst>
          </p:cNvPr>
          <p:cNvSpPr txBox="1">
            <a:spLocks/>
          </p:cNvSpPr>
          <p:nvPr/>
        </p:nvSpPr>
        <p:spPr bwMode="auto">
          <a:xfrm>
            <a:off x="8557483" y="1271833"/>
            <a:ext cx="1071236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المحور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3598951" y="1216413"/>
            <a:ext cx="1320705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الرابع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749A5531-5B4F-4507-8636-2419731BDBDB}"/>
              </a:ext>
            </a:extLst>
          </p:cNvPr>
          <p:cNvGrpSpPr/>
          <p:nvPr/>
        </p:nvGrpSpPr>
        <p:grpSpPr>
          <a:xfrm>
            <a:off x="680549" y="1760091"/>
            <a:ext cx="1208254" cy="1208254"/>
            <a:chOff x="10345008" y="1738558"/>
            <a:chExt cx="1208254" cy="1208254"/>
          </a:xfrm>
        </p:grpSpPr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xmlns="" id="{3BFD89DC-6726-49C3-A66C-D4FF9B6D5CF7}"/>
                </a:ext>
              </a:extLst>
            </p:cNvPr>
            <p:cNvSpPr/>
            <p:nvPr/>
          </p:nvSpPr>
          <p:spPr>
            <a:xfrm>
              <a:off x="10345008" y="1738558"/>
              <a:ext cx="1208254" cy="12082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xmlns="" id="{E6749FBE-22E5-44D3-813A-79D5AB5628CF}"/>
                </a:ext>
              </a:extLst>
            </p:cNvPr>
            <p:cNvSpPr/>
            <p:nvPr/>
          </p:nvSpPr>
          <p:spPr>
            <a:xfrm>
              <a:off x="10458101" y="1851651"/>
              <a:ext cx="982067" cy="982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xmlns="" id="{7A150500-B3E2-41C3-B6AD-287A640DF385}"/>
                </a:ext>
              </a:extLst>
            </p:cNvPr>
            <p:cNvSpPr/>
            <p:nvPr/>
          </p:nvSpPr>
          <p:spPr>
            <a:xfrm>
              <a:off x="10574108" y="1967658"/>
              <a:ext cx="750054" cy="750054"/>
            </a:xfrm>
            <a:prstGeom prst="ellipse">
              <a:avLst/>
            </a:prstGeom>
            <a:solidFill>
              <a:srgbClr val="BE212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C6EAB1F5-17D7-4CE7-B118-0625430EC8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49599" y="2149484"/>
              <a:ext cx="638904" cy="466725"/>
            </a:xfrm>
            <a:prstGeom prst="rect">
              <a:avLst/>
            </a:prstGeom>
            <a:noFill/>
            <a:ln>
              <a:noFill/>
            </a:ln>
          </p:spPr>
          <p:txBody>
            <a:bodyPr anchor="b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0" kern="1200" spc="-5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l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ar-SA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EE5223D6-5899-4ACF-9EF4-8F9760E4F921}"/>
              </a:ext>
            </a:extLst>
          </p:cNvPr>
          <p:cNvSpPr/>
          <p:nvPr/>
        </p:nvSpPr>
        <p:spPr>
          <a:xfrm>
            <a:off x="983674" y="3948763"/>
            <a:ext cx="7813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 smtClean="0">
                <a:solidFill>
                  <a:srgbClr val="0070C0"/>
                </a:solidFill>
                <a:latin typeface="Bodoni MT" panose="02070603080606020203" pitchFamily="18" charset="0"/>
                <a:cs typeface="+mj-cs"/>
              </a:rPr>
              <a:t>Business Model </a:t>
            </a:r>
            <a:r>
              <a:rPr lang="fr-FR" sz="5400" dirty="0" err="1" smtClean="0">
                <a:solidFill>
                  <a:srgbClr val="0070C0"/>
                </a:solidFill>
                <a:latin typeface="Bodoni MT" panose="02070603080606020203" pitchFamily="18" charset="0"/>
                <a:cs typeface="+mj-cs"/>
              </a:rPr>
              <a:t>Canvas</a:t>
            </a:r>
            <a:endParaRPr lang="ar-SA" sz="5400" dirty="0" smtClean="0">
              <a:solidFill>
                <a:srgbClr val="0070C0"/>
              </a:solidFill>
              <a:latin typeface="Bodoni MT" panose="02070603080606020203" pitchFamily="18" charset="0"/>
              <a:cs typeface="+mj-cs"/>
            </a:endParaRPr>
          </a:p>
          <a:p>
            <a:pPr algn="ctr"/>
            <a:r>
              <a:rPr lang="fr-FR" sz="5400" dirty="0" smtClean="0">
                <a:solidFill>
                  <a:srgbClr val="0070C0"/>
                </a:solidFill>
                <a:latin typeface="Bodoni MT" panose="02070603080606020203" pitchFamily="18" charset="0"/>
                <a:cs typeface="+mj-cs"/>
              </a:rPr>
              <a:t>&amp; Value Proposition</a:t>
            </a:r>
            <a:endParaRPr lang="ar-SA" sz="5400" dirty="0">
              <a:solidFill>
                <a:srgbClr val="0070C0"/>
              </a:solidFill>
              <a:latin typeface="Bodoni MT" panose="02070603080606020203" pitchFamily="18" charset="0"/>
              <a:cs typeface="+mj-cs"/>
            </a:endParaRPr>
          </a:p>
        </p:txBody>
      </p:sp>
      <p:sp>
        <p:nvSpPr>
          <p:cNvPr id="49154" name="AutoShape 2" descr="Opportunités D'Affai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5455" y="1959119"/>
            <a:ext cx="2449224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56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69767" y="333643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00557" y="333643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347490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444495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34749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20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13587" y="233794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28016" y="332114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17160" y="341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811" y="817418"/>
            <a:ext cx="8172450" cy="516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135090" y="442529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الحصول على أفضل </a:t>
            </a:r>
            <a:r>
              <a:rPr lang="ar-SA" sz="3200" spc="-5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ملاءمة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usiness Model Canv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349" y="1340769"/>
            <a:ext cx="7361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Alexander Osterwalder  &amp;  Yves Pigneur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AAAA7B-8C00-4089-9D5B-127685098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053790"/>
            <a:ext cx="6096001" cy="4759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DC748678-D5D9-4D9D-ADA6-16052DDF6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" y="2037829"/>
            <a:ext cx="6057865" cy="479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95454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14349" y="596880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28266" y="59688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596880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610755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59688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22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27442" y="455467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14162" y="581498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31015" y="61906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25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26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20" name="Image 19" descr="25b737988eb704143354b6a4849c3156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4369" y="1352983"/>
            <a:ext cx="7658100" cy="45434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35090" y="442529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تعريف نموذج العمل التجاري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83621" y="222807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83684" y="222807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63194" y="23666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20897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222807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420782" y="6086782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23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27442" y="192231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14162" y="221280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58724" y="3004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240981" y="6533619"/>
            <a:ext cx="2032320" cy="324381"/>
            <a:chOff x="9102436" y="6114419"/>
            <a:chExt cx="2032320" cy="324381"/>
          </a:xfrm>
        </p:grpSpPr>
        <p:sp>
          <p:nvSpPr>
            <p:cNvPr id="225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26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8" name="Image 17" descr="b7b9eb424cc314fbb68e953a219eba1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1" y="858982"/>
            <a:ext cx="10529454" cy="59990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21236" y="166255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مخطط نموذج العمل التجاري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83621" y="222807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83684" y="222807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63194" y="23666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40811" y="20897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222807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420782" y="6086782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23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27442" y="192231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14162" y="221280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58724" y="3004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240981" y="6533619"/>
            <a:ext cx="2032320" cy="324381"/>
            <a:chOff x="9102436" y="6114419"/>
            <a:chExt cx="2032320" cy="324381"/>
          </a:xfrm>
        </p:grpSpPr>
        <p:sp>
          <p:nvSpPr>
            <p:cNvPr id="225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26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121236" y="166255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مخطط نموذج العمل التجاري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49804B89-0AA4-4D73-A0D4-A63BA97FA7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5410" y="692728"/>
            <a:ext cx="9515208" cy="58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MC Part One: How To Use The Business Model Canvas — Isaac Jeff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0521" y="1353848"/>
            <a:ext cx="6724650" cy="4400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55912" y="222807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72848" y="207818"/>
            <a:ext cx="878570" cy="4588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54665" y="347518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443057" y="222808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24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913588" y="0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00308" y="221280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044870" y="20343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25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26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78874" y="1066800"/>
            <a:ext cx="10335490" cy="5246598"/>
            <a:chOff x="683568" y="699542"/>
            <a:chExt cx="7788712" cy="4351900"/>
          </a:xfrm>
        </p:grpSpPr>
        <p:sp>
          <p:nvSpPr>
            <p:cNvPr id="20" name="Google Shape;729;p33"/>
            <p:cNvSpPr/>
            <p:nvPr/>
          </p:nvSpPr>
          <p:spPr>
            <a:xfrm>
              <a:off x="5436096" y="2931790"/>
              <a:ext cx="3024336" cy="1251565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0;p33"/>
            <p:cNvSpPr/>
            <p:nvPr/>
          </p:nvSpPr>
          <p:spPr>
            <a:xfrm>
              <a:off x="5492774" y="1059582"/>
              <a:ext cx="1383481" cy="1800200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1;p33"/>
            <p:cNvSpPr/>
            <p:nvPr/>
          </p:nvSpPr>
          <p:spPr>
            <a:xfrm>
              <a:off x="7092280" y="1131590"/>
              <a:ext cx="1380000" cy="1794900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2;p33"/>
            <p:cNvSpPr/>
            <p:nvPr/>
          </p:nvSpPr>
          <p:spPr>
            <a:xfrm>
              <a:off x="3881550" y="1059582"/>
              <a:ext cx="1380000" cy="3096344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33;p33"/>
            <p:cNvSpPr/>
            <p:nvPr/>
          </p:nvSpPr>
          <p:spPr>
            <a:xfrm>
              <a:off x="2267744" y="3003798"/>
              <a:ext cx="1380000" cy="1152128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4;p33"/>
            <p:cNvSpPr/>
            <p:nvPr/>
          </p:nvSpPr>
          <p:spPr>
            <a:xfrm>
              <a:off x="2339752" y="1059582"/>
              <a:ext cx="1380000" cy="1242600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5;p33"/>
            <p:cNvSpPr/>
            <p:nvPr/>
          </p:nvSpPr>
          <p:spPr>
            <a:xfrm>
              <a:off x="755576" y="1275606"/>
              <a:ext cx="1380000" cy="2880320"/>
            </a:xfrm>
            <a:prstGeom prst="roundRect">
              <a:avLst>
                <a:gd name="adj" fmla="val 9144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rtl="1"/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مَن شركاؤنا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الرئيسيُّون؟</a:t>
              </a:r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 مَن مورِّدونا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الرئيسيُّون؟</a:t>
              </a:r>
              <a:endParaRPr lang="ar-SA" b="1" dirty="0" smtClean="0">
                <a:latin typeface="Sakkal Majalla" pitchFamily="2" charset="-78"/>
                <a:cs typeface="Sakkal Majalla" pitchFamily="2" charset="-78"/>
              </a:endParaRPr>
            </a:p>
            <a:p>
              <a:pPr algn="ctr" rtl="1"/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ما الموارد الرئيسيَّةُ التي نحصل عليها من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شركائنا؟</a:t>
              </a:r>
              <a:endParaRPr lang="ar-SA" b="1" dirty="0" smtClean="0">
                <a:latin typeface="Sakkal Majalla" pitchFamily="2" charset="-78"/>
                <a:cs typeface="Sakkal Majalla" pitchFamily="2" charset="-78"/>
              </a:endParaRPr>
            </a:p>
            <a:p>
              <a:pPr algn="ctr" rtl="1"/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ما الأنشطة الرئيسيَّةُ التي يمارسها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الشركاء</a:t>
              </a:r>
              <a:r>
                <a:rPr lang="ar-SA" dirty="0" err="1" smtClean="0"/>
                <a:t>؟</a:t>
              </a:r>
              <a:endParaRPr lang="ar-SA" dirty="0" smtClean="0"/>
            </a:p>
          </p:txBody>
        </p:sp>
        <p:sp>
          <p:nvSpPr>
            <p:cNvPr id="28" name="Google Shape;737;p33"/>
            <p:cNvSpPr txBox="1"/>
            <p:nvPr/>
          </p:nvSpPr>
          <p:spPr>
            <a:xfrm>
              <a:off x="683568" y="1419622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Partners</a:t>
              </a:r>
              <a:endParaRPr sz="1600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739;p33"/>
            <p:cNvSpPr txBox="1"/>
            <p:nvPr/>
          </p:nvSpPr>
          <p:spPr>
            <a:xfrm>
              <a:off x="2339752" y="1275606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Activities</a:t>
              </a:r>
              <a:endParaRPr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" name="Google Shape;741;p33"/>
            <p:cNvSpPr txBox="1"/>
            <p:nvPr/>
          </p:nvSpPr>
          <p:spPr>
            <a:xfrm>
              <a:off x="2267744" y="3075806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600" b="1" dirty="0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Resources</a:t>
              </a:r>
              <a:endParaRPr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" name="Google Shape;742;p33"/>
            <p:cNvSpPr txBox="1"/>
            <p:nvPr/>
          </p:nvSpPr>
          <p:spPr>
            <a:xfrm>
              <a:off x="2267744" y="3291830"/>
              <a:ext cx="1285800" cy="834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الموارد </a:t>
              </a: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: المالية، الفكرية،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البشرية </a:t>
              </a: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، المادية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ar-SA"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34" name="Google Shape;743;p33"/>
            <p:cNvSpPr txBox="1"/>
            <p:nvPr/>
          </p:nvSpPr>
          <p:spPr>
            <a:xfrm>
              <a:off x="3923928" y="1275606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Values</a:t>
              </a:r>
              <a:endParaRPr sz="1600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5" name="Google Shape;745;p33"/>
            <p:cNvSpPr txBox="1"/>
            <p:nvPr/>
          </p:nvSpPr>
          <p:spPr>
            <a:xfrm>
              <a:off x="5508104" y="1419622"/>
              <a:ext cx="1368152" cy="27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accent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Relationships</a:t>
              </a:r>
              <a:endParaRPr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6" name="Google Shape;747;p33"/>
            <p:cNvSpPr txBox="1"/>
            <p:nvPr/>
          </p:nvSpPr>
          <p:spPr>
            <a:xfrm>
              <a:off x="6084168" y="3003798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accent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Channels</a:t>
              </a:r>
              <a:endParaRPr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7" name="Google Shape;749;p33"/>
            <p:cNvSpPr txBox="1"/>
            <p:nvPr/>
          </p:nvSpPr>
          <p:spPr>
            <a:xfrm>
              <a:off x="7151109" y="1419622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Customers</a:t>
              </a:r>
              <a:endParaRPr sz="1600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" name="Google Shape;750;p33"/>
            <p:cNvSpPr txBox="1"/>
            <p:nvPr/>
          </p:nvSpPr>
          <p:spPr>
            <a:xfrm>
              <a:off x="7092280" y="1635646"/>
              <a:ext cx="1344623" cy="6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600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لمن نوجد القيمة؟</a:t>
              </a:r>
              <a:endParaRPr sz="1600"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39" name="Google Shape;751;p33"/>
            <p:cNvSpPr txBox="1"/>
            <p:nvPr/>
          </p:nvSpPr>
          <p:spPr>
            <a:xfrm>
              <a:off x="683568" y="4371950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Costs</a:t>
              </a:r>
              <a:endParaRPr sz="1600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0" name="Google Shape;752;p33"/>
            <p:cNvSpPr txBox="1"/>
            <p:nvPr/>
          </p:nvSpPr>
          <p:spPr>
            <a:xfrm>
              <a:off x="1763688" y="4371950"/>
              <a:ext cx="2808312" cy="6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rtl="1"/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ما أهم التكاليف الكامنة في نموذج العمل التجاريِّ الخاصِّ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بنا؟</a:t>
              </a:r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 ما الموارد الرئيسيَّةُ الأعلى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كلفة؟</a:t>
              </a:r>
              <a:r>
                <a:rPr lang="ar-SA" b="1" dirty="0" smtClean="0">
                  <a:latin typeface="Sakkal Majalla" pitchFamily="2" charset="-78"/>
                  <a:cs typeface="Sakkal Majalla" pitchFamily="2" charset="-78"/>
                </a:rPr>
                <a:t> وما الأنشطة الرئيسيَّة الأكثر </a:t>
              </a:r>
              <a:r>
                <a:rPr lang="ar-SA" b="1" dirty="0" err="1" smtClean="0">
                  <a:latin typeface="Sakkal Majalla" pitchFamily="2" charset="-78"/>
                  <a:cs typeface="Sakkal Majalla" pitchFamily="2" charset="-78"/>
                </a:rPr>
                <a:t>كلفة؟</a:t>
              </a:r>
              <a:endParaRPr lang="ar-SA" b="1" dirty="0" smtClean="0">
                <a:latin typeface="Sakkal Majalla" pitchFamily="2" charset="-78"/>
                <a:cs typeface="Sakkal Majalla" pitchFamily="2" charset="-78"/>
              </a:endParaRPr>
            </a:p>
          </p:txBody>
        </p:sp>
        <p:sp>
          <p:nvSpPr>
            <p:cNvPr id="41" name="Google Shape;753;p33"/>
            <p:cNvSpPr txBox="1"/>
            <p:nvPr/>
          </p:nvSpPr>
          <p:spPr>
            <a:xfrm>
              <a:off x="7164288" y="4443958"/>
              <a:ext cx="12858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Revenues</a:t>
              </a:r>
              <a:endParaRPr sz="1600" b="1" dirty="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2" name="Google Shape;754;p33"/>
            <p:cNvSpPr txBox="1"/>
            <p:nvPr/>
          </p:nvSpPr>
          <p:spPr>
            <a:xfrm>
              <a:off x="4451095" y="4331362"/>
              <a:ext cx="2713900" cy="720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أجور الاستخدام،رسوم الاشتراك،عمولات الوساطة،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الاعلانات، ,,</a:t>
              </a: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43" name="Google Shape;759;p33"/>
            <p:cNvSpPr txBox="1"/>
            <p:nvPr/>
          </p:nvSpPr>
          <p:spPr>
            <a:xfrm>
              <a:off x="7164288" y="1923678"/>
              <a:ext cx="12858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rtl="1"/>
              <a:r>
                <a:rPr lang="ar-SA" sz="1600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من هم </a:t>
              </a:r>
              <a:r>
                <a:rPr lang="ar-SA" sz="1600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عملاءنا؟</a:t>
              </a:r>
              <a:endParaRPr lang="ar-SA" sz="1600" b="1" dirty="0" smtClean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  <a:p>
              <a:pPr algn="ctr" rtl="1"/>
              <a:r>
                <a:rPr lang="ar-SA" sz="1600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 </a:t>
              </a:r>
              <a:r>
                <a:rPr lang="fr-FR" sz="1600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Ex: mass, niche, </a:t>
              </a:r>
              <a:r>
                <a:rPr lang="fr-FR" sz="1600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diversified</a:t>
              </a:r>
              <a:endParaRPr lang="ar-SA" sz="1600"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44" name="Google Shape;760;p33"/>
            <p:cNvSpPr/>
            <p:nvPr/>
          </p:nvSpPr>
          <p:spPr>
            <a:xfrm>
              <a:off x="1041462" y="771550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61;p33"/>
            <p:cNvSpPr/>
            <p:nvPr/>
          </p:nvSpPr>
          <p:spPr>
            <a:xfrm>
              <a:off x="2627784" y="699542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62;p33"/>
            <p:cNvSpPr/>
            <p:nvPr/>
          </p:nvSpPr>
          <p:spPr>
            <a:xfrm>
              <a:off x="4244732" y="699542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63;p33"/>
            <p:cNvSpPr/>
            <p:nvPr/>
          </p:nvSpPr>
          <p:spPr>
            <a:xfrm>
              <a:off x="7524328" y="771550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64;p33"/>
            <p:cNvSpPr/>
            <p:nvPr/>
          </p:nvSpPr>
          <p:spPr>
            <a:xfrm>
              <a:off x="5868144" y="771550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65;p33"/>
            <p:cNvSpPr/>
            <p:nvPr/>
          </p:nvSpPr>
          <p:spPr>
            <a:xfrm>
              <a:off x="2627784" y="2427734"/>
              <a:ext cx="615300" cy="615300"/>
            </a:xfrm>
            <a:prstGeom prst="roundRect">
              <a:avLst>
                <a:gd name="adj" fmla="val 914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66;p33"/>
            <p:cNvSpPr/>
            <p:nvPr/>
          </p:nvSpPr>
          <p:spPr>
            <a:xfrm>
              <a:off x="7524328" y="3075806"/>
              <a:ext cx="615300" cy="535724"/>
            </a:xfrm>
            <a:prstGeom prst="roundRect">
              <a:avLst>
                <a:gd name="adj" fmla="val 914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68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767;p33"/>
            <p:cNvGrpSpPr/>
            <p:nvPr/>
          </p:nvGrpSpPr>
          <p:grpSpPr>
            <a:xfrm>
              <a:off x="5999142" y="915566"/>
              <a:ext cx="367261" cy="367261"/>
              <a:chOff x="-65145700" y="3727425"/>
              <a:chExt cx="317425" cy="317425"/>
            </a:xfrm>
          </p:grpSpPr>
          <p:sp>
            <p:nvSpPr>
              <p:cNvPr id="77" name="Google Shape;768;p33"/>
              <p:cNvSpPr/>
              <p:nvPr/>
            </p:nvSpPr>
            <p:spPr>
              <a:xfrm>
                <a:off x="-65145700" y="3769150"/>
                <a:ext cx="275675" cy="27570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11028" extrusionOk="0">
                    <a:moveTo>
                      <a:pt x="5514" y="1"/>
                    </a:moveTo>
                    <a:cubicBezTo>
                      <a:pt x="2489" y="1"/>
                      <a:pt x="0" y="2458"/>
                      <a:pt x="0" y="5514"/>
                    </a:cubicBezTo>
                    <a:cubicBezTo>
                      <a:pt x="0" y="8539"/>
                      <a:pt x="2489" y="11027"/>
                      <a:pt x="5514" y="11027"/>
                    </a:cubicBezTo>
                    <a:cubicBezTo>
                      <a:pt x="8538" y="11027"/>
                      <a:pt x="11027" y="8539"/>
                      <a:pt x="11027" y="5514"/>
                    </a:cubicBezTo>
                    <a:cubicBezTo>
                      <a:pt x="11027" y="5294"/>
                      <a:pt x="10869" y="5105"/>
                      <a:pt x="10649" y="5105"/>
                    </a:cubicBezTo>
                    <a:lnTo>
                      <a:pt x="5955" y="5105"/>
                    </a:lnTo>
                    <a:lnTo>
                      <a:pt x="5955" y="410"/>
                    </a:lnTo>
                    <a:cubicBezTo>
                      <a:pt x="5955" y="190"/>
                      <a:pt x="5766" y="1"/>
                      <a:pt x="55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69;p33"/>
              <p:cNvSpPr/>
              <p:nvPr/>
            </p:nvSpPr>
            <p:spPr>
              <a:xfrm>
                <a:off x="-64977150" y="3727425"/>
                <a:ext cx="1488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5892" extrusionOk="0">
                    <a:moveTo>
                      <a:pt x="441" y="0"/>
                    </a:moveTo>
                    <a:cubicBezTo>
                      <a:pt x="189" y="0"/>
                      <a:pt x="0" y="158"/>
                      <a:pt x="0" y="378"/>
                    </a:cubicBezTo>
                    <a:lnTo>
                      <a:pt x="0" y="5513"/>
                    </a:lnTo>
                    <a:cubicBezTo>
                      <a:pt x="0" y="5702"/>
                      <a:pt x="189" y="5891"/>
                      <a:pt x="441" y="5891"/>
                    </a:cubicBezTo>
                    <a:lnTo>
                      <a:pt x="5514" y="5891"/>
                    </a:lnTo>
                    <a:cubicBezTo>
                      <a:pt x="5734" y="5891"/>
                      <a:pt x="5955" y="5702"/>
                      <a:pt x="5955" y="5513"/>
                    </a:cubicBezTo>
                    <a:cubicBezTo>
                      <a:pt x="5955" y="2489"/>
                      <a:pt x="3466" y="0"/>
                      <a:pt x="4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770;p33"/>
            <p:cNvSpPr/>
            <p:nvPr/>
          </p:nvSpPr>
          <p:spPr>
            <a:xfrm>
              <a:off x="2771800" y="843558"/>
              <a:ext cx="369083" cy="369112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771;p33"/>
            <p:cNvGrpSpPr/>
            <p:nvPr/>
          </p:nvGrpSpPr>
          <p:grpSpPr>
            <a:xfrm>
              <a:off x="7668344" y="915566"/>
              <a:ext cx="370645" cy="368042"/>
              <a:chOff x="-63250675" y="3744075"/>
              <a:chExt cx="320350" cy="318100"/>
            </a:xfrm>
          </p:grpSpPr>
          <p:sp>
            <p:nvSpPr>
              <p:cNvPr id="74" name="Google Shape;772;p33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73;p33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74;p33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775;p33"/>
            <p:cNvGrpSpPr/>
            <p:nvPr/>
          </p:nvGrpSpPr>
          <p:grpSpPr>
            <a:xfrm>
              <a:off x="2699792" y="2499742"/>
              <a:ext cx="368157" cy="367290"/>
              <a:chOff x="-62154300" y="3743950"/>
              <a:chExt cx="318200" cy="317450"/>
            </a:xfrm>
          </p:grpSpPr>
          <p:sp>
            <p:nvSpPr>
              <p:cNvPr id="72" name="Google Shape;776;p33"/>
              <p:cNvSpPr/>
              <p:nvPr/>
            </p:nvSpPr>
            <p:spPr>
              <a:xfrm>
                <a:off x="-61992850" y="3743950"/>
                <a:ext cx="638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766" extrusionOk="0">
                    <a:moveTo>
                      <a:pt x="1261" y="1"/>
                    </a:moveTo>
                    <a:cubicBezTo>
                      <a:pt x="1009" y="1"/>
                      <a:pt x="851" y="221"/>
                      <a:pt x="851" y="410"/>
                    </a:cubicBezTo>
                    <a:lnTo>
                      <a:pt x="851" y="1355"/>
                    </a:lnTo>
                    <a:lnTo>
                      <a:pt x="725" y="1229"/>
                    </a:lnTo>
                    <a:cubicBezTo>
                      <a:pt x="646" y="1151"/>
                      <a:pt x="544" y="1111"/>
                      <a:pt x="442" y="1111"/>
                    </a:cubicBezTo>
                    <a:cubicBezTo>
                      <a:pt x="339" y="1111"/>
                      <a:pt x="237" y="1151"/>
                      <a:pt x="158" y="1229"/>
                    </a:cubicBezTo>
                    <a:cubicBezTo>
                      <a:pt x="1" y="1387"/>
                      <a:pt x="1" y="1670"/>
                      <a:pt x="158" y="1828"/>
                    </a:cubicBezTo>
                    <a:lnTo>
                      <a:pt x="977" y="2647"/>
                    </a:lnTo>
                    <a:cubicBezTo>
                      <a:pt x="1056" y="2726"/>
                      <a:pt x="1166" y="2765"/>
                      <a:pt x="1277" y="2765"/>
                    </a:cubicBezTo>
                    <a:cubicBezTo>
                      <a:pt x="1387" y="2765"/>
                      <a:pt x="1497" y="2726"/>
                      <a:pt x="1576" y="2647"/>
                    </a:cubicBezTo>
                    <a:lnTo>
                      <a:pt x="2395" y="1828"/>
                    </a:lnTo>
                    <a:cubicBezTo>
                      <a:pt x="2553" y="1670"/>
                      <a:pt x="2553" y="1387"/>
                      <a:pt x="2395" y="1229"/>
                    </a:cubicBezTo>
                    <a:cubicBezTo>
                      <a:pt x="2316" y="1151"/>
                      <a:pt x="2206" y="1111"/>
                      <a:pt x="2096" y="1111"/>
                    </a:cubicBezTo>
                    <a:cubicBezTo>
                      <a:pt x="1985" y="1111"/>
                      <a:pt x="1875" y="1151"/>
                      <a:pt x="1796" y="1229"/>
                    </a:cubicBezTo>
                    <a:lnTo>
                      <a:pt x="1670" y="1355"/>
                    </a:lnTo>
                    <a:lnTo>
                      <a:pt x="1670" y="410"/>
                    </a:lnTo>
                    <a:cubicBezTo>
                      <a:pt x="1670" y="221"/>
                      <a:pt x="1481" y="1"/>
                      <a:pt x="1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77;p33"/>
              <p:cNvSpPr/>
              <p:nvPr/>
            </p:nvSpPr>
            <p:spPr>
              <a:xfrm>
                <a:off x="-62154300" y="3785700"/>
                <a:ext cx="318200" cy="275700"/>
              </a:xfrm>
              <a:custGeom>
                <a:avLst/>
                <a:gdLst/>
                <a:ahLst/>
                <a:cxnLst/>
                <a:rect l="l" t="t" r="r" b="b"/>
                <a:pathLst>
                  <a:path w="12728" h="11028" extrusionOk="0">
                    <a:moveTo>
                      <a:pt x="5261" y="3560"/>
                    </a:moveTo>
                    <a:cubicBezTo>
                      <a:pt x="5513" y="3560"/>
                      <a:pt x="5671" y="3781"/>
                      <a:pt x="5671" y="4002"/>
                    </a:cubicBezTo>
                    <a:lnTo>
                      <a:pt x="5671" y="5671"/>
                    </a:lnTo>
                    <a:cubicBezTo>
                      <a:pt x="5671" y="5892"/>
                      <a:pt x="5450" y="6112"/>
                      <a:pt x="5261" y="6112"/>
                    </a:cubicBezTo>
                    <a:cubicBezTo>
                      <a:pt x="5072" y="6112"/>
                      <a:pt x="4820" y="5892"/>
                      <a:pt x="4820" y="5671"/>
                    </a:cubicBezTo>
                    <a:lnTo>
                      <a:pt x="4820" y="4002"/>
                    </a:lnTo>
                    <a:cubicBezTo>
                      <a:pt x="4820" y="3781"/>
                      <a:pt x="5041" y="3560"/>
                      <a:pt x="5261" y="3560"/>
                    </a:cubicBezTo>
                    <a:close/>
                    <a:moveTo>
                      <a:pt x="7719" y="3560"/>
                    </a:moveTo>
                    <a:cubicBezTo>
                      <a:pt x="7908" y="3560"/>
                      <a:pt x="8128" y="3781"/>
                      <a:pt x="8128" y="4002"/>
                    </a:cubicBezTo>
                    <a:lnTo>
                      <a:pt x="8128" y="5671"/>
                    </a:lnTo>
                    <a:cubicBezTo>
                      <a:pt x="8128" y="5892"/>
                      <a:pt x="7939" y="6112"/>
                      <a:pt x="7719" y="6112"/>
                    </a:cubicBezTo>
                    <a:cubicBezTo>
                      <a:pt x="7467" y="6112"/>
                      <a:pt x="7309" y="5892"/>
                      <a:pt x="7309" y="5671"/>
                    </a:cubicBezTo>
                    <a:lnTo>
                      <a:pt x="7309" y="4002"/>
                    </a:lnTo>
                    <a:cubicBezTo>
                      <a:pt x="7309" y="3781"/>
                      <a:pt x="7498" y="3560"/>
                      <a:pt x="7719" y="3560"/>
                    </a:cubicBezTo>
                    <a:close/>
                    <a:moveTo>
                      <a:pt x="10239" y="3560"/>
                    </a:moveTo>
                    <a:cubicBezTo>
                      <a:pt x="10460" y="3560"/>
                      <a:pt x="10617" y="3781"/>
                      <a:pt x="10617" y="4002"/>
                    </a:cubicBezTo>
                    <a:lnTo>
                      <a:pt x="10617" y="5671"/>
                    </a:lnTo>
                    <a:cubicBezTo>
                      <a:pt x="10617" y="5892"/>
                      <a:pt x="10428" y="6112"/>
                      <a:pt x="10239" y="6112"/>
                    </a:cubicBezTo>
                    <a:cubicBezTo>
                      <a:pt x="9987" y="6112"/>
                      <a:pt x="9798" y="5892"/>
                      <a:pt x="9798" y="5671"/>
                    </a:cubicBezTo>
                    <a:lnTo>
                      <a:pt x="9798" y="4002"/>
                    </a:lnTo>
                    <a:cubicBezTo>
                      <a:pt x="9798" y="3781"/>
                      <a:pt x="9987" y="3560"/>
                      <a:pt x="10239" y="3560"/>
                    </a:cubicBezTo>
                    <a:close/>
                    <a:moveTo>
                      <a:pt x="5230" y="9357"/>
                    </a:moveTo>
                    <a:cubicBezTo>
                      <a:pt x="5450" y="9357"/>
                      <a:pt x="5608" y="9578"/>
                      <a:pt x="5608" y="9767"/>
                    </a:cubicBezTo>
                    <a:cubicBezTo>
                      <a:pt x="5608" y="9987"/>
                      <a:pt x="5419" y="10208"/>
                      <a:pt x="5230" y="10208"/>
                    </a:cubicBezTo>
                    <a:cubicBezTo>
                      <a:pt x="5041" y="10208"/>
                      <a:pt x="4789" y="9987"/>
                      <a:pt x="4789" y="9767"/>
                    </a:cubicBezTo>
                    <a:cubicBezTo>
                      <a:pt x="4820" y="9578"/>
                      <a:pt x="5041" y="9357"/>
                      <a:pt x="5230" y="9357"/>
                    </a:cubicBezTo>
                    <a:close/>
                    <a:moveTo>
                      <a:pt x="9924" y="9357"/>
                    </a:moveTo>
                    <a:cubicBezTo>
                      <a:pt x="10145" y="9357"/>
                      <a:pt x="10302" y="9578"/>
                      <a:pt x="10302" y="9767"/>
                    </a:cubicBezTo>
                    <a:cubicBezTo>
                      <a:pt x="10302" y="9987"/>
                      <a:pt x="10113" y="10208"/>
                      <a:pt x="9924" y="10208"/>
                    </a:cubicBezTo>
                    <a:cubicBezTo>
                      <a:pt x="9704" y="10208"/>
                      <a:pt x="9515" y="9987"/>
                      <a:pt x="9515" y="9767"/>
                    </a:cubicBezTo>
                    <a:cubicBezTo>
                      <a:pt x="9515" y="9578"/>
                      <a:pt x="9704" y="9357"/>
                      <a:pt x="9924" y="9357"/>
                    </a:cubicBezTo>
                    <a:close/>
                    <a:moveTo>
                      <a:pt x="441" y="0"/>
                    </a:moveTo>
                    <a:cubicBezTo>
                      <a:pt x="189" y="0"/>
                      <a:pt x="0" y="189"/>
                      <a:pt x="0" y="378"/>
                    </a:cubicBezTo>
                    <a:cubicBezTo>
                      <a:pt x="0" y="599"/>
                      <a:pt x="347" y="820"/>
                      <a:pt x="536" y="820"/>
                    </a:cubicBezTo>
                    <a:lnTo>
                      <a:pt x="2111" y="820"/>
                    </a:lnTo>
                    <a:cubicBezTo>
                      <a:pt x="2174" y="1103"/>
                      <a:pt x="3245" y="6711"/>
                      <a:pt x="3308" y="6994"/>
                    </a:cubicBezTo>
                    <a:cubicBezTo>
                      <a:pt x="2867" y="7184"/>
                      <a:pt x="2584" y="7625"/>
                      <a:pt x="2584" y="8097"/>
                    </a:cubicBezTo>
                    <a:cubicBezTo>
                      <a:pt x="2584" y="8759"/>
                      <a:pt x="3151" y="9326"/>
                      <a:pt x="3812" y="9326"/>
                    </a:cubicBezTo>
                    <a:lnTo>
                      <a:pt x="4001" y="9326"/>
                    </a:lnTo>
                    <a:cubicBezTo>
                      <a:pt x="3970" y="9452"/>
                      <a:pt x="3938" y="9609"/>
                      <a:pt x="3938" y="9767"/>
                    </a:cubicBezTo>
                    <a:cubicBezTo>
                      <a:pt x="3938" y="10429"/>
                      <a:pt x="4474" y="11027"/>
                      <a:pt x="5167" y="11027"/>
                    </a:cubicBezTo>
                    <a:cubicBezTo>
                      <a:pt x="5829" y="11027"/>
                      <a:pt x="6364" y="10460"/>
                      <a:pt x="6364" y="9767"/>
                    </a:cubicBezTo>
                    <a:cubicBezTo>
                      <a:pt x="6364" y="9609"/>
                      <a:pt x="6333" y="9483"/>
                      <a:pt x="6301" y="9326"/>
                    </a:cubicBezTo>
                    <a:lnTo>
                      <a:pt x="8664" y="9326"/>
                    </a:lnTo>
                    <a:cubicBezTo>
                      <a:pt x="8632" y="9452"/>
                      <a:pt x="8569" y="9609"/>
                      <a:pt x="8569" y="9767"/>
                    </a:cubicBezTo>
                    <a:cubicBezTo>
                      <a:pt x="8569" y="10429"/>
                      <a:pt x="9137" y="11027"/>
                      <a:pt x="9798" y="11027"/>
                    </a:cubicBezTo>
                    <a:cubicBezTo>
                      <a:pt x="10460" y="11027"/>
                      <a:pt x="11027" y="10460"/>
                      <a:pt x="11027" y="9767"/>
                    </a:cubicBezTo>
                    <a:cubicBezTo>
                      <a:pt x="11027" y="9609"/>
                      <a:pt x="10995" y="9483"/>
                      <a:pt x="10932" y="9357"/>
                    </a:cubicBezTo>
                    <a:lnTo>
                      <a:pt x="11562" y="9357"/>
                    </a:lnTo>
                    <a:cubicBezTo>
                      <a:pt x="11814" y="9357"/>
                      <a:pt x="12003" y="9168"/>
                      <a:pt x="12003" y="8979"/>
                    </a:cubicBezTo>
                    <a:cubicBezTo>
                      <a:pt x="12003" y="8727"/>
                      <a:pt x="11814" y="8538"/>
                      <a:pt x="11562" y="8538"/>
                    </a:cubicBezTo>
                    <a:lnTo>
                      <a:pt x="3749" y="8538"/>
                    </a:lnTo>
                    <a:cubicBezTo>
                      <a:pt x="3497" y="8538"/>
                      <a:pt x="3308" y="8349"/>
                      <a:pt x="3308" y="8160"/>
                    </a:cubicBezTo>
                    <a:cubicBezTo>
                      <a:pt x="3308" y="7940"/>
                      <a:pt x="3497" y="7719"/>
                      <a:pt x="3749" y="7719"/>
                    </a:cubicBezTo>
                    <a:lnTo>
                      <a:pt x="11468" y="7719"/>
                    </a:lnTo>
                    <a:cubicBezTo>
                      <a:pt x="11657" y="7719"/>
                      <a:pt x="11846" y="7562"/>
                      <a:pt x="11846" y="7373"/>
                    </a:cubicBezTo>
                    <a:lnTo>
                      <a:pt x="12665" y="2395"/>
                    </a:lnTo>
                    <a:cubicBezTo>
                      <a:pt x="12728" y="2143"/>
                      <a:pt x="12508" y="1922"/>
                      <a:pt x="12287" y="1922"/>
                    </a:cubicBezTo>
                    <a:lnTo>
                      <a:pt x="3056" y="1922"/>
                    </a:lnTo>
                    <a:lnTo>
                      <a:pt x="2741" y="347"/>
                    </a:lnTo>
                    <a:cubicBezTo>
                      <a:pt x="2710" y="158"/>
                      <a:pt x="2552" y="0"/>
                      <a:pt x="23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778;p33"/>
            <p:cNvGrpSpPr/>
            <p:nvPr/>
          </p:nvGrpSpPr>
          <p:grpSpPr>
            <a:xfrm>
              <a:off x="4388365" y="915566"/>
              <a:ext cx="366364" cy="366248"/>
              <a:chOff x="-60255350" y="3733825"/>
              <a:chExt cx="316650" cy="316550"/>
            </a:xfrm>
          </p:grpSpPr>
          <p:sp>
            <p:nvSpPr>
              <p:cNvPr id="65" name="Google Shape;779;p33"/>
              <p:cNvSpPr/>
              <p:nvPr/>
            </p:nvSpPr>
            <p:spPr>
              <a:xfrm>
                <a:off x="-60218325" y="3733825"/>
                <a:ext cx="235525" cy="316550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62" extrusionOk="0">
                    <a:moveTo>
                      <a:pt x="4821" y="1666"/>
                    </a:moveTo>
                    <a:cubicBezTo>
                      <a:pt x="5073" y="1666"/>
                      <a:pt x="5262" y="1886"/>
                      <a:pt x="5262" y="2075"/>
                    </a:cubicBezTo>
                    <a:lnTo>
                      <a:pt x="5262" y="2359"/>
                    </a:lnTo>
                    <a:cubicBezTo>
                      <a:pt x="5734" y="2485"/>
                      <a:pt x="6081" y="2989"/>
                      <a:pt x="6081" y="3525"/>
                    </a:cubicBezTo>
                    <a:cubicBezTo>
                      <a:pt x="6081" y="3777"/>
                      <a:pt x="5892" y="3934"/>
                      <a:pt x="5640" y="3934"/>
                    </a:cubicBezTo>
                    <a:cubicBezTo>
                      <a:pt x="5419" y="3934"/>
                      <a:pt x="5262" y="3714"/>
                      <a:pt x="5262" y="3525"/>
                    </a:cubicBezTo>
                    <a:cubicBezTo>
                      <a:pt x="5262" y="3273"/>
                      <a:pt x="5073" y="3084"/>
                      <a:pt x="4821" y="3084"/>
                    </a:cubicBezTo>
                    <a:cubicBezTo>
                      <a:pt x="4569" y="3084"/>
                      <a:pt x="4411" y="3273"/>
                      <a:pt x="4411" y="3525"/>
                    </a:cubicBezTo>
                    <a:cubicBezTo>
                      <a:pt x="4411" y="3777"/>
                      <a:pt x="4789" y="3997"/>
                      <a:pt x="5104" y="4249"/>
                    </a:cubicBezTo>
                    <a:cubicBezTo>
                      <a:pt x="5514" y="4564"/>
                      <a:pt x="6081" y="4942"/>
                      <a:pt x="6081" y="5604"/>
                    </a:cubicBezTo>
                    <a:cubicBezTo>
                      <a:pt x="6081" y="6171"/>
                      <a:pt x="5734" y="6612"/>
                      <a:pt x="5262" y="6801"/>
                    </a:cubicBezTo>
                    <a:lnTo>
                      <a:pt x="5262" y="7085"/>
                    </a:lnTo>
                    <a:cubicBezTo>
                      <a:pt x="5262" y="7305"/>
                      <a:pt x="5041" y="7463"/>
                      <a:pt x="4821" y="7463"/>
                    </a:cubicBezTo>
                    <a:cubicBezTo>
                      <a:pt x="4569" y="7463"/>
                      <a:pt x="4411" y="7274"/>
                      <a:pt x="4411" y="7085"/>
                    </a:cubicBezTo>
                    <a:lnTo>
                      <a:pt x="4411" y="6801"/>
                    </a:lnTo>
                    <a:cubicBezTo>
                      <a:pt x="3938" y="6644"/>
                      <a:pt x="3592" y="6171"/>
                      <a:pt x="3592" y="5604"/>
                    </a:cubicBezTo>
                    <a:cubicBezTo>
                      <a:pt x="3592" y="5383"/>
                      <a:pt x="3781" y="5194"/>
                      <a:pt x="4033" y="5194"/>
                    </a:cubicBezTo>
                    <a:cubicBezTo>
                      <a:pt x="4253" y="5194"/>
                      <a:pt x="4411" y="5383"/>
                      <a:pt x="4411" y="5604"/>
                    </a:cubicBezTo>
                    <a:cubicBezTo>
                      <a:pt x="4411" y="5856"/>
                      <a:pt x="4632" y="6014"/>
                      <a:pt x="4821" y="6014"/>
                    </a:cubicBezTo>
                    <a:cubicBezTo>
                      <a:pt x="5041" y="6014"/>
                      <a:pt x="5262" y="5824"/>
                      <a:pt x="5262" y="5604"/>
                    </a:cubicBezTo>
                    <a:cubicBezTo>
                      <a:pt x="5262" y="5383"/>
                      <a:pt x="4947" y="5131"/>
                      <a:pt x="4569" y="4911"/>
                    </a:cubicBezTo>
                    <a:cubicBezTo>
                      <a:pt x="4159" y="4596"/>
                      <a:pt x="3592" y="4186"/>
                      <a:pt x="3592" y="3525"/>
                    </a:cubicBezTo>
                    <a:cubicBezTo>
                      <a:pt x="3592" y="2989"/>
                      <a:pt x="3938" y="2548"/>
                      <a:pt x="4411" y="2359"/>
                    </a:cubicBezTo>
                    <a:lnTo>
                      <a:pt x="4411" y="2075"/>
                    </a:lnTo>
                    <a:cubicBezTo>
                      <a:pt x="4411" y="1823"/>
                      <a:pt x="4632" y="1666"/>
                      <a:pt x="4821" y="1666"/>
                    </a:cubicBezTo>
                    <a:close/>
                    <a:moveTo>
                      <a:pt x="6081" y="9385"/>
                    </a:moveTo>
                    <a:lnTo>
                      <a:pt x="6081" y="10235"/>
                    </a:lnTo>
                    <a:lnTo>
                      <a:pt x="3592" y="10235"/>
                    </a:lnTo>
                    <a:lnTo>
                      <a:pt x="3592" y="9385"/>
                    </a:lnTo>
                    <a:close/>
                    <a:moveTo>
                      <a:pt x="4801" y="0"/>
                    </a:moveTo>
                    <a:cubicBezTo>
                      <a:pt x="4498" y="0"/>
                      <a:pt x="4188" y="29"/>
                      <a:pt x="3875" y="91"/>
                    </a:cubicBezTo>
                    <a:cubicBezTo>
                      <a:pt x="2111" y="500"/>
                      <a:pt x="693" y="1949"/>
                      <a:pt x="378" y="3714"/>
                    </a:cubicBezTo>
                    <a:cubicBezTo>
                      <a:pt x="0" y="5698"/>
                      <a:pt x="1008" y="7652"/>
                      <a:pt x="2773" y="8565"/>
                    </a:cubicBezTo>
                    <a:lnTo>
                      <a:pt x="2773" y="10582"/>
                    </a:lnTo>
                    <a:cubicBezTo>
                      <a:pt x="2773" y="11716"/>
                      <a:pt x="3718" y="12661"/>
                      <a:pt x="4852" y="12661"/>
                    </a:cubicBezTo>
                    <a:cubicBezTo>
                      <a:pt x="5986" y="12661"/>
                      <a:pt x="6963" y="11716"/>
                      <a:pt x="6963" y="10582"/>
                    </a:cubicBezTo>
                    <a:lnTo>
                      <a:pt x="6963" y="8565"/>
                    </a:lnTo>
                    <a:cubicBezTo>
                      <a:pt x="8444" y="7778"/>
                      <a:pt x="9420" y="6234"/>
                      <a:pt x="9420" y="4501"/>
                    </a:cubicBezTo>
                    <a:cubicBezTo>
                      <a:pt x="9392" y="2000"/>
                      <a:pt x="7308" y="0"/>
                      <a:pt x="4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80;p33"/>
              <p:cNvSpPr/>
              <p:nvPr/>
            </p:nvSpPr>
            <p:spPr>
              <a:xfrm>
                <a:off x="-60255350" y="3844775"/>
                <a:ext cx="346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820" extrusionOk="0">
                    <a:moveTo>
                      <a:pt x="379" y="0"/>
                    </a:moveTo>
                    <a:cubicBezTo>
                      <a:pt x="158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379" y="819"/>
                    </a:cubicBezTo>
                    <a:lnTo>
                      <a:pt x="946" y="819"/>
                    </a:lnTo>
                    <a:cubicBezTo>
                      <a:pt x="1166" y="819"/>
                      <a:pt x="1387" y="630"/>
                      <a:pt x="1387" y="378"/>
                    </a:cubicBezTo>
                    <a:cubicBezTo>
                      <a:pt x="1387" y="158"/>
                      <a:pt x="11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81;p33"/>
              <p:cNvSpPr/>
              <p:nvPr/>
            </p:nvSpPr>
            <p:spPr>
              <a:xfrm>
                <a:off x="-59974175" y="3844775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58"/>
                      <a:pt x="1230" y="0"/>
                      <a:pt x="10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82;p33"/>
              <p:cNvSpPr/>
              <p:nvPr/>
            </p:nvSpPr>
            <p:spPr>
              <a:xfrm>
                <a:off x="-60212825" y="39394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836" y="1"/>
                    </a:moveTo>
                    <a:cubicBezTo>
                      <a:pt x="725" y="1"/>
                      <a:pt x="615" y="40"/>
                      <a:pt x="536" y="119"/>
                    </a:cubicBezTo>
                    <a:lnTo>
                      <a:pt x="158" y="497"/>
                    </a:lnTo>
                    <a:cubicBezTo>
                      <a:pt x="1" y="654"/>
                      <a:pt x="1" y="938"/>
                      <a:pt x="158" y="1096"/>
                    </a:cubicBezTo>
                    <a:cubicBezTo>
                      <a:pt x="237" y="1174"/>
                      <a:pt x="340" y="1214"/>
                      <a:pt x="442" y="1214"/>
                    </a:cubicBezTo>
                    <a:cubicBezTo>
                      <a:pt x="544" y="1214"/>
                      <a:pt x="647" y="1174"/>
                      <a:pt x="725" y="1096"/>
                    </a:cubicBezTo>
                    <a:lnTo>
                      <a:pt x="1135" y="686"/>
                    </a:lnTo>
                    <a:cubicBezTo>
                      <a:pt x="1293" y="528"/>
                      <a:pt x="1293" y="245"/>
                      <a:pt x="1135" y="119"/>
                    </a:cubicBezTo>
                    <a:cubicBezTo>
                      <a:pt x="1056" y="40"/>
                      <a:pt x="946" y="1"/>
                      <a:pt x="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83;p33"/>
              <p:cNvSpPr/>
              <p:nvPr/>
            </p:nvSpPr>
            <p:spPr>
              <a:xfrm>
                <a:off x="-60012750" y="373942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497"/>
                    </a:lnTo>
                    <a:cubicBezTo>
                      <a:pt x="0" y="654"/>
                      <a:pt x="0" y="938"/>
                      <a:pt x="126" y="1095"/>
                    </a:cubicBezTo>
                    <a:cubicBezTo>
                      <a:pt x="205" y="1174"/>
                      <a:pt x="315" y="1213"/>
                      <a:pt x="425" y="1213"/>
                    </a:cubicBezTo>
                    <a:cubicBezTo>
                      <a:pt x="536" y="1213"/>
                      <a:pt x="646" y="1174"/>
                      <a:pt x="725" y="1095"/>
                    </a:cubicBezTo>
                    <a:lnTo>
                      <a:pt x="1134" y="686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84;p33"/>
              <p:cNvSpPr/>
              <p:nvPr/>
            </p:nvSpPr>
            <p:spPr>
              <a:xfrm>
                <a:off x="-60012750" y="39394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425" y="1"/>
                    </a:moveTo>
                    <a:cubicBezTo>
                      <a:pt x="315" y="1"/>
                      <a:pt x="205" y="40"/>
                      <a:pt x="126" y="119"/>
                    </a:cubicBezTo>
                    <a:cubicBezTo>
                      <a:pt x="0" y="245"/>
                      <a:pt x="0" y="528"/>
                      <a:pt x="126" y="686"/>
                    </a:cubicBezTo>
                    <a:lnTo>
                      <a:pt x="536" y="1096"/>
                    </a:lnTo>
                    <a:cubicBezTo>
                      <a:pt x="614" y="1174"/>
                      <a:pt x="725" y="1214"/>
                      <a:pt x="835" y="1214"/>
                    </a:cubicBezTo>
                    <a:cubicBezTo>
                      <a:pt x="945" y="1214"/>
                      <a:pt x="1056" y="1174"/>
                      <a:pt x="1134" y="1096"/>
                    </a:cubicBezTo>
                    <a:cubicBezTo>
                      <a:pt x="1292" y="938"/>
                      <a:pt x="1292" y="654"/>
                      <a:pt x="1134" y="497"/>
                    </a:cubicBezTo>
                    <a:lnTo>
                      <a:pt x="725" y="119"/>
                    </a:lnTo>
                    <a:cubicBezTo>
                      <a:pt x="646" y="40"/>
                      <a:pt x="536" y="1"/>
                      <a:pt x="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85;p33"/>
              <p:cNvSpPr/>
              <p:nvPr/>
            </p:nvSpPr>
            <p:spPr>
              <a:xfrm>
                <a:off x="-60212825" y="373942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686"/>
                    </a:cubicBezTo>
                    <a:lnTo>
                      <a:pt x="536" y="1095"/>
                    </a:lnTo>
                    <a:cubicBezTo>
                      <a:pt x="615" y="1174"/>
                      <a:pt x="725" y="1213"/>
                      <a:pt x="836" y="1213"/>
                    </a:cubicBezTo>
                    <a:cubicBezTo>
                      <a:pt x="946" y="1213"/>
                      <a:pt x="1056" y="1174"/>
                      <a:pt x="1135" y="1095"/>
                    </a:cubicBezTo>
                    <a:cubicBezTo>
                      <a:pt x="1293" y="938"/>
                      <a:pt x="1293" y="654"/>
                      <a:pt x="1135" y="497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786;p33"/>
            <p:cNvSpPr/>
            <p:nvPr/>
          </p:nvSpPr>
          <p:spPr>
            <a:xfrm>
              <a:off x="7596336" y="3147814"/>
              <a:ext cx="368186" cy="287081"/>
            </a:xfrm>
            <a:custGeom>
              <a:avLst/>
              <a:gdLst/>
              <a:ahLst/>
              <a:cxnLst/>
              <a:rect l="l" t="t" r="r" b="b"/>
              <a:pathLst>
                <a:path w="12729" h="9925" extrusionOk="0">
                  <a:moveTo>
                    <a:pt x="925" y="3644"/>
                  </a:moveTo>
                  <a:cubicBezTo>
                    <a:pt x="944" y="3644"/>
                    <a:pt x="963" y="3648"/>
                    <a:pt x="978" y="3655"/>
                  </a:cubicBezTo>
                  <a:lnTo>
                    <a:pt x="1608" y="3970"/>
                  </a:lnTo>
                  <a:lnTo>
                    <a:pt x="1608" y="5924"/>
                  </a:lnTo>
                  <a:lnTo>
                    <a:pt x="978" y="6239"/>
                  </a:lnTo>
                  <a:cubicBezTo>
                    <a:pt x="960" y="6256"/>
                    <a:pt x="937" y="6264"/>
                    <a:pt x="914" y="6264"/>
                  </a:cubicBezTo>
                  <a:cubicBezTo>
                    <a:pt x="854" y="6264"/>
                    <a:pt x="788" y="6212"/>
                    <a:pt x="788" y="6144"/>
                  </a:cubicBezTo>
                  <a:lnTo>
                    <a:pt x="788" y="3781"/>
                  </a:lnTo>
                  <a:cubicBezTo>
                    <a:pt x="788" y="3685"/>
                    <a:pt x="862" y="3644"/>
                    <a:pt x="925" y="3644"/>
                  </a:cubicBezTo>
                  <a:close/>
                  <a:moveTo>
                    <a:pt x="4128" y="7184"/>
                  </a:moveTo>
                  <a:lnTo>
                    <a:pt x="6963" y="8035"/>
                  </a:lnTo>
                  <a:cubicBezTo>
                    <a:pt x="6648" y="8507"/>
                    <a:pt x="6176" y="8759"/>
                    <a:pt x="5640" y="8759"/>
                  </a:cubicBezTo>
                  <a:cubicBezTo>
                    <a:pt x="4821" y="8759"/>
                    <a:pt x="4097" y="8066"/>
                    <a:pt x="4128" y="7184"/>
                  </a:cubicBezTo>
                  <a:close/>
                  <a:moveTo>
                    <a:pt x="11374" y="820"/>
                  </a:moveTo>
                  <a:cubicBezTo>
                    <a:pt x="11626" y="820"/>
                    <a:pt x="11815" y="1009"/>
                    <a:pt x="11815" y="1198"/>
                  </a:cubicBezTo>
                  <a:lnTo>
                    <a:pt x="11815" y="8665"/>
                  </a:lnTo>
                  <a:cubicBezTo>
                    <a:pt x="11815" y="8885"/>
                    <a:pt x="11626" y="9043"/>
                    <a:pt x="11374" y="9043"/>
                  </a:cubicBezTo>
                  <a:cubicBezTo>
                    <a:pt x="11154" y="9043"/>
                    <a:pt x="10996" y="8854"/>
                    <a:pt x="10996" y="8665"/>
                  </a:cubicBezTo>
                  <a:lnTo>
                    <a:pt x="10996" y="1198"/>
                  </a:lnTo>
                  <a:cubicBezTo>
                    <a:pt x="10996" y="977"/>
                    <a:pt x="11185" y="820"/>
                    <a:pt x="11374" y="820"/>
                  </a:cubicBezTo>
                  <a:close/>
                  <a:moveTo>
                    <a:pt x="11437" y="1"/>
                  </a:moveTo>
                  <a:cubicBezTo>
                    <a:pt x="10870" y="1"/>
                    <a:pt x="10366" y="379"/>
                    <a:pt x="10240" y="883"/>
                  </a:cubicBezTo>
                  <a:lnTo>
                    <a:pt x="2080" y="3246"/>
                  </a:lnTo>
                  <a:lnTo>
                    <a:pt x="1387" y="2899"/>
                  </a:lnTo>
                  <a:cubicBezTo>
                    <a:pt x="1251" y="2831"/>
                    <a:pt x="1109" y="2800"/>
                    <a:pt x="970" y="2800"/>
                  </a:cubicBezTo>
                  <a:cubicBezTo>
                    <a:pt x="466" y="2800"/>
                    <a:pt x="1" y="3213"/>
                    <a:pt x="1" y="3781"/>
                  </a:cubicBezTo>
                  <a:lnTo>
                    <a:pt x="1" y="6144"/>
                  </a:lnTo>
                  <a:cubicBezTo>
                    <a:pt x="1" y="6687"/>
                    <a:pt x="465" y="7095"/>
                    <a:pt x="983" y="7095"/>
                  </a:cubicBezTo>
                  <a:cubicBezTo>
                    <a:pt x="1127" y="7095"/>
                    <a:pt x="1275" y="7063"/>
                    <a:pt x="1419" y="6995"/>
                  </a:cubicBezTo>
                  <a:lnTo>
                    <a:pt x="2143" y="6648"/>
                  </a:lnTo>
                  <a:lnTo>
                    <a:pt x="3340" y="6995"/>
                  </a:lnTo>
                  <a:cubicBezTo>
                    <a:pt x="3151" y="8444"/>
                    <a:pt x="4286" y="9641"/>
                    <a:pt x="5672" y="9641"/>
                  </a:cubicBezTo>
                  <a:cubicBezTo>
                    <a:pt x="6585" y="9641"/>
                    <a:pt x="7405" y="9074"/>
                    <a:pt x="7814" y="8287"/>
                  </a:cubicBezTo>
                  <a:lnTo>
                    <a:pt x="10271" y="9011"/>
                  </a:lnTo>
                  <a:cubicBezTo>
                    <a:pt x="10429" y="9515"/>
                    <a:pt x="10902" y="9925"/>
                    <a:pt x="11469" y="9925"/>
                  </a:cubicBezTo>
                  <a:cubicBezTo>
                    <a:pt x="12130" y="9925"/>
                    <a:pt x="12729" y="9358"/>
                    <a:pt x="12729" y="8696"/>
                  </a:cubicBezTo>
                  <a:lnTo>
                    <a:pt x="12729" y="1261"/>
                  </a:lnTo>
                  <a:cubicBezTo>
                    <a:pt x="12634" y="536"/>
                    <a:pt x="12099" y="1"/>
                    <a:pt x="11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" name="Google Shape;787;p33"/>
            <p:cNvGrpSpPr/>
            <p:nvPr/>
          </p:nvGrpSpPr>
          <p:grpSpPr>
            <a:xfrm>
              <a:off x="1165001" y="915566"/>
              <a:ext cx="368186" cy="364224"/>
              <a:chOff x="-64406125" y="3362225"/>
              <a:chExt cx="318225" cy="314800"/>
            </a:xfrm>
          </p:grpSpPr>
          <p:sp>
            <p:nvSpPr>
              <p:cNvPr id="63" name="Google Shape;788;p33"/>
              <p:cNvSpPr/>
              <p:nvPr/>
            </p:nvSpPr>
            <p:spPr>
              <a:xfrm>
                <a:off x="-64332100" y="3362225"/>
                <a:ext cx="170150" cy="1990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7961" extrusionOk="0">
                    <a:moveTo>
                      <a:pt x="4506" y="3266"/>
                    </a:moveTo>
                    <a:cubicBezTo>
                      <a:pt x="4569" y="3266"/>
                      <a:pt x="4601" y="3298"/>
                      <a:pt x="4632" y="3298"/>
                    </a:cubicBezTo>
                    <a:lnTo>
                      <a:pt x="5577" y="4621"/>
                    </a:lnTo>
                    <a:cubicBezTo>
                      <a:pt x="5420" y="5881"/>
                      <a:pt x="4664" y="7110"/>
                      <a:pt x="3403" y="7110"/>
                    </a:cubicBezTo>
                    <a:cubicBezTo>
                      <a:pt x="2206" y="7110"/>
                      <a:pt x="1419" y="5944"/>
                      <a:pt x="1261" y="4621"/>
                    </a:cubicBezTo>
                    <a:lnTo>
                      <a:pt x="2206" y="3298"/>
                    </a:lnTo>
                    <a:cubicBezTo>
                      <a:pt x="2238" y="3266"/>
                      <a:pt x="2269" y="3266"/>
                      <a:pt x="2301" y="3266"/>
                    </a:cubicBezTo>
                    <a:close/>
                    <a:moveTo>
                      <a:pt x="4055" y="1"/>
                    </a:moveTo>
                    <a:cubicBezTo>
                      <a:pt x="3400" y="1"/>
                      <a:pt x="2703" y="167"/>
                      <a:pt x="2049" y="494"/>
                    </a:cubicBezTo>
                    <a:cubicBezTo>
                      <a:pt x="1957" y="483"/>
                      <a:pt x="1867" y="478"/>
                      <a:pt x="1779" y="478"/>
                    </a:cubicBezTo>
                    <a:cubicBezTo>
                      <a:pt x="1354" y="478"/>
                      <a:pt x="976" y="600"/>
                      <a:pt x="662" y="809"/>
                    </a:cubicBezTo>
                    <a:cubicBezTo>
                      <a:pt x="347" y="1061"/>
                      <a:pt x="1" y="1534"/>
                      <a:pt x="1" y="2384"/>
                    </a:cubicBezTo>
                    <a:cubicBezTo>
                      <a:pt x="1" y="2857"/>
                      <a:pt x="95" y="3613"/>
                      <a:pt x="347" y="4621"/>
                    </a:cubicBezTo>
                    <a:cubicBezTo>
                      <a:pt x="473" y="4810"/>
                      <a:pt x="536" y="6070"/>
                      <a:pt x="1482" y="7078"/>
                    </a:cubicBezTo>
                    <a:cubicBezTo>
                      <a:pt x="2049" y="7646"/>
                      <a:pt x="2710" y="7961"/>
                      <a:pt x="3403" y="7961"/>
                    </a:cubicBezTo>
                    <a:cubicBezTo>
                      <a:pt x="5136" y="7961"/>
                      <a:pt x="6207" y="6417"/>
                      <a:pt x="6396" y="4621"/>
                    </a:cubicBezTo>
                    <a:cubicBezTo>
                      <a:pt x="6554" y="4085"/>
                      <a:pt x="6774" y="3046"/>
                      <a:pt x="6806" y="2447"/>
                    </a:cubicBezTo>
                    <a:cubicBezTo>
                      <a:pt x="6806" y="1565"/>
                      <a:pt x="6459" y="872"/>
                      <a:pt x="5703" y="431"/>
                    </a:cubicBezTo>
                    <a:cubicBezTo>
                      <a:pt x="5234" y="143"/>
                      <a:pt x="4662" y="1"/>
                      <a:pt x="4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89;p33"/>
              <p:cNvSpPr/>
              <p:nvPr/>
            </p:nvSpPr>
            <p:spPr>
              <a:xfrm>
                <a:off x="-64406125" y="3559050"/>
                <a:ext cx="318225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4719" extrusionOk="0">
                    <a:moveTo>
                      <a:pt x="4474" y="1001"/>
                    </a:moveTo>
                    <a:lnTo>
                      <a:pt x="5797" y="2293"/>
                    </a:lnTo>
                    <a:lnTo>
                      <a:pt x="5199" y="2891"/>
                    </a:lnTo>
                    <a:lnTo>
                      <a:pt x="4002" y="1159"/>
                    </a:lnTo>
                    <a:cubicBezTo>
                      <a:pt x="4159" y="1096"/>
                      <a:pt x="4380" y="1064"/>
                      <a:pt x="4474" y="1001"/>
                    </a:cubicBezTo>
                    <a:close/>
                    <a:moveTo>
                      <a:pt x="8318" y="1001"/>
                    </a:moveTo>
                    <a:cubicBezTo>
                      <a:pt x="8475" y="1064"/>
                      <a:pt x="8633" y="1159"/>
                      <a:pt x="8790" y="1190"/>
                    </a:cubicBezTo>
                    <a:lnTo>
                      <a:pt x="7593" y="2891"/>
                    </a:lnTo>
                    <a:lnTo>
                      <a:pt x="6995" y="2293"/>
                    </a:lnTo>
                    <a:lnTo>
                      <a:pt x="8318" y="1001"/>
                    </a:lnTo>
                    <a:close/>
                    <a:moveTo>
                      <a:pt x="10681" y="3112"/>
                    </a:moveTo>
                    <a:cubicBezTo>
                      <a:pt x="10901" y="3112"/>
                      <a:pt x="11059" y="3301"/>
                      <a:pt x="11059" y="3553"/>
                    </a:cubicBezTo>
                    <a:cubicBezTo>
                      <a:pt x="11059" y="3742"/>
                      <a:pt x="10870" y="3931"/>
                      <a:pt x="10681" y="3931"/>
                    </a:cubicBezTo>
                    <a:lnTo>
                      <a:pt x="9578" y="3931"/>
                    </a:lnTo>
                    <a:cubicBezTo>
                      <a:pt x="9326" y="3931"/>
                      <a:pt x="9137" y="3742"/>
                      <a:pt x="9137" y="3553"/>
                    </a:cubicBezTo>
                    <a:cubicBezTo>
                      <a:pt x="9137" y="3301"/>
                      <a:pt x="9326" y="3112"/>
                      <a:pt x="9578" y="3112"/>
                    </a:cubicBezTo>
                    <a:close/>
                    <a:moveTo>
                      <a:pt x="4458" y="1"/>
                    </a:moveTo>
                    <a:cubicBezTo>
                      <a:pt x="4348" y="1"/>
                      <a:pt x="4238" y="40"/>
                      <a:pt x="4159" y="119"/>
                    </a:cubicBezTo>
                    <a:cubicBezTo>
                      <a:pt x="4065" y="245"/>
                      <a:pt x="3939" y="308"/>
                      <a:pt x="3781" y="308"/>
                    </a:cubicBezTo>
                    <a:lnTo>
                      <a:pt x="2395" y="308"/>
                    </a:lnTo>
                    <a:cubicBezTo>
                      <a:pt x="914" y="308"/>
                      <a:pt x="0" y="1442"/>
                      <a:pt x="0" y="2639"/>
                    </a:cubicBezTo>
                    <a:lnTo>
                      <a:pt x="0" y="4341"/>
                    </a:lnTo>
                    <a:cubicBezTo>
                      <a:pt x="0" y="4561"/>
                      <a:pt x="189" y="4719"/>
                      <a:pt x="441" y="4719"/>
                    </a:cubicBezTo>
                    <a:lnTo>
                      <a:pt x="12287" y="4719"/>
                    </a:lnTo>
                    <a:cubicBezTo>
                      <a:pt x="12508" y="4719"/>
                      <a:pt x="12665" y="4530"/>
                      <a:pt x="12665" y="4341"/>
                    </a:cubicBezTo>
                    <a:lnTo>
                      <a:pt x="12665" y="2639"/>
                    </a:lnTo>
                    <a:cubicBezTo>
                      <a:pt x="12728" y="1474"/>
                      <a:pt x="11783" y="371"/>
                      <a:pt x="10303" y="371"/>
                    </a:cubicBezTo>
                    <a:lnTo>
                      <a:pt x="8948" y="371"/>
                    </a:lnTo>
                    <a:cubicBezTo>
                      <a:pt x="8727" y="371"/>
                      <a:pt x="8664" y="277"/>
                      <a:pt x="8538" y="151"/>
                    </a:cubicBezTo>
                    <a:cubicBezTo>
                      <a:pt x="8456" y="52"/>
                      <a:pt x="8339" y="5"/>
                      <a:pt x="8219" y="5"/>
                    </a:cubicBezTo>
                    <a:cubicBezTo>
                      <a:pt x="8110" y="5"/>
                      <a:pt x="7998" y="44"/>
                      <a:pt x="7908" y="119"/>
                    </a:cubicBezTo>
                    <a:lnTo>
                      <a:pt x="6333" y="1694"/>
                    </a:lnTo>
                    <a:lnTo>
                      <a:pt x="4758" y="119"/>
                    </a:lnTo>
                    <a:cubicBezTo>
                      <a:pt x="4679" y="40"/>
                      <a:pt x="4569" y="1"/>
                      <a:pt x="4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750;p33"/>
            <p:cNvSpPr txBox="1"/>
            <p:nvPr/>
          </p:nvSpPr>
          <p:spPr>
            <a:xfrm>
              <a:off x="3923928" y="1779662"/>
              <a:ext cx="1416631" cy="936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ما هي القيمة التي نقدمها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للعميل؟</a:t>
              </a:r>
              <a:endParaRPr lang="ar-SA" b="1" dirty="0" smtClean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الحداثة، التكلفة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ألمنخفضة ، ...</a:t>
              </a: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 </a:t>
              </a: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59" name="Google Shape;750;p33"/>
            <p:cNvSpPr txBox="1"/>
            <p:nvPr/>
          </p:nvSpPr>
          <p:spPr>
            <a:xfrm>
              <a:off x="3923928" y="2931790"/>
              <a:ext cx="1344623" cy="936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ما هي مشكلات العميل التي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سنحلها؟</a:t>
              </a:r>
              <a:endParaRPr lang="ar-SA" b="1" dirty="0" smtClean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ما هي متطلبات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الزبائن؟</a:t>
              </a:r>
              <a:endParaRPr lang="ar-SA" b="1" dirty="0" smtClean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60" name="Google Shape;750;p33"/>
            <p:cNvSpPr txBox="1"/>
            <p:nvPr/>
          </p:nvSpPr>
          <p:spPr>
            <a:xfrm>
              <a:off x="5580112" y="3219822"/>
              <a:ext cx="1872208" cy="50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عبر أي قناة يرغب الزبائن في الوصول إليهم؟</a:t>
              </a: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61" name="Google Shape;750;p33"/>
            <p:cNvSpPr txBox="1"/>
            <p:nvPr/>
          </p:nvSpPr>
          <p:spPr>
            <a:xfrm>
              <a:off x="5436096" y="1635646"/>
              <a:ext cx="1416631" cy="1152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ما هو نوع العلاقة التي يرغب الزبائن في اقامتها معهم لنحافظ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عليها؟</a:t>
              </a:r>
              <a:endParaRPr lang="ar-SA" b="1" dirty="0" smtClean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الخدمة الشخصية، المشاركة في أداء </a:t>
              </a:r>
              <a:r>
                <a:rPr lang="ar-SA" b="1" dirty="0" err="1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العمل، ,,,</a:t>
              </a: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 </a:t>
              </a: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  <p:sp>
          <p:nvSpPr>
            <p:cNvPr id="62" name="Google Shape;750;p33"/>
            <p:cNvSpPr txBox="1"/>
            <p:nvPr/>
          </p:nvSpPr>
          <p:spPr>
            <a:xfrm>
              <a:off x="2267744" y="1563638"/>
              <a:ext cx="1416631" cy="864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ما هي الأنشطة ألرئيسية</a:t>
              </a: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dk1"/>
                  </a:solidFill>
                  <a:latin typeface="Sakkal Majalla" pitchFamily="2" charset="-78"/>
                  <a:ea typeface="Roboto"/>
                  <a:cs typeface="Sakkal Majalla" pitchFamily="2" charset="-78"/>
                  <a:sym typeface="Roboto"/>
                </a:rPr>
                <a:t>الإنتاج، حل المشكلات </a:t>
              </a:r>
              <a:endParaRPr b="1" dirty="0">
                <a:solidFill>
                  <a:schemeClr val="dk1"/>
                </a:solidFill>
                <a:latin typeface="Sakkal Majalla" pitchFamily="2" charset="-78"/>
                <a:ea typeface="Roboto"/>
                <a:cs typeface="Sakkal Majalla" pitchFamily="2" charset="-78"/>
                <a:sym typeface="Roboto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7121236" y="166255"/>
            <a:ext cx="378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spc="-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L-Mohanad Bold" pitchFamily="2" charset="-78"/>
              </a:rPr>
              <a:t>مخطط نموذج العمل التجاري</a:t>
            </a:r>
            <a:endParaRPr lang="ar-DZ" sz="3200" spc="-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6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6415" y="194738"/>
            <a:ext cx="8016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1- شرائح العملاء 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 Customer segments</a:t>
            </a:r>
            <a:endParaRPr lang="en-GB" sz="3600" b="1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91" y="1975988"/>
            <a:ext cx="3853891" cy="178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61" y="4253192"/>
            <a:ext cx="3888480" cy="201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91" y="2549979"/>
            <a:ext cx="3949793" cy="308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55" y="2134361"/>
            <a:ext cx="4277964" cy="19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0" y="4409300"/>
            <a:ext cx="3818409" cy="189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10" y="2054984"/>
            <a:ext cx="3617383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86" y="4280289"/>
            <a:ext cx="3365500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4" y="2097848"/>
            <a:ext cx="336550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4" y="4384694"/>
            <a:ext cx="3365500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7657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1813" y="996482"/>
            <a:ext cx="3167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ea typeface="Open Sans" panose="020B0604020202020204" charset="0"/>
                <a:cs typeface="Sakkal Majalla" panose="02000000000000000000" pitchFamily="2" charset="-78"/>
              </a:rPr>
              <a:t>مثــــــــــــــــــــــــــــــــــــــــــــال توضيحي</a:t>
            </a:r>
            <a:endParaRPr lang="en-GB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F363F73B-FCFF-45AF-9844-E45C003FBB3A}"/>
              </a:ext>
            </a:extLst>
          </p:cNvPr>
          <p:cNvSpPr txBox="1"/>
          <p:nvPr/>
        </p:nvSpPr>
        <p:spPr>
          <a:xfrm>
            <a:off x="5615947" y="1876468"/>
            <a:ext cx="6539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2400" b="1" dirty="0">
                <a:solidFill>
                  <a:srgbClr val="282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Sakkal Majalla" panose="02000000000000000000" pitchFamily="2" charset="-78"/>
              </a:rPr>
              <a:t>نظام كبح المركبات الذكي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السوق المحتمل : </a:t>
            </a: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جميع أنواع المركبات في الجزائر والمقدر عددها ب </a:t>
            </a:r>
            <a:r>
              <a:rPr lang="ar-DZ" sz="2400" b="1" noProof="0" dirty="0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.............</a:t>
            </a: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حسب الديوان الوطني للإحصائيات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Sakkal Majalla" panose="02000000000000000000" pitchFamily="2" charset="-78"/>
              </a:rPr>
              <a:t>السوق المستهدف: </a:t>
            </a:r>
            <a:r>
              <a:rPr lang="ar-DZ" sz="2400" b="1" dirty="0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كبداية يتم استهداف المركبات السياحية الفخمة لوجود استعداد على </a:t>
            </a:r>
            <a:r>
              <a:rPr lang="ar-DZ" sz="2400" b="1" dirty="0" err="1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لإقناء</a:t>
            </a:r>
            <a:r>
              <a:rPr lang="ar-DZ" sz="2400" b="1" dirty="0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 هذا النظام 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الاحتياجات الأساسية والقيم التي تقابلها: </a:t>
            </a: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هناك عدد من الاحتياجات أهمها :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DZ" sz="2400" b="1" dirty="0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تقليل الخطأ البشري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DZ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Rockwell Extra Bold" panose="02060903040505020403" pitchFamily="18" charset="0"/>
                <a:cs typeface="Sakkal Majalla" panose="02000000000000000000" pitchFamily="2" charset="-78"/>
              </a:rPr>
              <a:t>إعطاء الشعور بالأمان اثناء القيادة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DZ" sz="2400" b="1" dirty="0">
                <a:solidFill>
                  <a:srgbClr val="282F39"/>
                </a:solidFill>
                <a:latin typeface="Rockwell Extra Bold" panose="02060903040505020403" pitchFamily="18" charset="0"/>
                <a:cs typeface="Sakkal Majalla" panose="02000000000000000000" pitchFamily="2" charset="-78"/>
              </a:rPr>
              <a:t>المحافظة على قطع الغيار (صفائح الكبح)</a:t>
            </a:r>
            <a:endParaRPr kumimoji="0" lang="ar-DZ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Rockwell Extra Bold" panose="02060903040505020403" pitchFamily="18" charset="0"/>
              <a:cs typeface="Sakkal Majalla" panose="020000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Rockwell Extra Bold" panose="02060903040505020403" pitchFamily="18" charset="0"/>
              <a:cs typeface="Sakkal Majalla" panose="02000000000000000000" pitchFamily="2" charset="-7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Rockwell Extra Bold" panose="02060903040505020403" pitchFamily="18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2" name="Groupe 10">
            <a:extLst>
              <a:ext uri="{FF2B5EF4-FFF2-40B4-BE49-F238E27FC236}">
                <a16:creationId xmlns="" xmlns:a16="http://schemas.microsoft.com/office/drawing/2014/main" id="{C66FE4EA-95D9-5DA1-C69E-FF77BBB0BCF3}"/>
              </a:ext>
            </a:extLst>
          </p:cNvPr>
          <p:cNvGrpSpPr/>
          <p:nvPr/>
        </p:nvGrpSpPr>
        <p:grpSpPr>
          <a:xfrm>
            <a:off x="0" y="1700809"/>
            <a:ext cx="5615947" cy="4896543"/>
            <a:chOff x="586154" y="1173571"/>
            <a:chExt cx="5509846" cy="4888523"/>
          </a:xfrm>
        </p:grpSpPr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D2B53D1D-767D-CECB-0393-4A4F85879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54" y="1173571"/>
              <a:ext cx="5509846" cy="488852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C485647-6AF7-A2CA-61CB-00DD59FE685F}"/>
                </a:ext>
              </a:extLst>
            </p:cNvPr>
            <p:cNvSpPr/>
            <p:nvPr/>
          </p:nvSpPr>
          <p:spPr>
            <a:xfrm>
              <a:off x="1364566" y="1893886"/>
              <a:ext cx="2912012" cy="80711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نظام كبح المركبات الذكي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90490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691E185-F686-49FD-9636-D4D0853A5887}"/>
              </a:ext>
            </a:extLst>
          </p:cNvPr>
          <p:cNvGrpSpPr/>
          <p:nvPr/>
        </p:nvGrpSpPr>
        <p:grpSpPr>
          <a:xfrm>
            <a:off x="209549" y="235527"/>
            <a:ext cx="11163301" cy="6400800"/>
            <a:chOff x="514349" y="609600"/>
            <a:chExt cx="11163301" cy="578181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D8B1CFD-FBB9-40AA-9E56-65BA94E28B73}"/>
                </a:ext>
              </a:extLst>
            </p:cNvPr>
            <p:cNvSpPr/>
            <p:nvPr/>
          </p:nvSpPr>
          <p:spPr>
            <a:xfrm>
              <a:off x="514349" y="609600"/>
              <a:ext cx="6108123" cy="578181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xmlns="" id="{9627EF75-7463-48B3-AFC3-61A677C72238}"/>
                </a:ext>
              </a:extLst>
            </p:cNvPr>
            <p:cNvSpPr/>
            <p:nvPr/>
          </p:nvSpPr>
          <p:spPr>
            <a:xfrm>
              <a:off x="6303818" y="609600"/>
              <a:ext cx="5373832" cy="578181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28205" y="887845"/>
            <a:ext cx="2851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72849" y="90170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887846"/>
            <a:ext cx="175923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0370062" y="860137"/>
            <a:ext cx="1307363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1B047BD-526C-410A-ABF3-784C36D8CD67}"/>
              </a:ext>
            </a:extLst>
          </p:cNvPr>
          <p:cNvSpPr txBox="1">
            <a:spLocks/>
          </p:cNvSpPr>
          <p:nvPr/>
        </p:nvSpPr>
        <p:spPr bwMode="auto">
          <a:xfrm>
            <a:off x="3222047" y="913250"/>
            <a:ext cx="2038628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ar-SA" alt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محتويات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7961918" y="927104"/>
            <a:ext cx="2299681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المحور الرابع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sp>
        <p:nvSpPr>
          <p:cNvPr id="47" name="مستطيل 2">
            <a:extLst>
              <a:ext uri="{FF2B5EF4-FFF2-40B4-BE49-F238E27FC236}">
                <a16:creationId xmlns:a16="http://schemas.microsoft.com/office/drawing/2014/main" xmlns="" id="{86CCC385-1B31-49A2-BD42-B07D29BC9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917" y="2090623"/>
            <a:ext cx="502623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DZ" sz="7200" b="1" dirty="0" err="1" smtClean="0">
                <a:solidFill>
                  <a:sysClr val="windowText" lastClr="000000"/>
                </a:solidFill>
                <a:latin typeface="+mj-lt"/>
                <a:ea typeface="+mj-ea"/>
                <a:cs typeface="AL-Mohanad Bold" pitchFamily="2" charset="-78"/>
              </a:rPr>
              <a:t>محاضرة :</a:t>
            </a:r>
            <a:r>
              <a:rPr lang="ar-DZ" sz="7200" b="1" dirty="0" smtClean="0">
                <a:solidFill>
                  <a:sysClr val="windowText" lastClr="000000"/>
                </a:solidFill>
                <a:latin typeface="+mj-lt"/>
                <a:ea typeface="+mj-ea"/>
                <a:cs typeface="AL-Mohanad Bold" pitchFamily="2" charset="-78"/>
              </a:rPr>
              <a:t> </a:t>
            </a:r>
            <a:r>
              <a:rPr lang="ar-SA" sz="7200" b="1" dirty="0" smtClean="0">
                <a:solidFill>
                  <a:sysClr val="windowText" lastClr="000000"/>
                </a:solidFill>
                <a:latin typeface="+mj-lt"/>
                <a:ea typeface="+mj-ea"/>
                <a:cs typeface="AL-Mohanad Bold" pitchFamily="2" charset="-78"/>
              </a:rPr>
              <a:t>نموذج العمل التجاري والقيمة المقدمة</a:t>
            </a:r>
            <a:endParaRPr lang="ar-SA" altLang="en-US" sz="7200" b="1" dirty="0" smtClean="0">
              <a:solidFill>
                <a:sysClr val="windowText" lastClr="000000"/>
              </a:solidFill>
              <a:latin typeface="+mj-lt"/>
              <a:ea typeface="+mj-ea"/>
              <a:cs typeface="AL-Mohanad Bold" pitchFamily="2" charset="-78"/>
            </a:endParaRPr>
          </a:p>
        </p:txBody>
      </p:sp>
      <p:sp>
        <p:nvSpPr>
          <p:cNvPr id="75" name="دمعة 74">
            <a:extLst>
              <a:ext uri="{FF2B5EF4-FFF2-40B4-BE49-F238E27FC236}">
                <a16:creationId xmlns:a16="http://schemas.microsoft.com/office/drawing/2014/main" xmlns="" id="{D6CA6BE7-8BF0-43C2-B5BD-07D774C3B86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02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BEDC51DE-7204-45AA-AA21-E4F65158E745}"/>
              </a:ext>
            </a:extLst>
          </p:cNvPr>
          <p:cNvGrpSpPr/>
          <p:nvPr/>
        </p:nvGrpSpPr>
        <p:grpSpPr>
          <a:xfrm>
            <a:off x="-207818" y="1322505"/>
            <a:ext cx="5971310" cy="3467030"/>
            <a:chOff x="1146593" y="1865309"/>
            <a:chExt cx="5713012" cy="3487731"/>
          </a:xfrm>
        </p:grpSpPr>
        <p:sp>
          <p:nvSpPr>
            <p:cNvPr id="126" name="Rectangle: Rounded Corners 118">
              <a:extLst>
                <a:ext uri="{FF2B5EF4-FFF2-40B4-BE49-F238E27FC236}">
                  <a16:creationId xmlns:a16="http://schemas.microsoft.com/office/drawing/2014/main" xmlns="" id="{FA0A5746-89B6-42E6-8545-12D9DD0B5A56}"/>
                </a:ext>
              </a:extLst>
            </p:cNvPr>
            <p:cNvSpPr/>
            <p:nvPr/>
          </p:nvSpPr>
          <p:spPr>
            <a:xfrm flipH="1">
              <a:off x="6130573" y="1865309"/>
              <a:ext cx="648000" cy="576000"/>
            </a:xfrm>
            <a:prstGeom prst="homePlate">
              <a:avLst>
                <a:gd name="adj" fmla="val 24487"/>
              </a:avLst>
            </a:prstGeom>
            <a:solidFill>
              <a:schemeClr val="accent1"/>
            </a:solidFill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7" name="Rectangle 61">
              <a:extLst>
                <a:ext uri="{FF2B5EF4-FFF2-40B4-BE49-F238E27FC236}">
                  <a16:creationId xmlns:a16="http://schemas.microsoft.com/office/drawing/2014/main" xmlns="" id="{553767AC-B789-45E2-BC17-803C411F53E5}"/>
                </a:ext>
              </a:extLst>
            </p:cNvPr>
            <p:cNvSpPr/>
            <p:nvPr/>
          </p:nvSpPr>
          <p:spPr>
            <a:xfrm flipH="1">
              <a:off x="6235978" y="1922477"/>
              <a:ext cx="513390" cy="461664"/>
            </a:xfrm>
            <a:prstGeom prst="rect">
              <a:avLst/>
            </a:prstGeom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سهم: خماسي 23">
              <a:extLst>
                <a:ext uri="{FF2B5EF4-FFF2-40B4-BE49-F238E27FC236}">
                  <a16:creationId xmlns:a16="http://schemas.microsoft.com/office/drawing/2014/main" xmlns="" id="{6A8A32CA-B1B7-44AB-A502-8C99A4D2830F}"/>
                </a:ext>
              </a:extLst>
            </p:cNvPr>
            <p:cNvSpPr/>
            <p:nvPr/>
          </p:nvSpPr>
          <p:spPr>
            <a:xfrm flipH="1">
              <a:off x="3677067" y="1868276"/>
              <a:ext cx="2577718" cy="576000"/>
            </a:xfrm>
            <a:custGeom>
              <a:avLst/>
              <a:gdLst>
                <a:gd name="connsiteX0" fmla="*/ 0 w 10000"/>
                <a:gd name="connsiteY0" fmla="*/ 5000 h 10000"/>
                <a:gd name="connsiteX1" fmla="*/ 1667 w 10000"/>
                <a:gd name="connsiteY1" fmla="*/ 0 h 10000"/>
                <a:gd name="connsiteX2" fmla="*/ 8333 w 10000"/>
                <a:gd name="connsiteY2" fmla="*/ 0 h 10000"/>
                <a:gd name="connsiteX3" fmla="*/ 10000 w 10000"/>
                <a:gd name="connsiteY3" fmla="*/ 5000 h 10000"/>
                <a:gd name="connsiteX4" fmla="*/ 8333 w 10000"/>
                <a:gd name="connsiteY4" fmla="*/ 10000 h 10000"/>
                <a:gd name="connsiteX5" fmla="*/ 1667 w 10000"/>
                <a:gd name="connsiteY5" fmla="*/ 10000 h 10000"/>
                <a:gd name="connsiteX6" fmla="*/ 0 w 10000"/>
                <a:gd name="connsiteY6" fmla="*/ 5000 h 10000"/>
                <a:gd name="connsiteX0" fmla="*/ 396 w 10396"/>
                <a:gd name="connsiteY0" fmla="*/ 5000 h 10000"/>
                <a:gd name="connsiteX1" fmla="*/ 0 w 10396"/>
                <a:gd name="connsiteY1" fmla="*/ 0 h 10000"/>
                <a:gd name="connsiteX2" fmla="*/ 8729 w 10396"/>
                <a:gd name="connsiteY2" fmla="*/ 0 h 10000"/>
                <a:gd name="connsiteX3" fmla="*/ 10396 w 10396"/>
                <a:gd name="connsiteY3" fmla="*/ 5000 h 10000"/>
                <a:gd name="connsiteX4" fmla="*/ 8729 w 10396"/>
                <a:gd name="connsiteY4" fmla="*/ 10000 h 10000"/>
                <a:gd name="connsiteX5" fmla="*/ 2063 w 10396"/>
                <a:gd name="connsiteY5" fmla="*/ 10000 h 10000"/>
                <a:gd name="connsiteX6" fmla="*/ 396 w 10396"/>
                <a:gd name="connsiteY6" fmla="*/ 5000 h 10000"/>
                <a:gd name="connsiteX0" fmla="*/ 487 w 10487"/>
                <a:gd name="connsiteY0" fmla="*/ 5000 h 10000"/>
                <a:gd name="connsiteX1" fmla="*/ 91 w 10487"/>
                <a:gd name="connsiteY1" fmla="*/ 0 h 10000"/>
                <a:gd name="connsiteX2" fmla="*/ 8820 w 10487"/>
                <a:gd name="connsiteY2" fmla="*/ 0 h 10000"/>
                <a:gd name="connsiteX3" fmla="*/ 10487 w 10487"/>
                <a:gd name="connsiteY3" fmla="*/ 5000 h 10000"/>
                <a:gd name="connsiteX4" fmla="*/ 8820 w 10487"/>
                <a:gd name="connsiteY4" fmla="*/ 10000 h 10000"/>
                <a:gd name="connsiteX5" fmla="*/ 0 w 10487"/>
                <a:gd name="connsiteY5" fmla="*/ 9811 h 10000"/>
                <a:gd name="connsiteX6" fmla="*/ 487 w 10487"/>
                <a:gd name="connsiteY6" fmla="*/ 5000 h 10000"/>
                <a:gd name="connsiteX0" fmla="*/ 487 w 10487"/>
                <a:gd name="connsiteY0" fmla="*/ 5142 h 10142"/>
                <a:gd name="connsiteX1" fmla="*/ 3 w 10487"/>
                <a:gd name="connsiteY1" fmla="*/ 0 h 10142"/>
                <a:gd name="connsiteX2" fmla="*/ 8820 w 10487"/>
                <a:gd name="connsiteY2" fmla="*/ 142 h 10142"/>
                <a:gd name="connsiteX3" fmla="*/ 10487 w 10487"/>
                <a:gd name="connsiteY3" fmla="*/ 5142 h 10142"/>
                <a:gd name="connsiteX4" fmla="*/ 8820 w 10487"/>
                <a:gd name="connsiteY4" fmla="*/ 10142 h 10142"/>
                <a:gd name="connsiteX5" fmla="*/ 0 w 10487"/>
                <a:gd name="connsiteY5" fmla="*/ 9953 h 10142"/>
                <a:gd name="connsiteX6" fmla="*/ 487 w 10487"/>
                <a:gd name="connsiteY6" fmla="*/ 5142 h 10142"/>
                <a:gd name="connsiteX0" fmla="*/ 533 w 10533"/>
                <a:gd name="connsiteY0" fmla="*/ 5142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533 w 10533"/>
                <a:gd name="connsiteY6" fmla="*/ 5142 h 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3" h="10142">
                  <a:moveTo>
                    <a:pt x="533" y="5142"/>
                  </a:moveTo>
                  <a:cubicBezTo>
                    <a:pt x="372" y="3428"/>
                    <a:pt x="161" y="1714"/>
                    <a:pt x="0" y="0"/>
                  </a:cubicBezTo>
                  <a:lnTo>
                    <a:pt x="8866" y="142"/>
                  </a:lnTo>
                  <a:cubicBezTo>
                    <a:pt x="9787" y="142"/>
                    <a:pt x="10533" y="2381"/>
                    <a:pt x="10533" y="5142"/>
                  </a:cubicBezTo>
                  <a:cubicBezTo>
                    <a:pt x="10533" y="7903"/>
                    <a:pt x="9787" y="10142"/>
                    <a:pt x="8866" y="10142"/>
                  </a:cubicBezTo>
                  <a:lnTo>
                    <a:pt x="46" y="9953"/>
                  </a:lnTo>
                  <a:cubicBezTo>
                    <a:pt x="208" y="8349"/>
                    <a:pt x="371" y="6746"/>
                    <a:pt x="533" y="5142"/>
                  </a:cubicBezTo>
                  <a:close/>
                </a:path>
              </a:pathLst>
            </a:custGeom>
            <a:solidFill>
              <a:srgbClr val="0AC1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Left"/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8" name="Rectangle 62">
              <a:extLst>
                <a:ext uri="{FF2B5EF4-FFF2-40B4-BE49-F238E27FC236}">
                  <a16:creationId xmlns:a16="http://schemas.microsoft.com/office/drawing/2014/main" xmlns="" id="{E78C731B-B6BF-46CE-B393-D0F67360AE5D}"/>
                </a:ext>
              </a:extLst>
            </p:cNvPr>
            <p:cNvSpPr/>
            <p:nvPr/>
          </p:nvSpPr>
          <p:spPr>
            <a:xfrm flipH="1">
              <a:off x="4043690" y="1956221"/>
              <a:ext cx="20789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1"/>
              <a:r>
                <a:rPr lang="ar-SA" sz="2000" dirty="0">
                  <a:latin typeface="Dubai" panose="020B0503030403030204" pitchFamily="34" charset="-78"/>
                  <a:ea typeface="Adobe Fan Heiti Std B" panose="020B0700000000000000" pitchFamily="34" charset="-128"/>
                  <a:cs typeface="Dubai" panose="020B0503030403030204" pitchFamily="34" charset="-78"/>
                </a:rPr>
                <a:t>مقدمة</a:t>
              </a:r>
              <a:endParaRPr lang="en-US" sz="20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78" name="Rectangle: Rounded Corners 118">
              <a:extLst>
                <a:ext uri="{FF2B5EF4-FFF2-40B4-BE49-F238E27FC236}">
                  <a16:creationId xmlns:a16="http://schemas.microsoft.com/office/drawing/2014/main" xmlns="" id="{C234F653-D39E-480D-84C0-386EFB4530D2}"/>
                </a:ext>
              </a:extLst>
            </p:cNvPr>
            <p:cNvSpPr/>
            <p:nvPr/>
          </p:nvSpPr>
          <p:spPr>
            <a:xfrm flipH="1">
              <a:off x="6130573" y="2557860"/>
              <a:ext cx="648000" cy="576000"/>
            </a:xfrm>
            <a:prstGeom prst="homePlate">
              <a:avLst>
                <a:gd name="adj" fmla="val 24487"/>
              </a:avLst>
            </a:prstGeom>
            <a:solidFill>
              <a:srgbClr val="B1F269"/>
            </a:solidFill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Rectangle 61">
              <a:extLst>
                <a:ext uri="{FF2B5EF4-FFF2-40B4-BE49-F238E27FC236}">
                  <a16:creationId xmlns:a16="http://schemas.microsoft.com/office/drawing/2014/main" xmlns="" id="{1220BFAC-2287-4C6F-894F-0B1BE7A9300E}"/>
                </a:ext>
              </a:extLst>
            </p:cNvPr>
            <p:cNvSpPr/>
            <p:nvPr/>
          </p:nvSpPr>
          <p:spPr>
            <a:xfrm flipH="1">
              <a:off x="6235978" y="2615028"/>
              <a:ext cx="513390" cy="461664"/>
            </a:xfrm>
            <a:prstGeom prst="rect">
              <a:avLst/>
            </a:prstGeom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سهم: خماسي 23">
              <a:extLst>
                <a:ext uri="{FF2B5EF4-FFF2-40B4-BE49-F238E27FC236}">
                  <a16:creationId xmlns:a16="http://schemas.microsoft.com/office/drawing/2014/main" xmlns="" id="{579E34BE-CF09-40C9-9209-6AFA47D2B643}"/>
                </a:ext>
              </a:extLst>
            </p:cNvPr>
            <p:cNvSpPr/>
            <p:nvPr/>
          </p:nvSpPr>
          <p:spPr>
            <a:xfrm flipH="1">
              <a:off x="3035094" y="2560827"/>
              <a:ext cx="3240000" cy="576000"/>
            </a:xfrm>
            <a:custGeom>
              <a:avLst/>
              <a:gdLst>
                <a:gd name="connsiteX0" fmla="*/ 0 w 10000"/>
                <a:gd name="connsiteY0" fmla="*/ 5000 h 10000"/>
                <a:gd name="connsiteX1" fmla="*/ 1667 w 10000"/>
                <a:gd name="connsiteY1" fmla="*/ 0 h 10000"/>
                <a:gd name="connsiteX2" fmla="*/ 8333 w 10000"/>
                <a:gd name="connsiteY2" fmla="*/ 0 h 10000"/>
                <a:gd name="connsiteX3" fmla="*/ 10000 w 10000"/>
                <a:gd name="connsiteY3" fmla="*/ 5000 h 10000"/>
                <a:gd name="connsiteX4" fmla="*/ 8333 w 10000"/>
                <a:gd name="connsiteY4" fmla="*/ 10000 h 10000"/>
                <a:gd name="connsiteX5" fmla="*/ 1667 w 10000"/>
                <a:gd name="connsiteY5" fmla="*/ 10000 h 10000"/>
                <a:gd name="connsiteX6" fmla="*/ 0 w 10000"/>
                <a:gd name="connsiteY6" fmla="*/ 5000 h 10000"/>
                <a:gd name="connsiteX0" fmla="*/ 396 w 10396"/>
                <a:gd name="connsiteY0" fmla="*/ 5000 h 10000"/>
                <a:gd name="connsiteX1" fmla="*/ 0 w 10396"/>
                <a:gd name="connsiteY1" fmla="*/ 0 h 10000"/>
                <a:gd name="connsiteX2" fmla="*/ 8729 w 10396"/>
                <a:gd name="connsiteY2" fmla="*/ 0 h 10000"/>
                <a:gd name="connsiteX3" fmla="*/ 10396 w 10396"/>
                <a:gd name="connsiteY3" fmla="*/ 5000 h 10000"/>
                <a:gd name="connsiteX4" fmla="*/ 8729 w 10396"/>
                <a:gd name="connsiteY4" fmla="*/ 10000 h 10000"/>
                <a:gd name="connsiteX5" fmla="*/ 2063 w 10396"/>
                <a:gd name="connsiteY5" fmla="*/ 10000 h 10000"/>
                <a:gd name="connsiteX6" fmla="*/ 396 w 10396"/>
                <a:gd name="connsiteY6" fmla="*/ 5000 h 10000"/>
                <a:gd name="connsiteX0" fmla="*/ 487 w 10487"/>
                <a:gd name="connsiteY0" fmla="*/ 5000 h 10000"/>
                <a:gd name="connsiteX1" fmla="*/ 91 w 10487"/>
                <a:gd name="connsiteY1" fmla="*/ 0 h 10000"/>
                <a:gd name="connsiteX2" fmla="*/ 8820 w 10487"/>
                <a:gd name="connsiteY2" fmla="*/ 0 h 10000"/>
                <a:gd name="connsiteX3" fmla="*/ 10487 w 10487"/>
                <a:gd name="connsiteY3" fmla="*/ 5000 h 10000"/>
                <a:gd name="connsiteX4" fmla="*/ 8820 w 10487"/>
                <a:gd name="connsiteY4" fmla="*/ 10000 h 10000"/>
                <a:gd name="connsiteX5" fmla="*/ 0 w 10487"/>
                <a:gd name="connsiteY5" fmla="*/ 9811 h 10000"/>
                <a:gd name="connsiteX6" fmla="*/ 487 w 10487"/>
                <a:gd name="connsiteY6" fmla="*/ 5000 h 10000"/>
                <a:gd name="connsiteX0" fmla="*/ 487 w 10487"/>
                <a:gd name="connsiteY0" fmla="*/ 5142 h 10142"/>
                <a:gd name="connsiteX1" fmla="*/ 3 w 10487"/>
                <a:gd name="connsiteY1" fmla="*/ 0 h 10142"/>
                <a:gd name="connsiteX2" fmla="*/ 8820 w 10487"/>
                <a:gd name="connsiteY2" fmla="*/ 142 h 10142"/>
                <a:gd name="connsiteX3" fmla="*/ 10487 w 10487"/>
                <a:gd name="connsiteY3" fmla="*/ 5142 h 10142"/>
                <a:gd name="connsiteX4" fmla="*/ 8820 w 10487"/>
                <a:gd name="connsiteY4" fmla="*/ 10142 h 10142"/>
                <a:gd name="connsiteX5" fmla="*/ 0 w 10487"/>
                <a:gd name="connsiteY5" fmla="*/ 9953 h 10142"/>
                <a:gd name="connsiteX6" fmla="*/ 487 w 10487"/>
                <a:gd name="connsiteY6" fmla="*/ 5142 h 10142"/>
                <a:gd name="connsiteX0" fmla="*/ 533 w 10533"/>
                <a:gd name="connsiteY0" fmla="*/ 5142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533 w 10533"/>
                <a:gd name="connsiteY6" fmla="*/ 5142 h 10142"/>
                <a:gd name="connsiteX0" fmla="*/ 461 w 10533"/>
                <a:gd name="connsiteY0" fmla="*/ 5030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461 w 10533"/>
                <a:gd name="connsiteY6" fmla="*/ 5030 h 10142"/>
                <a:gd name="connsiteX0" fmla="*/ 461 w 10368"/>
                <a:gd name="connsiteY0" fmla="*/ 5030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461 w 10368"/>
                <a:gd name="connsiteY6" fmla="*/ 5030 h 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8" h="10142">
                  <a:moveTo>
                    <a:pt x="461" y="5030"/>
                  </a:moveTo>
                  <a:cubicBezTo>
                    <a:pt x="300" y="3316"/>
                    <a:pt x="161" y="1714"/>
                    <a:pt x="0" y="0"/>
                  </a:cubicBezTo>
                  <a:lnTo>
                    <a:pt x="8866" y="142"/>
                  </a:lnTo>
                  <a:cubicBezTo>
                    <a:pt x="9787" y="142"/>
                    <a:pt x="10368" y="2381"/>
                    <a:pt x="10368" y="5142"/>
                  </a:cubicBezTo>
                  <a:cubicBezTo>
                    <a:pt x="10368" y="7903"/>
                    <a:pt x="9787" y="10142"/>
                    <a:pt x="8866" y="10142"/>
                  </a:cubicBezTo>
                  <a:lnTo>
                    <a:pt x="46" y="9953"/>
                  </a:lnTo>
                  <a:cubicBezTo>
                    <a:pt x="208" y="8349"/>
                    <a:pt x="299" y="6634"/>
                    <a:pt x="461" y="5030"/>
                  </a:cubicBezTo>
                  <a:close/>
                </a:path>
              </a:pathLst>
            </a:custGeom>
            <a:solidFill>
              <a:srgbClr val="B1F269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Left"/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1" name="Rectangle 62">
              <a:extLst>
                <a:ext uri="{FF2B5EF4-FFF2-40B4-BE49-F238E27FC236}">
                  <a16:creationId xmlns:a16="http://schemas.microsoft.com/office/drawing/2014/main" xmlns="" id="{0974A253-6AD3-4F8A-877E-A2685593090E}"/>
                </a:ext>
              </a:extLst>
            </p:cNvPr>
            <p:cNvSpPr/>
            <p:nvPr/>
          </p:nvSpPr>
          <p:spPr>
            <a:xfrm flipH="1">
              <a:off x="3064916" y="2641255"/>
              <a:ext cx="30577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1"/>
              <a:r>
                <a:rPr lang="ar-SA" sz="2000" dirty="0" smtClean="0">
                  <a:latin typeface="Dubai" panose="020B0503030403030204" pitchFamily="34" charset="-78"/>
                  <a:ea typeface="Adobe Fan Heiti Std B" panose="020B0700000000000000" pitchFamily="34" charset="-128"/>
                  <a:cs typeface="Dubai" panose="020B0503030403030204" pitchFamily="34" charset="-78"/>
                </a:rPr>
                <a:t>تصميم القيمة المقدمة</a:t>
              </a:r>
              <a:endParaRPr lang="en-US" sz="20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5" name="Rectangle: Rounded Corners 118">
              <a:extLst>
                <a:ext uri="{FF2B5EF4-FFF2-40B4-BE49-F238E27FC236}">
                  <a16:creationId xmlns:a16="http://schemas.microsoft.com/office/drawing/2014/main" xmlns="" id="{2B3F99FB-3AD2-4CFB-86BE-B194C617D931}"/>
                </a:ext>
              </a:extLst>
            </p:cNvPr>
            <p:cNvSpPr/>
            <p:nvPr/>
          </p:nvSpPr>
          <p:spPr>
            <a:xfrm flipH="1">
              <a:off x="6130573" y="3330151"/>
              <a:ext cx="648000" cy="576000"/>
            </a:xfrm>
            <a:prstGeom prst="homePlate">
              <a:avLst>
                <a:gd name="adj" fmla="val 24487"/>
              </a:avLst>
            </a:prstGeom>
            <a:solidFill>
              <a:srgbClr val="FFE213"/>
            </a:solidFill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Rectangle 61">
              <a:extLst>
                <a:ext uri="{FF2B5EF4-FFF2-40B4-BE49-F238E27FC236}">
                  <a16:creationId xmlns:a16="http://schemas.microsoft.com/office/drawing/2014/main" xmlns="" id="{E71B99C2-056F-439A-ABC9-F9BA5E0E87DF}"/>
                </a:ext>
              </a:extLst>
            </p:cNvPr>
            <p:cNvSpPr/>
            <p:nvPr/>
          </p:nvSpPr>
          <p:spPr>
            <a:xfrm flipH="1">
              <a:off x="6235978" y="3387319"/>
              <a:ext cx="513390" cy="461664"/>
            </a:xfrm>
            <a:prstGeom prst="rect">
              <a:avLst/>
            </a:prstGeom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سهم: خماسي 23">
              <a:extLst>
                <a:ext uri="{FF2B5EF4-FFF2-40B4-BE49-F238E27FC236}">
                  <a16:creationId xmlns:a16="http://schemas.microsoft.com/office/drawing/2014/main" xmlns="" id="{ABE5DD69-6FC8-47D0-945A-F7D68AE9009A}"/>
                </a:ext>
              </a:extLst>
            </p:cNvPr>
            <p:cNvSpPr/>
            <p:nvPr/>
          </p:nvSpPr>
          <p:spPr>
            <a:xfrm flipH="1">
              <a:off x="2554506" y="3374681"/>
              <a:ext cx="3604186" cy="576000"/>
            </a:xfrm>
            <a:custGeom>
              <a:avLst/>
              <a:gdLst>
                <a:gd name="connsiteX0" fmla="*/ 0 w 10000"/>
                <a:gd name="connsiteY0" fmla="*/ 5000 h 10000"/>
                <a:gd name="connsiteX1" fmla="*/ 1667 w 10000"/>
                <a:gd name="connsiteY1" fmla="*/ 0 h 10000"/>
                <a:gd name="connsiteX2" fmla="*/ 8333 w 10000"/>
                <a:gd name="connsiteY2" fmla="*/ 0 h 10000"/>
                <a:gd name="connsiteX3" fmla="*/ 10000 w 10000"/>
                <a:gd name="connsiteY3" fmla="*/ 5000 h 10000"/>
                <a:gd name="connsiteX4" fmla="*/ 8333 w 10000"/>
                <a:gd name="connsiteY4" fmla="*/ 10000 h 10000"/>
                <a:gd name="connsiteX5" fmla="*/ 1667 w 10000"/>
                <a:gd name="connsiteY5" fmla="*/ 10000 h 10000"/>
                <a:gd name="connsiteX6" fmla="*/ 0 w 10000"/>
                <a:gd name="connsiteY6" fmla="*/ 5000 h 10000"/>
                <a:gd name="connsiteX0" fmla="*/ 396 w 10396"/>
                <a:gd name="connsiteY0" fmla="*/ 5000 h 10000"/>
                <a:gd name="connsiteX1" fmla="*/ 0 w 10396"/>
                <a:gd name="connsiteY1" fmla="*/ 0 h 10000"/>
                <a:gd name="connsiteX2" fmla="*/ 8729 w 10396"/>
                <a:gd name="connsiteY2" fmla="*/ 0 h 10000"/>
                <a:gd name="connsiteX3" fmla="*/ 10396 w 10396"/>
                <a:gd name="connsiteY3" fmla="*/ 5000 h 10000"/>
                <a:gd name="connsiteX4" fmla="*/ 8729 w 10396"/>
                <a:gd name="connsiteY4" fmla="*/ 10000 h 10000"/>
                <a:gd name="connsiteX5" fmla="*/ 2063 w 10396"/>
                <a:gd name="connsiteY5" fmla="*/ 10000 h 10000"/>
                <a:gd name="connsiteX6" fmla="*/ 396 w 10396"/>
                <a:gd name="connsiteY6" fmla="*/ 5000 h 10000"/>
                <a:gd name="connsiteX0" fmla="*/ 487 w 10487"/>
                <a:gd name="connsiteY0" fmla="*/ 5000 h 10000"/>
                <a:gd name="connsiteX1" fmla="*/ 91 w 10487"/>
                <a:gd name="connsiteY1" fmla="*/ 0 h 10000"/>
                <a:gd name="connsiteX2" fmla="*/ 8820 w 10487"/>
                <a:gd name="connsiteY2" fmla="*/ 0 h 10000"/>
                <a:gd name="connsiteX3" fmla="*/ 10487 w 10487"/>
                <a:gd name="connsiteY3" fmla="*/ 5000 h 10000"/>
                <a:gd name="connsiteX4" fmla="*/ 8820 w 10487"/>
                <a:gd name="connsiteY4" fmla="*/ 10000 h 10000"/>
                <a:gd name="connsiteX5" fmla="*/ 0 w 10487"/>
                <a:gd name="connsiteY5" fmla="*/ 9811 h 10000"/>
                <a:gd name="connsiteX6" fmla="*/ 487 w 10487"/>
                <a:gd name="connsiteY6" fmla="*/ 5000 h 10000"/>
                <a:gd name="connsiteX0" fmla="*/ 487 w 10487"/>
                <a:gd name="connsiteY0" fmla="*/ 5142 h 10142"/>
                <a:gd name="connsiteX1" fmla="*/ 3 w 10487"/>
                <a:gd name="connsiteY1" fmla="*/ 0 h 10142"/>
                <a:gd name="connsiteX2" fmla="*/ 8820 w 10487"/>
                <a:gd name="connsiteY2" fmla="*/ 142 h 10142"/>
                <a:gd name="connsiteX3" fmla="*/ 10487 w 10487"/>
                <a:gd name="connsiteY3" fmla="*/ 5142 h 10142"/>
                <a:gd name="connsiteX4" fmla="*/ 8820 w 10487"/>
                <a:gd name="connsiteY4" fmla="*/ 10142 h 10142"/>
                <a:gd name="connsiteX5" fmla="*/ 0 w 10487"/>
                <a:gd name="connsiteY5" fmla="*/ 9953 h 10142"/>
                <a:gd name="connsiteX6" fmla="*/ 487 w 10487"/>
                <a:gd name="connsiteY6" fmla="*/ 5142 h 10142"/>
                <a:gd name="connsiteX0" fmla="*/ 533 w 10533"/>
                <a:gd name="connsiteY0" fmla="*/ 5142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533 w 10533"/>
                <a:gd name="connsiteY6" fmla="*/ 5142 h 10142"/>
                <a:gd name="connsiteX0" fmla="*/ 461 w 10533"/>
                <a:gd name="connsiteY0" fmla="*/ 5030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461 w 10533"/>
                <a:gd name="connsiteY6" fmla="*/ 5030 h 10142"/>
                <a:gd name="connsiteX0" fmla="*/ 461 w 10368"/>
                <a:gd name="connsiteY0" fmla="*/ 5030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461 w 10368"/>
                <a:gd name="connsiteY6" fmla="*/ 5030 h 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8" h="10142">
                  <a:moveTo>
                    <a:pt x="461" y="5030"/>
                  </a:moveTo>
                  <a:cubicBezTo>
                    <a:pt x="300" y="3316"/>
                    <a:pt x="161" y="1714"/>
                    <a:pt x="0" y="0"/>
                  </a:cubicBezTo>
                  <a:lnTo>
                    <a:pt x="8866" y="142"/>
                  </a:lnTo>
                  <a:cubicBezTo>
                    <a:pt x="9787" y="142"/>
                    <a:pt x="10368" y="2381"/>
                    <a:pt x="10368" y="5142"/>
                  </a:cubicBezTo>
                  <a:cubicBezTo>
                    <a:pt x="10368" y="7903"/>
                    <a:pt x="9787" y="10142"/>
                    <a:pt x="8866" y="10142"/>
                  </a:cubicBezTo>
                  <a:lnTo>
                    <a:pt x="46" y="9953"/>
                  </a:lnTo>
                  <a:cubicBezTo>
                    <a:pt x="208" y="8349"/>
                    <a:pt x="299" y="6634"/>
                    <a:pt x="461" y="5030"/>
                  </a:cubicBezTo>
                  <a:close/>
                </a:path>
              </a:pathLst>
            </a:custGeom>
            <a:solidFill>
              <a:srgbClr val="FFE213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Left"/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8" name="Rectangle 62">
              <a:extLst>
                <a:ext uri="{FF2B5EF4-FFF2-40B4-BE49-F238E27FC236}">
                  <a16:creationId xmlns:a16="http://schemas.microsoft.com/office/drawing/2014/main" xmlns="" id="{90B38485-3E44-4AF1-8A9E-CA66AA5A9FF2}"/>
                </a:ext>
              </a:extLst>
            </p:cNvPr>
            <p:cNvSpPr/>
            <p:nvPr/>
          </p:nvSpPr>
          <p:spPr>
            <a:xfrm flipH="1">
              <a:off x="2609924" y="3413546"/>
              <a:ext cx="3512746" cy="402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000" dirty="0" smtClean="0">
                  <a:latin typeface="Dubai" panose="020B0503030403030204" pitchFamily="34" charset="-78"/>
                  <a:ea typeface="Adobe Fan Heiti Std B" panose="020B0700000000000000" pitchFamily="34" charset="-128"/>
                  <a:cs typeface="Dubai" panose="020B0503030403030204" pitchFamily="34" charset="-78"/>
                </a:rPr>
                <a:t>عملية تصميم القيمة المقدمة   </a:t>
              </a:r>
              <a:endParaRPr lang="ar-DZ" sz="2000" dirty="0" smtClean="0"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endParaRPr>
            </a:p>
          </p:txBody>
        </p:sp>
        <p:sp>
          <p:nvSpPr>
            <p:cNvPr id="96" name="Rectangle: Rounded Corners 118">
              <a:extLst>
                <a:ext uri="{FF2B5EF4-FFF2-40B4-BE49-F238E27FC236}">
                  <a16:creationId xmlns:a16="http://schemas.microsoft.com/office/drawing/2014/main" xmlns="" id="{175A44B8-C4EE-4580-9D25-FA14F55DFB98}"/>
                </a:ext>
              </a:extLst>
            </p:cNvPr>
            <p:cNvSpPr/>
            <p:nvPr/>
          </p:nvSpPr>
          <p:spPr>
            <a:xfrm flipH="1">
              <a:off x="6130573" y="4065484"/>
              <a:ext cx="648000" cy="576000"/>
            </a:xfrm>
            <a:prstGeom prst="homePlate">
              <a:avLst>
                <a:gd name="adj" fmla="val 24487"/>
              </a:avLst>
            </a:prstGeom>
            <a:solidFill>
              <a:srgbClr val="FF8113"/>
            </a:solidFill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Rectangle 61">
              <a:extLst>
                <a:ext uri="{FF2B5EF4-FFF2-40B4-BE49-F238E27FC236}">
                  <a16:creationId xmlns:a16="http://schemas.microsoft.com/office/drawing/2014/main" xmlns="" id="{72215338-E767-41F2-9DF4-808FD06FEE55}"/>
                </a:ext>
              </a:extLst>
            </p:cNvPr>
            <p:cNvSpPr/>
            <p:nvPr/>
          </p:nvSpPr>
          <p:spPr>
            <a:xfrm flipH="1">
              <a:off x="6235978" y="4122652"/>
              <a:ext cx="513390" cy="461664"/>
            </a:xfrm>
            <a:prstGeom prst="rect">
              <a:avLst/>
            </a:prstGeom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سهم: خماسي 23">
              <a:extLst>
                <a:ext uri="{FF2B5EF4-FFF2-40B4-BE49-F238E27FC236}">
                  <a16:creationId xmlns:a16="http://schemas.microsoft.com/office/drawing/2014/main" xmlns="" id="{30EF7590-DB85-443F-AD30-EE98F66F209F}"/>
                </a:ext>
              </a:extLst>
            </p:cNvPr>
            <p:cNvSpPr/>
            <p:nvPr/>
          </p:nvSpPr>
          <p:spPr>
            <a:xfrm flipH="1">
              <a:off x="2339564" y="4054596"/>
              <a:ext cx="3814834" cy="576000"/>
            </a:xfrm>
            <a:custGeom>
              <a:avLst/>
              <a:gdLst>
                <a:gd name="connsiteX0" fmla="*/ 0 w 10000"/>
                <a:gd name="connsiteY0" fmla="*/ 5000 h 10000"/>
                <a:gd name="connsiteX1" fmla="*/ 1667 w 10000"/>
                <a:gd name="connsiteY1" fmla="*/ 0 h 10000"/>
                <a:gd name="connsiteX2" fmla="*/ 8333 w 10000"/>
                <a:gd name="connsiteY2" fmla="*/ 0 h 10000"/>
                <a:gd name="connsiteX3" fmla="*/ 10000 w 10000"/>
                <a:gd name="connsiteY3" fmla="*/ 5000 h 10000"/>
                <a:gd name="connsiteX4" fmla="*/ 8333 w 10000"/>
                <a:gd name="connsiteY4" fmla="*/ 10000 h 10000"/>
                <a:gd name="connsiteX5" fmla="*/ 1667 w 10000"/>
                <a:gd name="connsiteY5" fmla="*/ 10000 h 10000"/>
                <a:gd name="connsiteX6" fmla="*/ 0 w 10000"/>
                <a:gd name="connsiteY6" fmla="*/ 5000 h 10000"/>
                <a:gd name="connsiteX0" fmla="*/ 396 w 10396"/>
                <a:gd name="connsiteY0" fmla="*/ 5000 h 10000"/>
                <a:gd name="connsiteX1" fmla="*/ 0 w 10396"/>
                <a:gd name="connsiteY1" fmla="*/ 0 h 10000"/>
                <a:gd name="connsiteX2" fmla="*/ 8729 w 10396"/>
                <a:gd name="connsiteY2" fmla="*/ 0 h 10000"/>
                <a:gd name="connsiteX3" fmla="*/ 10396 w 10396"/>
                <a:gd name="connsiteY3" fmla="*/ 5000 h 10000"/>
                <a:gd name="connsiteX4" fmla="*/ 8729 w 10396"/>
                <a:gd name="connsiteY4" fmla="*/ 10000 h 10000"/>
                <a:gd name="connsiteX5" fmla="*/ 2063 w 10396"/>
                <a:gd name="connsiteY5" fmla="*/ 10000 h 10000"/>
                <a:gd name="connsiteX6" fmla="*/ 396 w 10396"/>
                <a:gd name="connsiteY6" fmla="*/ 5000 h 10000"/>
                <a:gd name="connsiteX0" fmla="*/ 487 w 10487"/>
                <a:gd name="connsiteY0" fmla="*/ 5000 h 10000"/>
                <a:gd name="connsiteX1" fmla="*/ 91 w 10487"/>
                <a:gd name="connsiteY1" fmla="*/ 0 h 10000"/>
                <a:gd name="connsiteX2" fmla="*/ 8820 w 10487"/>
                <a:gd name="connsiteY2" fmla="*/ 0 h 10000"/>
                <a:gd name="connsiteX3" fmla="*/ 10487 w 10487"/>
                <a:gd name="connsiteY3" fmla="*/ 5000 h 10000"/>
                <a:gd name="connsiteX4" fmla="*/ 8820 w 10487"/>
                <a:gd name="connsiteY4" fmla="*/ 10000 h 10000"/>
                <a:gd name="connsiteX5" fmla="*/ 0 w 10487"/>
                <a:gd name="connsiteY5" fmla="*/ 9811 h 10000"/>
                <a:gd name="connsiteX6" fmla="*/ 487 w 10487"/>
                <a:gd name="connsiteY6" fmla="*/ 5000 h 10000"/>
                <a:gd name="connsiteX0" fmla="*/ 487 w 10487"/>
                <a:gd name="connsiteY0" fmla="*/ 5142 h 10142"/>
                <a:gd name="connsiteX1" fmla="*/ 3 w 10487"/>
                <a:gd name="connsiteY1" fmla="*/ 0 h 10142"/>
                <a:gd name="connsiteX2" fmla="*/ 8820 w 10487"/>
                <a:gd name="connsiteY2" fmla="*/ 142 h 10142"/>
                <a:gd name="connsiteX3" fmla="*/ 10487 w 10487"/>
                <a:gd name="connsiteY3" fmla="*/ 5142 h 10142"/>
                <a:gd name="connsiteX4" fmla="*/ 8820 w 10487"/>
                <a:gd name="connsiteY4" fmla="*/ 10142 h 10142"/>
                <a:gd name="connsiteX5" fmla="*/ 0 w 10487"/>
                <a:gd name="connsiteY5" fmla="*/ 9953 h 10142"/>
                <a:gd name="connsiteX6" fmla="*/ 487 w 10487"/>
                <a:gd name="connsiteY6" fmla="*/ 5142 h 10142"/>
                <a:gd name="connsiteX0" fmla="*/ 533 w 10533"/>
                <a:gd name="connsiteY0" fmla="*/ 5142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533 w 10533"/>
                <a:gd name="connsiteY6" fmla="*/ 5142 h 10142"/>
                <a:gd name="connsiteX0" fmla="*/ 461 w 10533"/>
                <a:gd name="connsiteY0" fmla="*/ 5030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461 w 10533"/>
                <a:gd name="connsiteY6" fmla="*/ 5030 h 10142"/>
                <a:gd name="connsiteX0" fmla="*/ 461 w 10368"/>
                <a:gd name="connsiteY0" fmla="*/ 5030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461 w 10368"/>
                <a:gd name="connsiteY6" fmla="*/ 5030 h 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8" h="10142">
                  <a:moveTo>
                    <a:pt x="461" y="5030"/>
                  </a:moveTo>
                  <a:cubicBezTo>
                    <a:pt x="300" y="3316"/>
                    <a:pt x="161" y="1714"/>
                    <a:pt x="0" y="0"/>
                  </a:cubicBezTo>
                  <a:lnTo>
                    <a:pt x="8866" y="142"/>
                  </a:lnTo>
                  <a:cubicBezTo>
                    <a:pt x="9787" y="142"/>
                    <a:pt x="10368" y="2381"/>
                    <a:pt x="10368" y="5142"/>
                  </a:cubicBezTo>
                  <a:cubicBezTo>
                    <a:pt x="10368" y="7903"/>
                    <a:pt x="9787" y="10142"/>
                    <a:pt x="8866" y="10142"/>
                  </a:cubicBezTo>
                  <a:lnTo>
                    <a:pt x="46" y="9953"/>
                  </a:lnTo>
                  <a:cubicBezTo>
                    <a:pt x="208" y="8349"/>
                    <a:pt x="299" y="6634"/>
                    <a:pt x="461" y="5030"/>
                  </a:cubicBezTo>
                  <a:close/>
                </a:path>
              </a:pathLst>
            </a:custGeom>
            <a:solidFill>
              <a:srgbClr val="FF8113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Left"/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9" name="Rectangle 62">
              <a:extLst>
                <a:ext uri="{FF2B5EF4-FFF2-40B4-BE49-F238E27FC236}">
                  <a16:creationId xmlns:a16="http://schemas.microsoft.com/office/drawing/2014/main" xmlns="" id="{E727C8FF-3498-4CB4-96F8-F41D5348EFBD}"/>
                </a:ext>
              </a:extLst>
            </p:cNvPr>
            <p:cNvSpPr/>
            <p:nvPr/>
          </p:nvSpPr>
          <p:spPr>
            <a:xfrm flipH="1">
              <a:off x="2737222" y="4134941"/>
              <a:ext cx="3332427" cy="402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SA" sz="2000" dirty="0" smtClean="0">
                  <a:latin typeface="Dubai" panose="020B0503030403030204" pitchFamily="34" charset="-78"/>
                  <a:ea typeface="Adobe Fan Heiti Std B" panose="020B0700000000000000" pitchFamily="34" charset="-128"/>
                  <a:cs typeface="Dubai" panose="020B0503030403030204" pitchFamily="34" charset="-78"/>
                </a:rPr>
                <a:t>مخطط القيمة المقدمة</a:t>
              </a:r>
              <a:endParaRPr lang="fr-FR" sz="2000" dirty="0" smtClean="0"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endParaRPr>
            </a:p>
          </p:txBody>
        </p:sp>
        <p:sp>
          <p:nvSpPr>
            <p:cNvPr id="104" name="Rectangle: Rounded Corners 118">
              <a:extLst>
                <a:ext uri="{FF2B5EF4-FFF2-40B4-BE49-F238E27FC236}">
                  <a16:creationId xmlns:a16="http://schemas.microsoft.com/office/drawing/2014/main" xmlns="" id="{9B6F1BB7-E018-4BAB-8E81-10807159E1B4}"/>
                </a:ext>
              </a:extLst>
            </p:cNvPr>
            <p:cNvSpPr/>
            <p:nvPr/>
          </p:nvSpPr>
          <p:spPr>
            <a:xfrm flipH="1">
              <a:off x="6157084" y="4777040"/>
              <a:ext cx="702521" cy="576000"/>
            </a:xfrm>
            <a:prstGeom prst="homePlate">
              <a:avLst>
                <a:gd name="adj" fmla="val 24487"/>
              </a:avLst>
            </a:prstGeom>
            <a:solidFill>
              <a:schemeClr val="accent1"/>
            </a:solidFill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5" name="Rectangle 61">
              <a:extLst>
                <a:ext uri="{FF2B5EF4-FFF2-40B4-BE49-F238E27FC236}">
                  <a16:creationId xmlns:a16="http://schemas.microsoft.com/office/drawing/2014/main" xmlns="" id="{E5E9544E-2EB7-4AD5-BC67-53F1E69A2605}"/>
                </a:ext>
              </a:extLst>
            </p:cNvPr>
            <p:cNvSpPr/>
            <p:nvPr/>
          </p:nvSpPr>
          <p:spPr>
            <a:xfrm flipH="1">
              <a:off x="6235978" y="4820272"/>
              <a:ext cx="513390" cy="461664"/>
            </a:xfrm>
            <a:prstGeom prst="rect">
              <a:avLst/>
            </a:prstGeom>
            <a:ln>
              <a:noFill/>
            </a:ln>
            <a:scene3d>
              <a:camera prst="perspectiveLeft"/>
              <a:lightRig rig="threePt" dir="t"/>
            </a:scene3d>
            <a:sp3d extrusionH="63500"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05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سهم: خماسي 23">
              <a:extLst>
                <a:ext uri="{FF2B5EF4-FFF2-40B4-BE49-F238E27FC236}">
                  <a16:creationId xmlns:a16="http://schemas.microsoft.com/office/drawing/2014/main" xmlns="" id="{44007A32-75C8-47E8-BA18-BCB2AC76D038}"/>
                </a:ext>
              </a:extLst>
            </p:cNvPr>
            <p:cNvSpPr/>
            <p:nvPr/>
          </p:nvSpPr>
          <p:spPr>
            <a:xfrm flipH="1">
              <a:off x="1146593" y="4766071"/>
              <a:ext cx="5127286" cy="577193"/>
            </a:xfrm>
            <a:custGeom>
              <a:avLst/>
              <a:gdLst>
                <a:gd name="connsiteX0" fmla="*/ 0 w 10000"/>
                <a:gd name="connsiteY0" fmla="*/ 5000 h 10000"/>
                <a:gd name="connsiteX1" fmla="*/ 1667 w 10000"/>
                <a:gd name="connsiteY1" fmla="*/ 0 h 10000"/>
                <a:gd name="connsiteX2" fmla="*/ 8333 w 10000"/>
                <a:gd name="connsiteY2" fmla="*/ 0 h 10000"/>
                <a:gd name="connsiteX3" fmla="*/ 10000 w 10000"/>
                <a:gd name="connsiteY3" fmla="*/ 5000 h 10000"/>
                <a:gd name="connsiteX4" fmla="*/ 8333 w 10000"/>
                <a:gd name="connsiteY4" fmla="*/ 10000 h 10000"/>
                <a:gd name="connsiteX5" fmla="*/ 1667 w 10000"/>
                <a:gd name="connsiteY5" fmla="*/ 10000 h 10000"/>
                <a:gd name="connsiteX6" fmla="*/ 0 w 10000"/>
                <a:gd name="connsiteY6" fmla="*/ 5000 h 10000"/>
                <a:gd name="connsiteX0" fmla="*/ 396 w 10396"/>
                <a:gd name="connsiteY0" fmla="*/ 5000 h 10000"/>
                <a:gd name="connsiteX1" fmla="*/ 0 w 10396"/>
                <a:gd name="connsiteY1" fmla="*/ 0 h 10000"/>
                <a:gd name="connsiteX2" fmla="*/ 8729 w 10396"/>
                <a:gd name="connsiteY2" fmla="*/ 0 h 10000"/>
                <a:gd name="connsiteX3" fmla="*/ 10396 w 10396"/>
                <a:gd name="connsiteY3" fmla="*/ 5000 h 10000"/>
                <a:gd name="connsiteX4" fmla="*/ 8729 w 10396"/>
                <a:gd name="connsiteY4" fmla="*/ 10000 h 10000"/>
                <a:gd name="connsiteX5" fmla="*/ 2063 w 10396"/>
                <a:gd name="connsiteY5" fmla="*/ 10000 h 10000"/>
                <a:gd name="connsiteX6" fmla="*/ 396 w 10396"/>
                <a:gd name="connsiteY6" fmla="*/ 5000 h 10000"/>
                <a:gd name="connsiteX0" fmla="*/ 487 w 10487"/>
                <a:gd name="connsiteY0" fmla="*/ 5000 h 10000"/>
                <a:gd name="connsiteX1" fmla="*/ 91 w 10487"/>
                <a:gd name="connsiteY1" fmla="*/ 0 h 10000"/>
                <a:gd name="connsiteX2" fmla="*/ 8820 w 10487"/>
                <a:gd name="connsiteY2" fmla="*/ 0 h 10000"/>
                <a:gd name="connsiteX3" fmla="*/ 10487 w 10487"/>
                <a:gd name="connsiteY3" fmla="*/ 5000 h 10000"/>
                <a:gd name="connsiteX4" fmla="*/ 8820 w 10487"/>
                <a:gd name="connsiteY4" fmla="*/ 10000 h 10000"/>
                <a:gd name="connsiteX5" fmla="*/ 0 w 10487"/>
                <a:gd name="connsiteY5" fmla="*/ 9811 h 10000"/>
                <a:gd name="connsiteX6" fmla="*/ 487 w 10487"/>
                <a:gd name="connsiteY6" fmla="*/ 5000 h 10000"/>
                <a:gd name="connsiteX0" fmla="*/ 487 w 10487"/>
                <a:gd name="connsiteY0" fmla="*/ 5142 h 10142"/>
                <a:gd name="connsiteX1" fmla="*/ 3 w 10487"/>
                <a:gd name="connsiteY1" fmla="*/ 0 h 10142"/>
                <a:gd name="connsiteX2" fmla="*/ 8820 w 10487"/>
                <a:gd name="connsiteY2" fmla="*/ 142 h 10142"/>
                <a:gd name="connsiteX3" fmla="*/ 10487 w 10487"/>
                <a:gd name="connsiteY3" fmla="*/ 5142 h 10142"/>
                <a:gd name="connsiteX4" fmla="*/ 8820 w 10487"/>
                <a:gd name="connsiteY4" fmla="*/ 10142 h 10142"/>
                <a:gd name="connsiteX5" fmla="*/ 0 w 10487"/>
                <a:gd name="connsiteY5" fmla="*/ 9953 h 10142"/>
                <a:gd name="connsiteX6" fmla="*/ 487 w 10487"/>
                <a:gd name="connsiteY6" fmla="*/ 5142 h 10142"/>
                <a:gd name="connsiteX0" fmla="*/ 533 w 10533"/>
                <a:gd name="connsiteY0" fmla="*/ 5142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533 w 10533"/>
                <a:gd name="connsiteY6" fmla="*/ 5142 h 10142"/>
                <a:gd name="connsiteX0" fmla="*/ 461 w 10533"/>
                <a:gd name="connsiteY0" fmla="*/ 5030 h 10142"/>
                <a:gd name="connsiteX1" fmla="*/ 0 w 10533"/>
                <a:gd name="connsiteY1" fmla="*/ 0 h 10142"/>
                <a:gd name="connsiteX2" fmla="*/ 8866 w 10533"/>
                <a:gd name="connsiteY2" fmla="*/ 142 h 10142"/>
                <a:gd name="connsiteX3" fmla="*/ 10533 w 10533"/>
                <a:gd name="connsiteY3" fmla="*/ 5142 h 10142"/>
                <a:gd name="connsiteX4" fmla="*/ 8866 w 10533"/>
                <a:gd name="connsiteY4" fmla="*/ 10142 h 10142"/>
                <a:gd name="connsiteX5" fmla="*/ 46 w 10533"/>
                <a:gd name="connsiteY5" fmla="*/ 9953 h 10142"/>
                <a:gd name="connsiteX6" fmla="*/ 461 w 10533"/>
                <a:gd name="connsiteY6" fmla="*/ 5030 h 10142"/>
                <a:gd name="connsiteX0" fmla="*/ 461 w 10368"/>
                <a:gd name="connsiteY0" fmla="*/ 5030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461 w 10368"/>
                <a:gd name="connsiteY6" fmla="*/ 5030 h 10142"/>
                <a:gd name="connsiteX0" fmla="*/ 383 w 10368"/>
                <a:gd name="connsiteY0" fmla="*/ 4946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383 w 10368"/>
                <a:gd name="connsiteY6" fmla="*/ 4946 h 10142"/>
                <a:gd name="connsiteX0" fmla="*/ 383 w 10368"/>
                <a:gd name="connsiteY0" fmla="*/ 4946 h 10142"/>
                <a:gd name="connsiteX1" fmla="*/ 0 w 10368"/>
                <a:gd name="connsiteY1" fmla="*/ 0 h 10142"/>
                <a:gd name="connsiteX2" fmla="*/ 8866 w 10368"/>
                <a:gd name="connsiteY2" fmla="*/ 142 h 10142"/>
                <a:gd name="connsiteX3" fmla="*/ 10368 w 10368"/>
                <a:gd name="connsiteY3" fmla="*/ 5142 h 10142"/>
                <a:gd name="connsiteX4" fmla="*/ 8866 w 10368"/>
                <a:gd name="connsiteY4" fmla="*/ 10142 h 10142"/>
                <a:gd name="connsiteX5" fmla="*/ 46 w 10368"/>
                <a:gd name="connsiteY5" fmla="*/ 9953 h 10142"/>
                <a:gd name="connsiteX6" fmla="*/ 383 w 10368"/>
                <a:gd name="connsiteY6" fmla="*/ 4946 h 10142"/>
                <a:gd name="connsiteX0" fmla="*/ 383 w 10368"/>
                <a:gd name="connsiteY0" fmla="*/ 4946 h 10163"/>
                <a:gd name="connsiteX1" fmla="*/ 0 w 10368"/>
                <a:gd name="connsiteY1" fmla="*/ 0 h 10163"/>
                <a:gd name="connsiteX2" fmla="*/ 8866 w 10368"/>
                <a:gd name="connsiteY2" fmla="*/ 142 h 10163"/>
                <a:gd name="connsiteX3" fmla="*/ 10368 w 10368"/>
                <a:gd name="connsiteY3" fmla="*/ 5142 h 10163"/>
                <a:gd name="connsiteX4" fmla="*/ 8866 w 10368"/>
                <a:gd name="connsiteY4" fmla="*/ 10142 h 10163"/>
                <a:gd name="connsiteX5" fmla="*/ 46 w 10368"/>
                <a:gd name="connsiteY5" fmla="*/ 10163 h 10163"/>
                <a:gd name="connsiteX6" fmla="*/ 383 w 10368"/>
                <a:gd name="connsiteY6" fmla="*/ 4946 h 1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8" h="10163">
                  <a:moveTo>
                    <a:pt x="383" y="4946"/>
                  </a:moveTo>
                  <a:cubicBezTo>
                    <a:pt x="222" y="3232"/>
                    <a:pt x="161" y="1714"/>
                    <a:pt x="0" y="0"/>
                  </a:cubicBezTo>
                  <a:lnTo>
                    <a:pt x="8866" y="142"/>
                  </a:lnTo>
                  <a:cubicBezTo>
                    <a:pt x="9787" y="142"/>
                    <a:pt x="10368" y="2381"/>
                    <a:pt x="10368" y="5142"/>
                  </a:cubicBezTo>
                  <a:cubicBezTo>
                    <a:pt x="10368" y="7903"/>
                    <a:pt x="9787" y="10142"/>
                    <a:pt x="8866" y="10142"/>
                  </a:cubicBezTo>
                  <a:lnTo>
                    <a:pt x="46" y="10163"/>
                  </a:lnTo>
                  <a:cubicBezTo>
                    <a:pt x="208" y="8559"/>
                    <a:pt x="275" y="6844"/>
                    <a:pt x="383" y="4946"/>
                  </a:cubicBezTo>
                  <a:close/>
                </a:path>
              </a:pathLst>
            </a:custGeom>
            <a:solidFill>
              <a:srgbClr val="0AC1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Left"/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7" name="Rectangle: Rounded Corners 118">
            <a:extLst>
              <a:ext uri="{FF2B5EF4-FFF2-40B4-BE49-F238E27FC236}">
                <a16:creationId xmlns:a16="http://schemas.microsoft.com/office/drawing/2014/main" xmlns="" id="{9B6F1BB7-E018-4BAB-8E81-10807159E1B4}"/>
              </a:ext>
            </a:extLst>
          </p:cNvPr>
          <p:cNvSpPr/>
          <p:nvPr/>
        </p:nvSpPr>
        <p:spPr>
          <a:xfrm flipH="1">
            <a:off x="5070763" y="4840396"/>
            <a:ext cx="649596" cy="572581"/>
          </a:xfrm>
          <a:prstGeom prst="homePlate">
            <a:avLst>
              <a:gd name="adj" fmla="val 2448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perspectiveLeft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Rectangle 61">
            <a:extLst>
              <a:ext uri="{FF2B5EF4-FFF2-40B4-BE49-F238E27FC236}">
                <a16:creationId xmlns:a16="http://schemas.microsoft.com/office/drawing/2014/main" xmlns="" id="{E5E9544E-2EB7-4AD5-BC67-53F1E69A2605}"/>
              </a:ext>
            </a:extLst>
          </p:cNvPr>
          <p:cNvSpPr/>
          <p:nvPr/>
        </p:nvSpPr>
        <p:spPr>
          <a:xfrm flipH="1">
            <a:off x="5139378" y="4952648"/>
            <a:ext cx="536601" cy="458924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  <a:sp3d extrusionH="63500"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سهم: خماسي 23">
            <a:extLst>
              <a:ext uri="{FF2B5EF4-FFF2-40B4-BE49-F238E27FC236}">
                <a16:creationId xmlns:a16="http://schemas.microsoft.com/office/drawing/2014/main" xmlns="" id="{44007A32-75C8-47E8-BA18-BCB2AC76D038}"/>
              </a:ext>
            </a:extLst>
          </p:cNvPr>
          <p:cNvSpPr/>
          <p:nvPr/>
        </p:nvSpPr>
        <p:spPr>
          <a:xfrm flipH="1">
            <a:off x="0" y="4815652"/>
            <a:ext cx="5095864" cy="573767"/>
          </a:xfrm>
          <a:custGeom>
            <a:avLst/>
            <a:gdLst>
              <a:gd name="connsiteX0" fmla="*/ 0 w 10000"/>
              <a:gd name="connsiteY0" fmla="*/ 5000 h 10000"/>
              <a:gd name="connsiteX1" fmla="*/ 1667 w 10000"/>
              <a:gd name="connsiteY1" fmla="*/ 0 h 10000"/>
              <a:gd name="connsiteX2" fmla="*/ 8333 w 10000"/>
              <a:gd name="connsiteY2" fmla="*/ 0 h 10000"/>
              <a:gd name="connsiteX3" fmla="*/ 10000 w 10000"/>
              <a:gd name="connsiteY3" fmla="*/ 5000 h 10000"/>
              <a:gd name="connsiteX4" fmla="*/ 8333 w 10000"/>
              <a:gd name="connsiteY4" fmla="*/ 10000 h 10000"/>
              <a:gd name="connsiteX5" fmla="*/ 1667 w 10000"/>
              <a:gd name="connsiteY5" fmla="*/ 10000 h 10000"/>
              <a:gd name="connsiteX6" fmla="*/ 0 w 10000"/>
              <a:gd name="connsiteY6" fmla="*/ 5000 h 10000"/>
              <a:gd name="connsiteX0" fmla="*/ 396 w 10396"/>
              <a:gd name="connsiteY0" fmla="*/ 5000 h 10000"/>
              <a:gd name="connsiteX1" fmla="*/ 0 w 10396"/>
              <a:gd name="connsiteY1" fmla="*/ 0 h 10000"/>
              <a:gd name="connsiteX2" fmla="*/ 8729 w 10396"/>
              <a:gd name="connsiteY2" fmla="*/ 0 h 10000"/>
              <a:gd name="connsiteX3" fmla="*/ 10396 w 10396"/>
              <a:gd name="connsiteY3" fmla="*/ 5000 h 10000"/>
              <a:gd name="connsiteX4" fmla="*/ 8729 w 10396"/>
              <a:gd name="connsiteY4" fmla="*/ 10000 h 10000"/>
              <a:gd name="connsiteX5" fmla="*/ 2063 w 10396"/>
              <a:gd name="connsiteY5" fmla="*/ 10000 h 10000"/>
              <a:gd name="connsiteX6" fmla="*/ 396 w 10396"/>
              <a:gd name="connsiteY6" fmla="*/ 5000 h 10000"/>
              <a:gd name="connsiteX0" fmla="*/ 487 w 10487"/>
              <a:gd name="connsiteY0" fmla="*/ 5000 h 10000"/>
              <a:gd name="connsiteX1" fmla="*/ 91 w 10487"/>
              <a:gd name="connsiteY1" fmla="*/ 0 h 10000"/>
              <a:gd name="connsiteX2" fmla="*/ 8820 w 10487"/>
              <a:gd name="connsiteY2" fmla="*/ 0 h 10000"/>
              <a:gd name="connsiteX3" fmla="*/ 10487 w 10487"/>
              <a:gd name="connsiteY3" fmla="*/ 5000 h 10000"/>
              <a:gd name="connsiteX4" fmla="*/ 8820 w 10487"/>
              <a:gd name="connsiteY4" fmla="*/ 10000 h 10000"/>
              <a:gd name="connsiteX5" fmla="*/ 0 w 10487"/>
              <a:gd name="connsiteY5" fmla="*/ 9811 h 10000"/>
              <a:gd name="connsiteX6" fmla="*/ 487 w 10487"/>
              <a:gd name="connsiteY6" fmla="*/ 5000 h 10000"/>
              <a:gd name="connsiteX0" fmla="*/ 487 w 10487"/>
              <a:gd name="connsiteY0" fmla="*/ 5142 h 10142"/>
              <a:gd name="connsiteX1" fmla="*/ 3 w 10487"/>
              <a:gd name="connsiteY1" fmla="*/ 0 h 10142"/>
              <a:gd name="connsiteX2" fmla="*/ 8820 w 10487"/>
              <a:gd name="connsiteY2" fmla="*/ 142 h 10142"/>
              <a:gd name="connsiteX3" fmla="*/ 10487 w 10487"/>
              <a:gd name="connsiteY3" fmla="*/ 5142 h 10142"/>
              <a:gd name="connsiteX4" fmla="*/ 8820 w 10487"/>
              <a:gd name="connsiteY4" fmla="*/ 10142 h 10142"/>
              <a:gd name="connsiteX5" fmla="*/ 0 w 10487"/>
              <a:gd name="connsiteY5" fmla="*/ 9953 h 10142"/>
              <a:gd name="connsiteX6" fmla="*/ 487 w 10487"/>
              <a:gd name="connsiteY6" fmla="*/ 5142 h 10142"/>
              <a:gd name="connsiteX0" fmla="*/ 533 w 10533"/>
              <a:gd name="connsiteY0" fmla="*/ 5142 h 10142"/>
              <a:gd name="connsiteX1" fmla="*/ 0 w 10533"/>
              <a:gd name="connsiteY1" fmla="*/ 0 h 10142"/>
              <a:gd name="connsiteX2" fmla="*/ 8866 w 10533"/>
              <a:gd name="connsiteY2" fmla="*/ 142 h 10142"/>
              <a:gd name="connsiteX3" fmla="*/ 10533 w 10533"/>
              <a:gd name="connsiteY3" fmla="*/ 5142 h 10142"/>
              <a:gd name="connsiteX4" fmla="*/ 8866 w 10533"/>
              <a:gd name="connsiteY4" fmla="*/ 10142 h 10142"/>
              <a:gd name="connsiteX5" fmla="*/ 46 w 10533"/>
              <a:gd name="connsiteY5" fmla="*/ 9953 h 10142"/>
              <a:gd name="connsiteX6" fmla="*/ 533 w 10533"/>
              <a:gd name="connsiteY6" fmla="*/ 5142 h 10142"/>
              <a:gd name="connsiteX0" fmla="*/ 461 w 10533"/>
              <a:gd name="connsiteY0" fmla="*/ 5030 h 10142"/>
              <a:gd name="connsiteX1" fmla="*/ 0 w 10533"/>
              <a:gd name="connsiteY1" fmla="*/ 0 h 10142"/>
              <a:gd name="connsiteX2" fmla="*/ 8866 w 10533"/>
              <a:gd name="connsiteY2" fmla="*/ 142 h 10142"/>
              <a:gd name="connsiteX3" fmla="*/ 10533 w 10533"/>
              <a:gd name="connsiteY3" fmla="*/ 5142 h 10142"/>
              <a:gd name="connsiteX4" fmla="*/ 8866 w 10533"/>
              <a:gd name="connsiteY4" fmla="*/ 10142 h 10142"/>
              <a:gd name="connsiteX5" fmla="*/ 46 w 10533"/>
              <a:gd name="connsiteY5" fmla="*/ 9953 h 10142"/>
              <a:gd name="connsiteX6" fmla="*/ 461 w 10533"/>
              <a:gd name="connsiteY6" fmla="*/ 5030 h 10142"/>
              <a:gd name="connsiteX0" fmla="*/ 461 w 10368"/>
              <a:gd name="connsiteY0" fmla="*/ 5030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461 w 10368"/>
              <a:gd name="connsiteY6" fmla="*/ 5030 h 10142"/>
              <a:gd name="connsiteX0" fmla="*/ 383 w 10368"/>
              <a:gd name="connsiteY0" fmla="*/ 4946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383 w 10368"/>
              <a:gd name="connsiteY6" fmla="*/ 4946 h 10142"/>
              <a:gd name="connsiteX0" fmla="*/ 383 w 10368"/>
              <a:gd name="connsiteY0" fmla="*/ 4946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383 w 10368"/>
              <a:gd name="connsiteY6" fmla="*/ 4946 h 10142"/>
              <a:gd name="connsiteX0" fmla="*/ 383 w 10368"/>
              <a:gd name="connsiteY0" fmla="*/ 4946 h 10163"/>
              <a:gd name="connsiteX1" fmla="*/ 0 w 10368"/>
              <a:gd name="connsiteY1" fmla="*/ 0 h 10163"/>
              <a:gd name="connsiteX2" fmla="*/ 8866 w 10368"/>
              <a:gd name="connsiteY2" fmla="*/ 142 h 10163"/>
              <a:gd name="connsiteX3" fmla="*/ 10368 w 10368"/>
              <a:gd name="connsiteY3" fmla="*/ 5142 h 10163"/>
              <a:gd name="connsiteX4" fmla="*/ 8866 w 10368"/>
              <a:gd name="connsiteY4" fmla="*/ 10142 h 10163"/>
              <a:gd name="connsiteX5" fmla="*/ 46 w 10368"/>
              <a:gd name="connsiteY5" fmla="*/ 10163 h 10163"/>
              <a:gd name="connsiteX6" fmla="*/ 383 w 10368"/>
              <a:gd name="connsiteY6" fmla="*/ 4946 h 1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8" h="10163">
                <a:moveTo>
                  <a:pt x="383" y="4946"/>
                </a:moveTo>
                <a:cubicBezTo>
                  <a:pt x="222" y="3232"/>
                  <a:pt x="161" y="1714"/>
                  <a:pt x="0" y="0"/>
                </a:cubicBezTo>
                <a:lnTo>
                  <a:pt x="8866" y="142"/>
                </a:lnTo>
                <a:cubicBezTo>
                  <a:pt x="9787" y="142"/>
                  <a:pt x="10368" y="2381"/>
                  <a:pt x="10368" y="5142"/>
                </a:cubicBezTo>
                <a:cubicBezTo>
                  <a:pt x="10368" y="7903"/>
                  <a:pt x="9787" y="10142"/>
                  <a:pt x="8866" y="10142"/>
                </a:cubicBezTo>
                <a:lnTo>
                  <a:pt x="46" y="10163"/>
                </a:lnTo>
                <a:cubicBezTo>
                  <a:pt x="208" y="8559"/>
                  <a:pt x="275" y="6844"/>
                  <a:pt x="383" y="494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sp3d extrusionH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Rectangle: Rounded Corners 118">
            <a:extLst>
              <a:ext uri="{FF2B5EF4-FFF2-40B4-BE49-F238E27FC236}">
                <a16:creationId xmlns:a16="http://schemas.microsoft.com/office/drawing/2014/main" xmlns="" id="{9B6F1BB7-E018-4BAB-8E81-10807159E1B4}"/>
              </a:ext>
            </a:extLst>
          </p:cNvPr>
          <p:cNvSpPr/>
          <p:nvPr/>
        </p:nvSpPr>
        <p:spPr>
          <a:xfrm flipH="1">
            <a:off x="5084614" y="5491576"/>
            <a:ext cx="649596" cy="604424"/>
          </a:xfrm>
          <a:prstGeom prst="homePlate">
            <a:avLst>
              <a:gd name="adj" fmla="val 24487"/>
            </a:avLst>
          </a:prstGeom>
          <a:solidFill>
            <a:srgbClr val="47A76C"/>
          </a:solidFill>
          <a:ln>
            <a:noFill/>
          </a:ln>
          <a:scene3d>
            <a:camera prst="perspectiveLeft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07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2" name="سهم: خماسي 23">
            <a:extLst>
              <a:ext uri="{FF2B5EF4-FFF2-40B4-BE49-F238E27FC236}">
                <a16:creationId xmlns:a16="http://schemas.microsoft.com/office/drawing/2014/main" xmlns="" id="{44007A32-75C8-47E8-BA18-BCB2AC76D038}"/>
              </a:ext>
            </a:extLst>
          </p:cNvPr>
          <p:cNvSpPr/>
          <p:nvPr/>
        </p:nvSpPr>
        <p:spPr>
          <a:xfrm flipH="1">
            <a:off x="193963" y="5425252"/>
            <a:ext cx="4901900" cy="684603"/>
          </a:xfrm>
          <a:custGeom>
            <a:avLst/>
            <a:gdLst>
              <a:gd name="connsiteX0" fmla="*/ 0 w 10000"/>
              <a:gd name="connsiteY0" fmla="*/ 5000 h 10000"/>
              <a:gd name="connsiteX1" fmla="*/ 1667 w 10000"/>
              <a:gd name="connsiteY1" fmla="*/ 0 h 10000"/>
              <a:gd name="connsiteX2" fmla="*/ 8333 w 10000"/>
              <a:gd name="connsiteY2" fmla="*/ 0 h 10000"/>
              <a:gd name="connsiteX3" fmla="*/ 10000 w 10000"/>
              <a:gd name="connsiteY3" fmla="*/ 5000 h 10000"/>
              <a:gd name="connsiteX4" fmla="*/ 8333 w 10000"/>
              <a:gd name="connsiteY4" fmla="*/ 10000 h 10000"/>
              <a:gd name="connsiteX5" fmla="*/ 1667 w 10000"/>
              <a:gd name="connsiteY5" fmla="*/ 10000 h 10000"/>
              <a:gd name="connsiteX6" fmla="*/ 0 w 10000"/>
              <a:gd name="connsiteY6" fmla="*/ 5000 h 10000"/>
              <a:gd name="connsiteX0" fmla="*/ 396 w 10396"/>
              <a:gd name="connsiteY0" fmla="*/ 5000 h 10000"/>
              <a:gd name="connsiteX1" fmla="*/ 0 w 10396"/>
              <a:gd name="connsiteY1" fmla="*/ 0 h 10000"/>
              <a:gd name="connsiteX2" fmla="*/ 8729 w 10396"/>
              <a:gd name="connsiteY2" fmla="*/ 0 h 10000"/>
              <a:gd name="connsiteX3" fmla="*/ 10396 w 10396"/>
              <a:gd name="connsiteY3" fmla="*/ 5000 h 10000"/>
              <a:gd name="connsiteX4" fmla="*/ 8729 w 10396"/>
              <a:gd name="connsiteY4" fmla="*/ 10000 h 10000"/>
              <a:gd name="connsiteX5" fmla="*/ 2063 w 10396"/>
              <a:gd name="connsiteY5" fmla="*/ 10000 h 10000"/>
              <a:gd name="connsiteX6" fmla="*/ 396 w 10396"/>
              <a:gd name="connsiteY6" fmla="*/ 5000 h 10000"/>
              <a:gd name="connsiteX0" fmla="*/ 487 w 10487"/>
              <a:gd name="connsiteY0" fmla="*/ 5000 h 10000"/>
              <a:gd name="connsiteX1" fmla="*/ 91 w 10487"/>
              <a:gd name="connsiteY1" fmla="*/ 0 h 10000"/>
              <a:gd name="connsiteX2" fmla="*/ 8820 w 10487"/>
              <a:gd name="connsiteY2" fmla="*/ 0 h 10000"/>
              <a:gd name="connsiteX3" fmla="*/ 10487 w 10487"/>
              <a:gd name="connsiteY3" fmla="*/ 5000 h 10000"/>
              <a:gd name="connsiteX4" fmla="*/ 8820 w 10487"/>
              <a:gd name="connsiteY4" fmla="*/ 10000 h 10000"/>
              <a:gd name="connsiteX5" fmla="*/ 0 w 10487"/>
              <a:gd name="connsiteY5" fmla="*/ 9811 h 10000"/>
              <a:gd name="connsiteX6" fmla="*/ 487 w 10487"/>
              <a:gd name="connsiteY6" fmla="*/ 5000 h 10000"/>
              <a:gd name="connsiteX0" fmla="*/ 487 w 10487"/>
              <a:gd name="connsiteY0" fmla="*/ 5142 h 10142"/>
              <a:gd name="connsiteX1" fmla="*/ 3 w 10487"/>
              <a:gd name="connsiteY1" fmla="*/ 0 h 10142"/>
              <a:gd name="connsiteX2" fmla="*/ 8820 w 10487"/>
              <a:gd name="connsiteY2" fmla="*/ 142 h 10142"/>
              <a:gd name="connsiteX3" fmla="*/ 10487 w 10487"/>
              <a:gd name="connsiteY3" fmla="*/ 5142 h 10142"/>
              <a:gd name="connsiteX4" fmla="*/ 8820 w 10487"/>
              <a:gd name="connsiteY4" fmla="*/ 10142 h 10142"/>
              <a:gd name="connsiteX5" fmla="*/ 0 w 10487"/>
              <a:gd name="connsiteY5" fmla="*/ 9953 h 10142"/>
              <a:gd name="connsiteX6" fmla="*/ 487 w 10487"/>
              <a:gd name="connsiteY6" fmla="*/ 5142 h 10142"/>
              <a:gd name="connsiteX0" fmla="*/ 533 w 10533"/>
              <a:gd name="connsiteY0" fmla="*/ 5142 h 10142"/>
              <a:gd name="connsiteX1" fmla="*/ 0 w 10533"/>
              <a:gd name="connsiteY1" fmla="*/ 0 h 10142"/>
              <a:gd name="connsiteX2" fmla="*/ 8866 w 10533"/>
              <a:gd name="connsiteY2" fmla="*/ 142 h 10142"/>
              <a:gd name="connsiteX3" fmla="*/ 10533 w 10533"/>
              <a:gd name="connsiteY3" fmla="*/ 5142 h 10142"/>
              <a:gd name="connsiteX4" fmla="*/ 8866 w 10533"/>
              <a:gd name="connsiteY4" fmla="*/ 10142 h 10142"/>
              <a:gd name="connsiteX5" fmla="*/ 46 w 10533"/>
              <a:gd name="connsiteY5" fmla="*/ 9953 h 10142"/>
              <a:gd name="connsiteX6" fmla="*/ 533 w 10533"/>
              <a:gd name="connsiteY6" fmla="*/ 5142 h 10142"/>
              <a:gd name="connsiteX0" fmla="*/ 461 w 10533"/>
              <a:gd name="connsiteY0" fmla="*/ 5030 h 10142"/>
              <a:gd name="connsiteX1" fmla="*/ 0 w 10533"/>
              <a:gd name="connsiteY1" fmla="*/ 0 h 10142"/>
              <a:gd name="connsiteX2" fmla="*/ 8866 w 10533"/>
              <a:gd name="connsiteY2" fmla="*/ 142 h 10142"/>
              <a:gd name="connsiteX3" fmla="*/ 10533 w 10533"/>
              <a:gd name="connsiteY3" fmla="*/ 5142 h 10142"/>
              <a:gd name="connsiteX4" fmla="*/ 8866 w 10533"/>
              <a:gd name="connsiteY4" fmla="*/ 10142 h 10142"/>
              <a:gd name="connsiteX5" fmla="*/ 46 w 10533"/>
              <a:gd name="connsiteY5" fmla="*/ 9953 h 10142"/>
              <a:gd name="connsiteX6" fmla="*/ 461 w 10533"/>
              <a:gd name="connsiteY6" fmla="*/ 5030 h 10142"/>
              <a:gd name="connsiteX0" fmla="*/ 461 w 10368"/>
              <a:gd name="connsiteY0" fmla="*/ 5030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461 w 10368"/>
              <a:gd name="connsiteY6" fmla="*/ 5030 h 10142"/>
              <a:gd name="connsiteX0" fmla="*/ 383 w 10368"/>
              <a:gd name="connsiteY0" fmla="*/ 4946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383 w 10368"/>
              <a:gd name="connsiteY6" fmla="*/ 4946 h 10142"/>
              <a:gd name="connsiteX0" fmla="*/ 383 w 10368"/>
              <a:gd name="connsiteY0" fmla="*/ 4946 h 10142"/>
              <a:gd name="connsiteX1" fmla="*/ 0 w 10368"/>
              <a:gd name="connsiteY1" fmla="*/ 0 h 10142"/>
              <a:gd name="connsiteX2" fmla="*/ 8866 w 10368"/>
              <a:gd name="connsiteY2" fmla="*/ 142 h 10142"/>
              <a:gd name="connsiteX3" fmla="*/ 10368 w 10368"/>
              <a:gd name="connsiteY3" fmla="*/ 5142 h 10142"/>
              <a:gd name="connsiteX4" fmla="*/ 8866 w 10368"/>
              <a:gd name="connsiteY4" fmla="*/ 10142 h 10142"/>
              <a:gd name="connsiteX5" fmla="*/ 46 w 10368"/>
              <a:gd name="connsiteY5" fmla="*/ 9953 h 10142"/>
              <a:gd name="connsiteX6" fmla="*/ 383 w 10368"/>
              <a:gd name="connsiteY6" fmla="*/ 4946 h 10142"/>
              <a:gd name="connsiteX0" fmla="*/ 383 w 10368"/>
              <a:gd name="connsiteY0" fmla="*/ 4946 h 10163"/>
              <a:gd name="connsiteX1" fmla="*/ 0 w 10368"/>
              <a:gd name="connsiteY1" fmla="*/ 0 h 10163"/>
              <a:gd name="connsiteX2" fmla="*/ 8866 w 10368"/>
              <a:gd name="connsiteY2" fmla="*/ 142 h 10163"/>
              <a:gd name="connsiteX3" fmla="*/ 10368 w 10368"/>
              <a:gd name="connsiteY3" fmla="*/ 5142 h 10163"/>
              <a:gd name="connsiteX4" fmla="*/ 8866 w 10368"/>
              <a:gd name="connsiteY4" fmla="*/ 10142 h 10163"/>
              <a:gd name="connsiteX5" fmla="*/ 46 w 10368"/>
              <a:gd name="connsiteY5" fmla="*/ 10163 h 10163"/>
              <a:gd name="connsiteX6" fmla="*/ 383 w 10368"/>
              <a:gd name="connsiteY6" fmla="*/ 4946 h 1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8" h="10163">
                <a:moveTo>
                  <a:pt x="383" y="4946"/>
                </a:moveTo>
                <a:cubicBezTo>
                  <a:pt x="222" y="3232"/>
                  <a:pt x="161" y="1714"/>
                  <a:pt x="0" y="0"/>
                </a:cubicBezTo>
                <a:lnTo>
                  <a:pt x="8866" y="142"/>
                </a:lnTo>
                <a:cubicBezTo>
                  <a:pt x="9787" y="142"/>
                  <a:pt x="10368" y="2381"/>
                  <a:pt x="10368" y="5142"/>
                </a:cubicBezTo>
                <a:cubicBezTo>
                  <a:pt x="10368" y="7903"/>
                  <a:pt x="9787" y="10142"/>
                  <a:pt x="8866" y="10142"/>
                </a:cubicBezTo>
                <a:lnTo>
                  <a:pt x="46" y="10163"/>
                </a:lnTo>
                <a:cubicBezTo>
                  <a:pt x="208" y="8559"/>
                  <a:pt x="275" y="6844"/>
                  <a:pt x="383" y="4946"/>
                </a:cubicBezTo>
                <a:close/>
              </a:path>
            </a:pathLst>
          </a:custGeom>
          <a:solidFill>
            <a:srgbClr val="47A76C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sp3d extrusionH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Rectangle 62">
            <a:extLst>
              <a:ext uri="{FF2B5EF4-FFF2-40B4-BE49-F238E27FC236}">
                <a16:creationId xmlns:a16="http://schemas.microsoft.com/office/drawing/2014/main" xmlns="" id="{F14C612C-08B2-4353-BDB9-B86D5CF26759}"/>
              </a:ext>
            </a:extLst>
          </p:cNvPr>
          <p:cNvSpPr/>
          <p:nvPr/>
        </p:nvSpPr>
        <p:spPr>
          <a:xfrm flipH="1">
            <a:off x="665017" y="5546749"/>
            <a:ext cx="41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2000" dirty="0" smtClean="0"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rPr>
              <a:t>مخطط نموذج العمل التجاري</a:t>
            </a:r>
            <a:endParaRPr lang="ar-SA" sz="2000" dirty="0">
              <a:latin typeface="Dubai" panose="020B0503030403030204" pitchFamily="34" charset="-78"/>
              <a:ea typeface="Adobe Fan Heiti Std B" panose="020B0700000000000000" pitchFamily="34" charset="-128"/>
              <a:cs typeface="Dubai" panose="020B0503030403030204" pitchFamily="34" charset="-78"/>
            </a:endParaRPr>
          </a:p>
        </p:txBody>
      </p:sp>
      <p:grpSp>
        <p:nvGrpSpPr>
          <p:cNvPr id="44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45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46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66256" y="4266383"/>
            <a:ext cx="502919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dirty="0" smtClean="0">
                <a:solidFill>
                  <a:schemeClr val="tx1"/>
                </a:solidFill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rPr>
              <a:t>إعادة التصميم والحصول على أفضل </a:t>
            </a:r>
            <a:r>
              <a:rPr lang="ar-SA" dirty="0" err="1" smtClean="0">
                <a:solidFill>
                  <a:schemeClr val="tx1"/>
                </a:solidFill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rPr>
              <a:t>ملاءمة</a:t>
            </a:r>
            <a:endParaRPr lang="ar-DZ" dirty="0">
              <a:solidFill>
                <a:schemeClr val="tx1"/>
              </a:solidFill>
              <a:latin typeface="Dubai" panose="020B0503030403030204" pitchFamily="34" charset="-78"/>
              <a:ea typeface="Adobe Fan Heiti Std B" panose="020B0700000000000000" pitchFamily="34" charset="-128"/>
              <a:cs typeface="Dubai" panose="020B0503030403030204" pitchFamily="34" charset="-78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08363" y="4875984"/>
            <a:ext cx="378229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dirty="0" smtClean="0">
                <a:solidFill>
                  <a:schemeClr val="tx1"/>
                </a:solidFill>
                <a:latin typeface="Dubai" panose="020B0503030403030204" pitchFamily="34" charset="-78"/>
                <a:ea typeface="Adobe Fan Heiti Std B" panose="020B0700000000000000" pitchFamily="34" charset="-128"/>
                <a:cs typeface="Dubai" panose="020B0503030403030204" pitchFamily="34" charset="-78"/>
              </a:rPr>
              <a:t>نموذج العمل التجاري</a:t>
            </a:r>
            <a:endParaRPr lang="ar-DZ" dirty="0">
              <a:solidFill>
                <a:schemeClr val="tx1"/>
              </a:solidFill>
              <a:latin typeface="Dubai" panose="020B0503030403030204" pitchFamily="34" charset="-78"/>
              <a:ea typeface="Adobe Fan Heiti Std B" panose="020B0700000000000000" pitchFamily="34" charset="-12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8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2281" y="367893"/>
            <a:ext cx="7773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2- القيمة المقترحة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Value propositions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" y="1628800"/>
            <a:ext cx="12160813" cy="5229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308327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8609" y="332657"/>
            <a:ext cx="7657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3- القيم المقترحة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Value propositions  </a:t>
            </a:r>
            <a:endParaRPr lang="ar-SY" sz="3600" b="1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1817440"/>
            <a:ext cx="1211970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21436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7627" y="404664"/>
            <a:ext cx="5032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4 - </a:t>
            </a:r>
            <a:r>
              <a:rPr lang="ar-SY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Sakkal Majalla" panose="02000000000000000000" pitchFamily="2" charset="-78"/>
              </a:rPr>
              <a:t>القنوات</a:t>
            </a:r>
            <a:r>
              <a:rPr lang="fr-FR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Sakkal Majalla" panose="02000000000000000000" pitchFamily="2" charset="-78"/>
              </a:rPr>
              <a:t>Channels   </a:t>
            </a:r>
            <a:endParaRPr lang="ar-SY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Sakkal Majalla" panose="02000000000000000000" pitchFamily="2" charset="-7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802"/>
          <a:stretch/>
        </p:blipFill>
        <p:spPr bwMode="auto">
          <a:xfrm>
            <a:off x="0" y="1484784"/>
            <a:ext cx="1233669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0109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57" y="1628800"/>
            <a:ext cx="12192000" cy="520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0726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36714" y="332656"/>
            <a:ext cx="10992545" cy="508000"/>
          </a:xfrm>
        </p:spPr>
        <p:txBody>
          <a:bodyPr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DZ" sz="32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Noto Sans" panose="020B0502040504020204" pitchFamily="34"/>
                <a:cs typeface="Sakkal Majalla" panose="02000000000000000000" pitchFamily="2" charset="-78"/>
              </a:rPr>
              <a:t>5- العلاقة مع العملاء   </a:t>
            </a:r>
            <a:r>
              <a:rPr lang="fr-FR" sz="32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Noto Sans" panose="020B0502040504020204" pitchFamily="34"/>
                <a:cs typeface="Sakkal Majalla" panose="02000000000000000000" pitchFamily="2" charset="-78"/>
              </a:rPr>
              <a:t>  Customer relationships</a:t>
            </a:r>
            <a:r>
              <a:rPr lang="ar-DZ" sz="32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Noto Sans" panose="020B0502040504020204" pitchFamily="34"/>
                <a:cs typeface="Sakkal Majalla" panose="02000000000000000000" pitchFamily="2" charset="-78"/>
              </a:rPr>
              <a:t>  </a:t>
            </a:r>
            <a:endParaRPr lang="en-US" sz="3200" kern="12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  <a:ea typeface="Noto Sans" panose="020B0502040504020204" pitchFamily="34"/>
              <a:cs typeface="Sakkal Majalla" panose="02000000000000000000" pitchFamily="2" charset="-78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21920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14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60648"/>
            <a:ext cx="10272183" cy="508000"/>
          </a:xfrm>
        </p:spPr>
        <p:txBody>
          <a:bodyPr/>
          <a:lstStyle/>
          <a:p>
            <a:pPr algn="r" rtl="1"/>
            <a:r>
              <a:rPr lang="ar-DZ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6- </a:t>
            </a:r>
            <a:r>
              <a:rPr lang="ar-SY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مصادر الإيرادات</a:t>
            </a:r>
            <a:r>
              <a:rPr lang="ar-DZ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Revenue  streams</a:t>
            </a:r>
            <a:r>
              <a:rPr lang="ar-DZ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endParaRPr lang="ar-SY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1219200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5122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763" y="332657"/>
            <a:ext cx="6659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7- </a:t>
            </a:r>
            <a:r>
              <a:rPr lang="ar-MA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الأنشطة الرئيسية</a:t>
            </a:r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   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Key activities</a:t>
            </a:r>
            <a:endParaRPr lang="ar-DZ" sz="36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3" name="Diagram 3">
            <a:extLst>
              <a:ext uri="{FF2B5EF4-FFF2-40B4-BE49-F238E27FC236}">
                <a16:creationId xmlns="" xmlns:a16="http://schemas.microsoft.com/office/drawing/2014/main" id="{864A5B9C-2948-432F-9796-E52D7B883BC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465455883"/>
              </p:ext>
            </p:extLst>
          </p:nvPr>
        </p:nvGraphicFramePr>
        <p:xfrm>
          <a:off x="143339" y="1772816"/>
          <a:ext cx="11809312" cy="4765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241065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AE4A80E4-DC9A-ED0E-7373-CC468C4226FB}"/>
              </a:ext>
            </a:extLst>
          </p:cNvPr>
          <p:cNvGrpSpPr/>
          <p:nvPr/>
        </p:nvGrpSpPr>
        <p:grpSpPr>
          <a:xfrm>
            <a:off x="259531" y="2122955"/>
            <a:ext cx="11617291" cy="4472268"/>
            <a:chOff x="707476" y="1054476"/>
            <a:chExt cx="10745212" cy="4472268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82FD7FBF-F299-E107-18D3-65C43054D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476" y="1054476"/>
              <a:ext cx="10745212" cy="44722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F743DA1A-97EB-C8BB-200E-27600087B86E}"/>
                </a:ext>
              </a:extLst>
            </p:cNvPr>
            <p:cNvSpPr/>
            <p:nvPr/>
          </p:nvSpPr>
          <p:spPr>
            <a:xfrm>
              <a:off x="726142" y="2850776"/>
              <a:ext cx="1344705" cy="6454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المواد الأولية </a:t>
              </a:r>
              <a:endPara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A0FD777D-7DE7-7097-6229-FBAE7D9EA390}"/>
                </a:ext>
              </a:extLst>
            </p:cNvPr>
            <p:cNvSpPr/>
            <p:nvPr/>
          </p:nvSpPr>
          <p:spPr>
            <a:xfrm>
              <a:off x="1358153" y="2268071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مخزون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2B25E04-5C49-8DD5-2419-B0D6C8FEF7F9}"/>
                </a:ext>
              </a:extLst>
            </p:cNvPr>
            <p:cNvSpPr/>
            <p:nvPr/>
          </p:nvSpPr>
          <p:spPr>
            <a:xfrm>
              <a:off x="1201271" y="4128248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مخزون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77CBB9A-C5C9-601A-1194-1E0887001105}"/>
                </a:ext>
              </a:extLst>
            </p:cNvPr>
            <p:cNvSpPr/>
            <p:nvPr/>
          </p:nvSpPr>
          <p:spPr>
            <a:xfrm>
              <a:off x="4791635" y="3290610"/>
              <a:ext cx="1147481" cy="8376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مخزون</a:t>
              </a:r>
            </a:p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قيد الاستعمال 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B368BED-8C06-D9B6-A5BD-6B003DBFC4AD}"/>
                </a:ext>
              </a:extLst>
            </p:cNvPr>
            <p:cNvSpPr/>
            <p:nvPr/>
          </p:nvSpPr>
          <p:spPr>
            <a:xfrm>
              <a:off x="2962835" y="2498912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ورشة 1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AB4B422-2ED8-D1B9-D5EA-1912359813C7}"/>
                </a:ext>
              </a:extLst>
            </p:cNvPr>
            <p:cNvSpPr/>
            <p:nvPr/>
          </p:nvSpPr>
          <p:spPr>
            <a:xfrm>
              <a:off x="2996453" y="4359089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ورشة 2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D88F259-E799-34D5-E0CA-BCCAE0CBAF17}"/>
                </a:ext>
              </a:extLst>
            </p:cNvPr>
            <p:cNvSpPr/>
            <p:nvPr/>
          </p:nvSpPr>
          <p:spPr>
            <a:xfrm>
              <a:off x="6463553" y="3429000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ورشة 3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73AF54C-78C5-1F5F-10CB-3E5810C71D4C}"/>
                </a:ext>
              </a:extLst>
            </p:cNvPr>
            <p:cNvSpPr/>
            <p:nvPr/>
          </p:nvSpPr>
          <p:spPr>
            <a:xfrm>
              <a:off x="7924800" y="3265394"/>
              <a:ext cx="1147481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مخزون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8FC07C-2BEF-F0A0-D5FD-C5C061157FE9}"/>
                </a:ext>
              </a:extLst>
            </p:cNvPr>
            <p:cNvSpPr/>
            <p:nvPr/>
          </p:nvSpPr>
          <p:spPr>
            <a:xfrm>
              <a:off x="7530353" y="3727076"/>
              <a:ext cx="2126878" cy="6454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منتج نهائي</a:t>
              </a:r>
              <a:endPara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983A9FC-E5DB-E0C4-F45F-FBCB92FBB196}"/>
                </a:ext>
              </a:extLst>
            </p:cNvPr>
            <p:cNvSpPr/>
            <p:nvPr/>
          </p:nvSpPr>
          <p:spPr>
            <a:xfrm>
              <a:off x="9980237" y="2635624"/>
              <a:ext cx="1344705" cy="32497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DZ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السوق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A93A5697-CCE3-3F4A-1E7D-E382A0A4C9F4}"/>
                </a:ext>
              </a:extLst>
            </p:cNvPr>
            <p:cNvSpPr/>
            <p:nvPr/>
          </p:nvSpPr>
          <p:spPr>
            <a:xfrm>
              <a:off x="4531659" y="3665450"/>
              <a:ext cx="416859" cy="4616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17763" y="332657"/>
            <a:ext cx="6659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7- </a:t>
            </a:r>
            <a:r>
              <a:rPr lang="ar-MA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الأنشطة الرئيسية</a:t>
            </a:r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   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Key activities</a:t>
            </a:r>
            <a:endParaRPr lang="ar-DZ" sz="36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473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7361" y="260649"/>
            <a:ext cx="6572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8- الموارد الرئيسية   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cs typeface="Sakkal Majalla" panose="02000000000000000000" pitchFamily="2" charset="-78"/>
              </a:rPr>
              <a:t>Key resources</a:t>
            </a:r>
            <a:endParaRPr lang="ar-SY" sz="3600" b="1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  <a:cs typeface="Sakkal Majalla" panose="02000000000000000000" pitchFamily="2" charset="-78"/>
            </a:endParaRPr>
          </a:p>
        </p:txBody>
      </p:sp>
      <p:grpSp>
        <p:nvGrpSpPr>
          <p:cNvPr id="3" name="Google Shape;995;p63">
            <a:extLst>
              <a:ext uri="{FF2B5EF4-FFF2-40B4-BE49-F238E27FC236}">
                <a16:creationId xmlns="" xmlns:a16="http://schemas.microsoft.com/office/drawing/2014/main" id="{B09EF22B-AFE3-44A9-B43D-3593EFE5BEF2}"/>
              </a:ext>
            </a:extLst>
          </p:cNvPr>
          <p:cNvGrpSpPr/>
          <p:nvPr/>
        </p:nvGrpSpPr>
        <p:grpSpPr>
          <a:xfrm>
            <a:off x="3325694" y="2561060"/>
            <a:ext cx="5438257" cy="3676252"/>
            <a:chOff x="4721450" y="1509475"/>
            <a:chExt cx="79350" cy="74325"/>
          </a:xfrm>
        </p:grpSpPr>
        <p:sp>
          <p:nvSpPr>
            <p:cNvPr id="4" name="Google Shape;996;p63">
              <a:extLst>
                <a:ext uri="{FF2B5EF4-FFF2-40B4-BE49-F238E27FC236}">
                  <a16:creationId xmlns="" xmlns:a16="http://schemas.microsoft.com/office/drawing/2014/main" id="{236C0C7E-3572-4D3C-B41C-E593C6787852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97;p63">
              <a:extLst>
                <a:ext uri="{FF2B5EF4-FFF2-40B4-BE49-F238E27FC236}">
                  <a16:creationId xmlns="" xmlns:a16="http://schemas.microsoft.com/office/drawing/2014/main" id="{A842523B-B3ED-4572-B04D-B17FE3A43C31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8;p63">
              <a:extLst>
                <a:ext uri="{FF2B5EF4-FFF2-40B4-BE49-F238E27FC236}">
                  <a16:creationId xmlns="" xmlns:a16="http://schemas.microsoft.com/office/drawing/2014/main" id="{E468548E-DF9E-43FB-BB05-8A5D6A46BAD1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CD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9;p63">
              <a:extLst>
                <a:ext uri="{FF2B5EF4-FFF2-40B4-BE49-F238E27FC236}">
                  <a16:creationId xmlns="" xmlns:a16="http://schemas.microsoft.com/office/drawing/2014/main" id="{EE08DD9A-B866-40FD-A2F5-0728AB658808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" name="Google Shape;796;p40">
            <a:extLst>
              <a:ext uri="{FF2B5EF4-FFF2-40B4-BE49-F238E27FC236}">
                <a16:creationId xmlns="" xmlns:a16="http://schemas.microsoft.com/office/drawing/2014/main" id="{4AE7F0B2-E5DF-4882-BDD4-E8AE75595717}"/>
              </a:ext>
            </a:extLst>
          </p:cNvPr>
          <p:cNvGrpSpPr/>
          <p:nvPr/>
        </p:nvGrpSpPr>
        <p:grpSpPr>
          <a:xfrm>
            <a:off x="5518053" y="3655382"/>
            <a:ext cx="1046792" cy="1081257"/>
            <a:chOff x="2008875" y="245325"/>
            <a:chExt cx="3588700" cy="5184675"/>
          </a:xfrm>
          <a:solidFill>
            <a:schemeClr val="bg2"/>
          </a:solidFill>
        </p:grpSpPr>
        <p:sp>
          <p:nvSpPr>
            <p:cNvPr id="9" name="Google Shape;797;p40">
              <a:extLst>
                <a:ext uri="{FF2B5EF4-FFF2-40B4-BE49-F238E27FC236}">
                  <a16:creationId xmlns="" xmlns:a16="http://schemas.microsoft.com/office/drawing/2014/main" id="{D6FD7097-4B7F-429B-BCB9-323AD81ADC45}"/>
                </a:ext>
              </a:extLst>
            </p:cNvPr>
            <p:cNvSpPr/>
            <p:nvPr/>
          </p:nvSpPr>
          <p:spPr>
            <a:xfrm>
              <a:off x="3118850" y="3075700"/>
              <a:ext cx="1368750" cy="1286725"/>
            </a:xfrm>
            <a:custGeom>
              <a:avLst/>
              <a:gdLst/>
              <a:ahLst/>
              <a:cxnLst/>
              <a:rect l="l" t="t" r="r" b="b"/>
              <a:pathLst>
                <a:path w="54750" h="51469" extrusionOk="0">
                  <a:moveTo>
                    <a:pt x="27375" y="0"/>
                  </a:moveTo>
                  <a:lnTo>
                    <a:pt x="13670" y="7214"/>
                  </a:lnTo>
                  <a:cubicBezTo>
                    <a:pt x="12624" y="16952"/>
                    <a:pt x="8115" y="37582"/>
                    <a:pt x="0" y="51468"/>
                  </a:cubicBezTo>
                  <a:lnTo>
                    <a:pt x="54750" y="51468"/>
                  </a:lnTo>
                  <a:cubicBezTo>
                    <a:pt x="46635" y="37582"/>
                    <a:pt x="42126" y="16952"/>
                    <a:pt x="41080" y="7214"/>
                  </a:cubicBezTo>
                  <a:lnTo>
                    <a:pt x="27375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8;p40">
              <a:extLst>
                <a:ext uri="{FF2B5EF4-FFF2-40B4-BE49-F238E27FC236}">
                  <a16:creationId xmlns="" xmlns:a16="http://schemas.microsoft.com/office/drawing/2014/main" id="{03C785CB-8D57-4EC3-B33D-EE69BF4DEDE8}"/>
                </a:ext>
              </a:extLst>
            </p:cNvPr>
            <p:cNvSpPr/>
            <p:nvPr/>
          </p:nvSpPr>
          <p:spPr>
            <a:xfrm>
              <a:off x="2506600" y="4362400"/>
              <a:ext cx="2592350" cy="797100"/>
            </a:xfrm>
            <a:custGeom>
              <a:avLst/>
              <a:gdLst/>
              <a:ahLst/>
              <a:cxnLst/>
              <a:rect l="l" t="t" r="r" b="b"/>
              <a:pathLst>
                <a:path w="103694" h="31884" extrusionOk="0">
                  <a:moveTo>
                    <a:pt x="1" y="0"/>
                  </a:moveTo>
                  <a:lnTo>
                    <a:pt x="1" y="31883"/>
                  </a:lnTo>
                  <a:lnTo>
                    <a:pt x="103693" y="31883"/>
                  </a:lnTo>
                  <a:lnTo>
                    <a:pt x="103693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9;p40">
              <a:extLst>
                <a:ext uri="{FF2B5EF4-FFF2-40B4-BE49-F238E27FC236}">
                  <a16:creationId xmlns="" xmlns:a16="http://schemas.microsoft.com/office/drawing/2014/main" id="{FE17C3DE-3610-4887-953A-A79FFC573FD9}"/>
                </a:ext>
              </a:extLst>
            </p:cNvPr>
            <p:cNvSpPr/>
            <p:nvPr/>
          </p:nvSpPr>
          <p:spPr>
            <a:xfrm>
              <a:off x="2008875" y="5159475"/>
              <a:ext cx="3588700" cy="270525"/>
            </a:xfrm>
            <a:custGeom>
              <a:avLst/>
              <a:gdLst/>
              <a:ahLst/>
              <a:cxnLst/>
              <a:rect l="l" t="t" r="r" b="b"/>
              <a:pathLst>
                <a:path w="143548" h="10821" extrusionOk="0">
                  <a:moveTo>
                    <a:pt x="1" y="0"/>
                  </a:moveTo>
                  <a:lnTo>
                    <a:pt x="1" y="10821"/>
                  </a:lnTo>
                  <a:lnTo>
                    <a:pt x="143547" y="10821"/>
                  </a:lnTo>
                  <a:lnTo>
                    <a:pt x="143547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0;p40">
              <a:extLst>
                <a:ext uri="{FF2B5EF4-FFF2-40B4-BE49-F238E27FC236}">
                  <a16:creationId xmlns="" xmlns:a16="http://schemas.microsoft.com/office/drawing/2014/main" id="{F8A484D4-26B7-4D9F-B7BC-98DB69EAD298}"/>
                </a:ext>
              </a:extLst>
            </p:cNvPr>
            <p:cNvSpPr/>
            <p:nvPr/>
          </p:nvSpPr>
          <p:spPr>
            <a:xfrm>
              <a:off x="2008875" y="245325"/>
              <a:ext cx="3588700" cy="3413775"/>
            </a:xfrm>
            <a:custGeom>
              <a:avLst/>
              <a:gdLst/>
              <a:ahLst/>
              <a:cxnLst/>
              <a:rect l="l" t="t" r="r" b="b"/>
              <a:pathLst>
                <a:path w="143548" h="136551" extrusionOk="0">
                  <a:moveTo>
                    <a:pt x="71774" y="1"/>
                  </a:moveTo>
                  <a:lnTo>
                    <a:pt x="49593" y="44976"/>
                  </a:lnTo>
                  <a:lnTo>
                    <a:pt x="1" y="52154"/>
                  </a:lnTo>
                  <a:lnTo>
                    <a:pt x="35887" y="87139"/>
                  </a:lnTo>
                  <a:lnTo>
                    <a:pt x="27412" y="136551"/>
                  </a:lnTo>
                  <a:lnTo>
                    <a:pt x="71774" y="113251"/>
                  </a:lnTo>
                  <a:lnTo>
                    <a:pt x="116136" y="136551"/>
                  </a:lnTo>
                  <a:lnTo>
                    <a:pt x="107661" y="87139"/>
                  </a:lnTo>
                  <a:lnTo>
                    <a:pt x="143547" y="52154"/>
                  </a:lnTo>
                  <a:lnTo>
                    <a:pt x="93955" y="44976"/>
                  </a:lnTo>
                  <a:lnTo>
                    <a:pt x="71774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8688717" y="2699866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DZ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الموارد المادية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79473" y="4919611"/>
            <a:ext cx="2327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2800" b="1" dirty="0">
                <a:solidFill>
                  <a:srgbClr val="CD7413"/>
                </a:solidFill>
              </a:rPr>
              <a:t>2. </a:t>
            </a:r>
            <a:r>
              <a:rPr lang="ar-DZ" sz="2800" b="1" u="sng" dirty="0">
                <a:solidFill>
                  <a:srgbClr val="CD7413"/>
                </a:solidFill>
              </a:rPr>
              <a:t>الموارد الفكرية</a:t>
            </a:r>
            <a:endParaRPr lang="ar-SY" sz="2800" b="1" u="sng" dirty="0">
              <a:solidFill>
                <a:srgbClr val="CD741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67078" y="2728956"/>
            <a:ext cx="2694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2800" b="1" dirty="0">
                <a:solidFill>
                  <a:schemeClr val="bg2"/>
                </a:solidFill>
              </a:rPr>
              <a:t>   4. </a:t>
            </a:r>
            <a:r>
              <a:rPr lang="ar-DZ" sz="2800" b="1" u="sng" dirty="0">
                <a:solidFill>
                  <a:schemeClr val="bg2"/>
                </a:solidFill>
              </a:rPr>
              <a:t>الموارد البشرية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8755" y="4791789"/>
            <a:ext cx="2244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2800" b="1" dirty="0">
                <a:solidFill>
                  <a:srgbClr val="FFC000"/>
                </a:solidFill>
              </a:rPr>
              <a:t>3. </a:t>
            </a:r>
            <a:r>
              <a:rPr lang="ar-DZ" sz="2800" b="1" u="sng" dirty="0">
                <a:solidFill>
                  <a:srgbClr val="FFC000"/>
                </a:solidFill>
              </a:rPr>
              <a:t>الموارد المالية</a:t>
            </a:r>
            <a:endParaRPr lang="ar-DZ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79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5330" y="1303894"/>
            <a:ext cx="2637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DZ" sz="3600" b="1" dirty="0">
                <a:solidFill>
                  <a:srgbClr val="CC3300"/>
                </a:solidFill>
              </a:rPr>
              <a:t>الموارد الرئيسية</a:t>
            </a:r>
            <a:endParaRPr lang="ar-SY" sz="3600" b="1" dirty="0">
              <a:solidFill>
                <a:srgbClr val="CC3300"/>
              </a:solidFill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04BAF7E9-6926-4C40-A39B-1FDD434E53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" y="1124744"/>
            <a:ext cx="12192000" cy="5904656"/>
            <a:chOff x="969" y="744"/>
            <a:chExt cx="5584" cy="3024"/>
          </a:xfrm>
          <a:solidFill>
            <a:schemeClr val="bg1">
              <a:lumMod val="50000"/>
              <a:alpha val="10000"/>
            </a:schemeClr>
          </a:solidFill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F84E1B9C-FC76-47F5-B7F6-9404E6535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" y="744"/>
              <a:ext cx="5584" cy="3024"/>
            </a:xfrm>
            <a:custGeom>
              <a:avLst/>
              <a:gdLst>
                <a:gd name="T0" fmla="*/ 609 w 2788"/>
                <a:gd name="T1" fmla="*/ 204 h 1509"/>
                <a:gd name="T2" fmla="*/ 798 w 2788"/>
                <a:gd name="T3" fmla="*/ 348 h 1509"/>
                <a:gd name="T4" fmla="*/ 534 w 2788"/>
                <a:gd name="T5" fmla="*/ 165 h 1509"/>
                <a:gd name="T6" fmla="*/ 430 w 2788"/>
                <a:gd name="T7" fmla="*/ 244 h 1509"/>
                <a:gd name="T8" fmla="*/ 659 w 2788"/>
                <a:gd name="T9" fmla="*/ 331 h 1509"/>
                <a:gd name="T10" fmla="*/ 648 w 2788"/>
                <a:gd name="T11" fmla="*/ 65 h 1509"/>
                <a:gd name="T12" fmla="*/ 724 w 2788"/>
                <a:gd name="T13" fmla="*/ 94 h 1509"/>
                <a:gd name="T14" fmla="*/ 1257 w 2788"/>
                <a:gd name="T15" fmla="*/ 472 h 1509"/>
                <a:gd name="T16" fmla="*/ 483 w 2788"/>
                <a:gd name="T17" fmla="*/ 125 h 1509"/>
                <a:gd name="T18" fmla="*/ 457 w 2788"/>
                <a:gd name="T19" fmla="*/ 167 h 1509"/>
                <a:gd name="T20" fmla="*/ 560 w 2788"/>
                <a:gd name="T21" fmla="*/ 67 h 1509"/>
                <a:gd name="T22" fmla="*/ 608 w 2788"/>
                <a:gd name="T23" fmla="*/ 141 h 1509"/>
                <a:gd name="T24" fmla="*/ 1754 w 2788"/>
                <a:gd name="T25" fmla="*/ 58 h 1509"/>
                <a:gd name="T26" fmla="*/ 1255 w 2788"/>
                <a:gd name="T27" fmla="*/ 442 h 1509"/>
                <a:gd name="T28" fmla="*/ 2014 w 2788"/>
                <a:gd name="T29" fmla="*/ 68 h 1509"/>
                <a:gd name="T30" fmla="*/ 1264 w 2788"/>
                <a:gd name="T31" fmla="*/ 428 h 1509"/>
                <a:gd name="T32" fmla="*/ 1280 w 2788"/>
                <a:gd name="T33" fmla="*/ 404 h 1509"/>
                <a:gd name="T34" fmla="*/ 1456 w 2788"/>
                <a:gd name="T35" fmla="*/ 252 h 1509"/>
                <a:gd name="T36" fmla="*/ 2294 w 2788"/>
                <a:gd name="T37" fmla="*/ 958 h 1509"/>
                <a:gd name="T38" fmla="*/ 2292 w 2788"/>
                <a:gd name="T39" fmla="*/ 1259 h 1509"/>
                <a:gd name="T40" fmla="*/ 2402 w 2788"/>
                <a:gd name="T41" fmla="*/ 997 h 1509"/>
                <a:gd name="T42" fmla="*/ 2409 w 2788"/>
                <a:gd name="T43" fmla="*/ 466 h 1509"/>
                <a:gd name="T44" fmla="*/ 2256 w 2788"/>
                <a:gd name="T45" fmla="*/ 1010 h 1509"/>
                <a:gd name="T46" fmla="*/ 1554 w 2788"/>
                <a:gd name="T47" fmla="*/ 659 h 1509"/>
                <a:gd name="T48" fmla="*/ 2505 w 2788"/>
                <a:gd name="T49" fmla="*/ 1025 h 1509"/>
                <a:gd name="T50" fmla="*/ 2663 w 2788"/>
                <a:gd name="T51" fmla="*/ 1335 h 1509"/>
                <a:gd name="T52" fmla="*/ 2534 w 2788"/>
                <a:gd name="T53" fmla="*/ 365 h 1509"/>
                <a:gd name="T54" fmla="*/ 2238 w 2788"/>
                <a:gd name="T55" fmla="*/ 707 h 1509"/>
                <a:gd name="T56" fmla="*/ 1926 w 2788"/>
                <a:gd name="T57" fmla="*/ 863 h 1509"/>
                <a:gd name="T58" fmla="*/ 1659 w 2788"/>
                <a:gd name="T59" fmla="*/ 858 h 1509"/>
                <a:gd name="T60" fmla="*/ 1440 w 2788"/>
                <a:gd name="T61" fmla="*/ 1246 h 1509"/>
                <a:gd name="T62" fmla="*/ 1381 w 2788"/>
                <a:gd name="T63" fmla="*/ 669 h 1509"/>
                <a:gd name="T64" fmla="*/ 1603 w 2788"/>
                <a:gd name="T65" fmla="*/ 537 h 1509"/>
                <a:gd name="T66" fmla="*/ 1427 w 2788"/>
                <a:gd name="T67" fmla="*/ 596 h 1509"/>
                <a:gd name="T68" fmla="*/ 1284 w 2788"/>
                <a:gd name="T69" fmla="*/ 534 h 1509"/>
                <a:gd name="T70" fmla="*/ 1469 w 2788"/>
                <a:gd name="T71" fmla="*/ 425 h 1509"/>
                <a:gd name="T72" fmla="*/ 1406 w 2788"/>
                <a:gd name="T73" fmla="*/ 301 h 1509"/>
                <a:gd name="T74" fmla="*/ 1719 w 2788"/>
                <a:gd name="T75" fmla="*/ 265 h 1509"/>
                <a:gd name="T76" fmla="*/ 1983 w 2788"/>
                <a:gd name="T77" fmla="*/ 166 h 1509"/>
                <a:gd name="T78" fmla="*/ 2600 w 2788"/>
                <a:gd name="T79" fmla="*/ 255 h 1509"/>
                <a:gd name="T80" fmla="*/ 1713 w 2788"/>
                <a:gd name="T81" fmla="*/ 611 h 1509"/>
                <a:gd name="T82" fmla="*/ 783 w 2788"/>
                <a:gd name="T83" fmla="*/ 817 h 1509"/>
                <a:gd name="T84" fmla="*/ 787 w 2788"/>
                <a:gd name="T85" fmla="*/ 1388 h 1509"/>
                <a:gd name="T86" fmla="*/ 487 w 2788"/>
                <a:gd name="T87" fmla="*/ 801 h 1509"/>
                <a:gd name="T88" fmla="*/ 126 w 2788"/>
                <a:gd name="T89" fmla="*/ 397 h 1509"/>
                <a:gd name="T90" fmla="*/ 32 w 2788"/>
                <a:gd name="T91" fmla="*/ 261 h 1509"/>
                <a:gd name="T92" fmla="*/ 579 w 2788"/>
                <a:gd name="T93" fmla="*/ 258 h 1509"/>
                <a:gd name="T94" fmla="*/ 613 w 2788"/>
                <a:gd name="T95" fmla="*/ 316 h 1509"/>
                <a:gd name="T96" fmla="*/ 824 w 2788"/>
                <a:gd name="T97" fmla="*/ 432 h 1509"/>
                <a:gd name="T98" fmla="*/ 802 w 2788"/>
                <a:gd name="T99" fmla="*/ 558 h 1509"/>
                <a:gd name="T100" fmla="*/ 675 w 2788"/>
                <a:gd name="T101" fmla="*/ 752 h 1509"/>
                <a:gd name="T102" fmla="*/ 676 w 2788"/>
                <a:gd name="T103" fmla="*/ 897 h 1509"/>
                <a:gd name="T104" fmla="*/ 629 w 2788"/>
                <a:gd name="T105" fmla="*/ 551 h 1509"/>
                <a:gd name="T106" fmla="*/ 337 w 2788"/>
                <a:gd name="T107" fmla="*/ 304 h 1509"/>
                <a:gd name="T108" fmla="*/ 549 w 2788"/>
                <a:gd name="T109" fmla="*/ 490 h 1509"/>
                <a:gd name="T110" fmla="*/ 381 w 2788"/>
                <a:gd name="T111" fmla="*/ 141 h 1509"/>
                <a:gd name="T112" fmla="*/ 1642 w 2788"/>
                <a:gd name="T113" fmla="*/ 1175 h 1509"/>
                <a:gd name="T114" fmla="*/ 2271 w 2788"/>
                <a:gd name="T115" fmla="*/ 900 h 1509"/>
                <a:gd name="T116" fmla="*/ 2155 w 2788"/>
                <a:gd name="T117" fmla="*/ 981 h 1509"/>
                <a:gd name="T118" fmla="*/ 747 w 2788"/>
                <a:gd name="T119" fmla="*/ 802 h 1509"/>
                <a:gd name="T120" fmla="*/ 1137 w 2788"/>
                <a:gd name="T121" fmla="*/ 140 h 1509"/>
                <a:gd name="T122" fmla="*/ 910 w 2788"/>
                <a:gd name="T123" fmla="*/ 252 h 1509"/>
                <a:gd name="T124" fmla="*/ 2086 w 2788"/>
                <a:gd name="T125" fmla="*/ 992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FFAFDDA8-A971-45E7-AD58-730302BC6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" y="744"/>
              <a:ext cx="5584" cy="3024"/>
            </a:xfrm>
            <a:custGeom>
              <a:avLst/>
              <a:gdLst>
                <a:gd name="T0" fmla="*/ 609 w 2788"/>
                <a:gd name="T1" fmla="*/ 204 h 1509"/>
                <a:gd name="T2" fmla="*/ 798 w 2788"/>
                <a:gd name="T3" fmla="*/ 348 h 1509"/>
                <a:gd name="T4" fmla="*/ 534 w 2788"/>
                <a:gd name="T5" fmla="*/ 165 h 1509"/>
                <a:gd name="T6" fmla="*/ 430 w 2788"/>
                <a:gd name="T7" fmla="*/ 244 h 1509"/>
                <a:gd name="T8" fmla="*/ 659 w 2788"/>
                <a:gd name="T9" fmla="*/ 331 h 1509"/>
                <a:gd name="T10" fmla="*/ 648 w 2788"/>
                <a:gd name="T11" fmla="*/ 65 h 1509"/>
                <a:gd name="T12" fmla="*/ 724 w 2788"/>
                <a:gd name="T13" fmla="*/ 94 h 1509"/>
                <a:gd name="T14" fmla="*/ 1257 w 2788"/>
                <a:gd name="T15" fmla="*/ 472 h 1509"/>
                <a:gd name="T16" fmla="*/ 483 w 2788"/>
                <a:gd name="T17" fmla="*/ 125 h 1509"/>
                <a:gd name="T18" fmla="*/ 457 w 2788"/>
                <a:gd name="T19" fmla="*/ 167 h 1509"/>
                <a:gd name="T20" fmla="*/ 560 w 2788"/>
                <a:gd name="T21" fmla="*/ 67 h 1509"/>
                <a:gd name="T22" fmla="*/ 608 w 2788"/>
                <a:gd name="T23" fmla="*/ 141 h 1509"/>
                <a:gd name="T24" fmla="*/ 1754 w 2788"/>
                <a:gd name="T25" fmla="*/ 58 h 1509"/>
                <a:gd name="T26" fmla="*/ 1255 w 2788"/>
                <a:gd name="T27" fmla="*/ 442 h 1509"/>
                <a:gd name="T28" fmla="*/ 2014 w 2788"/>
                <a:gd name="T29" fmla="*/ 68 h 1509"/>
                <a:gd name="T30" fmla="*/ 1264 w 2788"/>
                <a:gd name="T31" fmla="*/ 428 h 1509"/>
                <a:gd name="T32" fmla="*/ 1280 w 2788"/>
                <a:gd name="T33" fmla="*/ 404 h 1509"/>
                <a:gd name="T34" fmla="*/ 1456 w 2788"/>
                <a:gd name="T35" fmla="*/ 252 h 1509"/>
                <a:gd name="T36" fmla="*/ 2294 w 2788"/>
                <a:gd name="T37" fmla="*/ 958 h 1509"/>
                <a:gd name="T38" fmla="*/ 2292 w 2788"/>
                <a:gd name="T39" fmla="*/ 1259 h 1509"/>
                <a:gd name="T40" fmla="*/ 2402 w 2788"/>
                <a:gd name="T41" fmla="*/ 997 h 1509"/>
                <a:gd name="T42" fmla="*/ 2409 w 2788"/>
                <a:gd name="T43" fmla="*/ 466 h 1509"/>
                <a:gd name="T44" fmla="*/ 2256 w 2788"/>
                <a:gd name="T45" fmla="*/ 1010 h 1509"/>
                <a:gd name="T46" fmla="*/ 1554 w 2788"/>
                <a:gd name="T47" fmla="*/ 659 h 1509"/>
                <a:gd name="T48" fmla="*/ 2505 w 2788"/>
                <a:gd name="T49" fmla="*/ 1025 h 1509"/>
                <a:gd name="T50" fmla="*/ 2663 w 2788"/>
                <a:gd name="T51" fmla="*/ 1335 h 1509"/>
                <a:gd name="T52" fmla="*/ 2534 w 2788"/>
                <a:gd name="T53" fmla="*/ 365 h 1509"/>
                <a:gd name="T54" fmla="*/ 2238 w 2788"/>
                <a:gd name="T55" fmla="*/ 707 h 1509"/>
                <a:gd name="T56" fmla="*/ 1926 w 2788"/>
                <a:gd name="T57" fmla="*/ 863 h 1509"/>
                <a:gd name="T58" fmla="*/ 1659 w 2788"/>
                <a:gd name="T59" fmla="*/ 858 h 1509"/>
                <a:gd name="T60" fmla="*/ 1440 w 2788"/>
                <a:gd name="T61" fmla="*/ 1246 h 1509"/>
                <a:gd name="T62" fmla="*/ 1381 w 2788"/>
                <a:gd name="T63" fmla="*/ 669 h 1509"/>
                <a:gd name="T64" fmla="*/ 1603 w 2788"/>
                <a:gd name="T65" fmla="*/ 537 h 1509"/>
                <a:gd name="T66" fmla="*/ 1427 w 2788"/>
                <a:gd name="T67" fmla="*/ 596 h 1509"/>
                <a:gd name="T68" fmla="*/ 1284 w 2788"/>
                <a:gd name="T69" fmla="*/ 534 h 1509"/>
                <a:gd name="T70" fmla="*/ 1469 w 2788"/>
                <a:gd name="T71" fmla="*/ 425 h 1509"/>
                <a:gd name="T72" fmla="*/ 1406 w 2788"/>
                <a:gd name="T73" fmla="*/ 301 h 1509"/>
                <a:gd name="T74" fmla="*/ 1719 w 2788"/>
                <a:gd name="T75" fmla="*/ 265 h 1509"/>
                <a:gd name="T76" fmla="*/ 1983 w 2788"/>
                <a:gd name="T77" fmla="*/ 166 h 1509"/>
                <a:gd name="T78" fmla="*/ 2600 w 2788"/>
                <a:gd name="T79" fmla="*/ 255 h 1509"/>
                <a:gd name="T80" fmla="*/ 1713 w 2788"/>
                <a:gd name="T81" fmla="*/ 611 h 1509"/>
                <a:gd name="T82" fmla="*/ 783 w 2788"/>
                <a:gd name="T83" fmla="*/ 817 h 1509"/>
                <a:gd name="T84" fmla="*/ 787 w 2788"/>
                <a:gd name="T85" fmla="*/ 1388 h 1509"/>
                <a:gd name="T86" fmla="*/ 487 w 2788"/>
                <a:gd name="T87" fmla="*/ 801 h 1509"/>
                <a:gd name="T88" fmla="*/ 126 w 2788"/>
                <a:gd name="T89" fmla="*/ 397 h 1509"/>
                <a:gd name="T90" fmla="*/ 32 w 2788"/>
                <a:gd name="T91" fmla="*/ 261 h 1509"/>
                <a:gd name="T92" fmla="*/ 579 w 2788"/>
                <a:gd name="T93" fmla="*/ 258 h 1509"/>
                <a:gd name="T94" fmla="*/ 613 w 2788"/>
                <a:gd name="T95" fmla="*/ 316 h 1509"/>
                <a:gd name="T96" fmla="*/ 824 w 2788"/>
                <a:gd name="T97" fmla="*/ 432 h 1509"/>
                <a:gd name="T98" fmla="*/ 802 w 2788"/>
                <a:gd name="T99" fmla="*/ 558 h 1509"/>
                <a:gd name="T100" fmla="*/ 675 w 2788"/>
                <a:gd name="T101" fmla="*/ 752 h 1509"/>
                <a:gd name="T102" fmla="*/ 676 w 2788"/>
                <a:gd name="T103" fmla="*/ 897 h 1509"/>
                <a:gd name="T104" fmla="*/ 629 w 2788"/>
                <a:gd name="T105" fmla="*/ 551 h 1509"/>
                <a:gd name="T106" fmla="*/ 337 w 2788"/>
                <a:gd name="T107" fmla="*/ 304 h 1509"/>
                <a:gd name="T108" fmla="*/ 549 w 2788"/>
                <a:gd name="T109" fmla="*/ 490 h 1509"/>
                <a:gd name="T110" fmla="*/ 381 w 2788"/>
                <a:gd name="T111" fmla="*/ 141 h 1509"/>
                <a:gd name="T112" fmla="*/ 1642 w 2788"/>
                <a:gd name="T113" fmla="*/ 1175 h 1509"/>
                <a:gd name="T114" fmla="*/ 2271 w 2788"/>
                <a:gd name="T115" fmla="*/ 900 h 1509"/>
                <a:gd name="T116" fmla="*/ 2155 w 2788"/>
                <a:gd name="T117" fmla="*/ 981 h 1509"/>
                <a:gd name="T118" fmla="*/ 747 w 2788"/>
                <a:gd name="T119" fmla="*/ 802 h 1509"/>
                <a:gd name="T120" fmla="*/ 1137 w 2788"/>
                <a:gd name="T121" fmla="*/ 140 h 1509"/>
                <a:gd name="T122" fmla="*/ 910 w 2788"/>
                <a:gd name="T123" fmla="*/ 252 h 1509"/>
                <a:gd name="T124" fmla="*/ 2086 w 2788"/>
                <a:gd name="T125" fmla="*/ 992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4" y="2780928"/>
            <a:ext cx="11022012" cy="335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4686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31" y="1371601"/>
            <a:ext cx="5262364" cy="377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43" y="0"/>
            <a:ext cx="524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4162" y="367893"/>
            <a:ext cx="6809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9- </a:t>
            </a:r>
            <a:r>
              <a:rPr lang="ar-MA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ا</a:t>
            </a:r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لشركاء  </a:t>
            </a:r>
            <a:r>
              <a:rPr lang="ar-MA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الرئيسيون    </a:t>
            </a:r>
            <a:r>
              <a:rPr lang="fr-F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key partners</a:t>
            </a:r>
            <a:endParaRPr lang="ar-DZ" sz="3200" b="1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2142EA5-FA13-C8FE-C3F9-F4AF57FAE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2" y="1781502"/>
            <a:ext cx="4598297" cy="423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020C54C-5640-4D8E-B9FC-C264026A1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33" y="1844824"/>
            <a:ext cx="3908612" cy="4168588"/>
          </a:xfrm>
          <a:prstGeom prst="rect">
            <a:avLst/>
          </a:prstGeom>
        </p:spPr>
      </p:pic>
      <p:pic>
        <p:nvPicPr>
          <p:cNvPr id="33797" name="Picture 5" descr="C:\Users\hp\AppData\Local\Microsoft\Windows\INetCache\IE\CEWRCJ5Y\fleche-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7861" y="3140968"/>
            <a:ext cx="3744416" cy="9587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4272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412777"/>
            <a:ext cx="11329259" cy="510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4162" y="367893"/>
            <a:ext cx="6809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9- </a:t>
            </a:r>
            <a:r>
              <a:rPr lang="ar-MA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ا</a:t>
            </a:r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لشركاء  </a:t>
            </a:r>
            <a:r>
              <a:rPr lang="ar-MA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ar-DZ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الرئيسيون    </a:t>
            </a:r>
            <a:r>
              <a:rPr lang="fr-F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key partners</a:t>
            </a:r>
            <a:endParaRPr lang="ar-DZ" sz="3200" b="1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097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4333" y="332657"/>
            <a:ext cx="3031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DZ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Sakkal Majalla" panose="02000000000000000000" pitchFamily="2" charset="-78"/>
              </a:rPr>
              <a:t>هيكل التكاليف 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  <a:cs typeface="Sakkal Majalla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74C388DA-A197-7774-E38C-B19A057EA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" y="1268760"/>
            <a:ext cx="5472709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D3F8B90E-0068-EEC7-5BA2-8CB4834F21EC}"/>
              </a:ext>
            </a:extLst>
          </p:cNvPr>
          <p:cNvSpPr txBox="1"/>
          <p:nvPr/>
        </p:nvSpPr>
        <p:spPr>
          <a:xfrm>
            <a:off x="5735124" y="2132856"/>
            <a:ext cx="617826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DZ" sz="3200" dirty="0"/>
              <a:t> </a:t>
            </a:r>
            <a:r>
              <a:rPr lang="ar-DZ" sz="2800" b="1" dirty="0"/>
              <a:t>يمكن حساب هذه التكاليف بسهولة نسبية بعد تحديد </a:t>
            </a:r>
            <a:r>
              <a:rPr lang="ar-DZ" sz="2800" b="1" dirty="0">
                <a:solidFill>
                  <a:srgbClr val="FF0000"/>
                </a:solidFill>
              </a:rPr>
              <a:t>الموارد الرئيسية والأنشطة الرئيسية </a:t>
            </a:r>
            <a:r>
              <a:rPr lang="ar-DZ" sz="2800" b="1" dirty="0"/>
              <a:t>و </a:t>
            </a:r>
            <a:r>
              <a:rPr lang="ar-DZ" sz="2800" b="1" dirty="0">
                <a:solidFill>
                  <a:srgbClr val="FF0000"/>
                </a:solidFill>
              </a:rPr>
              <a:t>الشراكات الرئيسية.</a:t>
            </a:r>
          </a:p>
          <a:p>
            <a:pPr algn="just" rtl="1"/>
            <a:r>
              <a:rPr lang="ar-DZ" sz="2800" b="1" dirty="0"/>
              <a:t>• ما هي أهم </a:t>
            </a:r>
            <a:r>
              <a:rPr lang="ar-D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التكاليف</a:t>
            </a:r>
            <a:r>
              <a:rPr lang="ar-DZ" sz="2800" b="1" dirty="0"/>
              <a:t> التي نحتاجها في مشروعنا ؟</a:t>
            </a:r>
          </a:p>
          <a:p>
            <a:pPr algn="just" rtl="1"/>
            <a:r>
              <a:rPr lang="ar-DZ" sz="2800" b="1" dirty="0"/>
              <a:t>• ما هي </a:t>
            </a:r>
            <a:r>
              <a:rPr lang="ar-D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الموارد الرئيسية </a:t>
            </a:r>
            <a:r>
              <a:rPr lang="ar-DZ" sz="2800" b="1" dirty="0"/>
              <a:t>الأكثر تكلفة؟</a:t>
            </a:r>
          </a:p>
          <a:p>
            <a:pPr algn="just" rtl="1"/>
            <a:r>
              <a:rPr lang="ar-DZ" sz="2800" b="1" dirty="0"/>
              <a:t>• ما هي </a:t>
            </a:r>
            <a:r>
              <a:rPr lang="ar-D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الأنشطة الرئيسية </a:t>
            </a:r>
            <a:r>
              <a:rPr lang="ar-DZ" sz="2800" b="1" dirty="0"/>
              <a:t>الأكثر تكلفة</a:t>
            </a:r>
            <a:endParaRPr lang="fr-FR" sz="2800" b="1" dirty="0"/>
          </a:p>
        </p:txBody>
      </p:sp>
    </p:spTree>
    <p:extLst>
      <p:ext uri="{BB962C8B-B14F-4D97-AF65-F5344CB8AC3E}">
        <p14:creationId xmlns="" xmlns:p14="http://schemas.microsoft.com/office/powerpoint/2010/main" val="3642655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hermata-2019-12-12-alle-19.48.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6053" y="452671"/>
            <a:ext cx="5046728" cy="3856093"/>
          </a:xfrm>
          <a:prstGeom prst="rect">
            <a:avLst/>
          </a:prstGeom>
        </p:spPr>
      </p:pic>
      <p:pic>
        <p:nvPicPr>
          <p:cNvPr id="9" name="Image 8" descr="6240ce49de3a8a2f6520c3fc_business model canva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2" y="452669"/>
            <a:ext cx="6240693" cy="382838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21430048">
            <a:off x="452517" y="4136837"/>
            <a:ext cx="1832876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FR" sz="4800" dirty="0" smtClean="0">
                <a:latin typeface="Eras Bold ITC" pitchFamily="34" charset="0"/>
                <a:cs typeface="Aharoni" pitchFamily="2" charset="-79"/>
              </a:rPr>
              <a:t>THE</a:t>
            </a:r>
            <a:endParaRPr lang="fr-FR" sz="4800" dirty="0">
              <a:latin typeface="Eras Bold ITC" pitchFamily="34" charset="0"/>
              <a:cs typeface="Aharoni" pitchFamily="2" charset="-79"/>
            </a:endParaRPr>
          </a:p>
        </p:txBody>
      </p:sp>
      <p:sp>
        <p:nvSpPr>
          <p:cNvPr id="11" name="ZoneTexte 10"/>
          <p:cNvSpPr txBox="1"/>
          <p:nvPr/>
        </p:nvSpPr>
        <p:spPr>
          <a:xfrm rot="21348354">
            <a:off x="677180" y="4697116"/>
            <a:ext cx="4783893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FR" sz="4800" dirty="0" smtClean="0">
                <a:latin typeface="Georgia" pitchFamily="18" charset="0"/>
              </a:rPr>
              <a:t>Business Model</a:t>
            </a:r>
            <a:endParaRPr lang="fr-FR" sz="4800" dirty="0">
              <a:latin typeface="Georgia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59347" y="5605394"/>
            <a:ext cx="2496277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FR" sz="4300" b="1" dirty="0" err="1" smtClean="0">
                <a:solidFill>
                  <a:srgbClr val="FF0000"/>
                </a:solidFill>
                <a:latin typeface="Georgia" pitchFamily="18" charset="0"/>
              </a:rPr>
              <a:t>Canvas</a:t>
            </a:r>
            <a:endParaRPr lang="fr-FR" sz="43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07968" y="4726473"/>
            <a:ext cx="6384032" cy="152349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6400" b="1" dirty="0" smtClean="0">
                <a:latin typeface="Sakkal Majalla" pitchFamily="2" charset="-78"/>
                <a:cs typeface="Sakkal Majalla" pitchFamily="2" charset="-78"/>
              </a:rPr>
              <a:t>نموذج العمل التجاري</a:t>
            </a:r>
          </a:p>
          <a:p>
            <a:pPr algn="ctr"/>
            <a:r>
              <a:rPr lang="ar-SA" sz="27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لأصحاب الرؤى، ومغيري قواعد اللعبة، ومن يقبلون التحدي</a:t>
            </a:r>
            <a:endParaRPr lang="fr-FR" sz="27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كيف نستخدم نموذج العمل التجاري في التخطيط لمشروع ما؟ - حسوب I/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1647" y="235527"/>
            <a:ext cx="9861261" cy="6103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خريطة نموذج العم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93" y="318655"/>
            <a:ext cx="10318462" cy="6373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تعرّف على مخطط نموذج العمل التجاري Business Model Canvas: مثال عملي -  التخطيط وسير العمل - أكاديمية حسوب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75" y="304800"/>
            <a:ext cx="10179916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 descr="تصميم نموذج العمل التجاري |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0356" name="Picture 4" descr="DOC) نموذج العمل التجاري Lean Canvas | Bassma Naeem - Academia.e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873" y="235527"/>
            <a:ext cx="10487891" cy="6273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ooking.com BM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09" y="235527"/>
            <a:ext cx="10931236" cy="6622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usiness Model Generation - ppt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84" y="498763"/>
            <a:ext cx="11246716" cy="619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14349" y="1206500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28266" y="120650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49340" y="1206500"/>
            <a:ext cx="260096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0370062" y="1206500"/>
            <a:ext cx="1307363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8144811" y="1190340"/>
            <a:ext cx="1918262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مقدمة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73784" y="1206500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6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761187" y="1051230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203326" y="1204968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94644" y="1187120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09" y="1676400"/>
            <a:ext cx="8728364" cy="433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57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usiness-model-canvas-modele-economique-ouvert-innocentive - Start-up  Shel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665" y="311727"/>
            <a:ext cx="11172825" cy="6546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cDonalds Business Model by Hannah Keogh on Pre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83" y="193964"/>
            <a:ext cx="10889672" cy="6428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ận dụng mô hình Business Model Canvas để lý giải sự thành công của hàng  không giá rẻ | Viết bởi vuhoangt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7091"/>
            <a:ext cx="10058400" cy="6289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Image result for airbnb business model canvas | Business model canvas,  Business model template, Business plan template p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60218"/>
            <a:ext cx="12011890" cy="6289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65" descr="MacBook-Pro-mockup.png"/>
          <p:cNvPicPr preferRelativeResize="0"/>
          <p:nvPr/>
        </p:nvPicPr>
        <p:blipFill rotWithShape="1">
          <a:blip r:embed="rId3" cstate="print">
            <a:alphaModFix/>
          </a:blip>
          <a:srcRect l="9213" t="5258" r="11156"/>
          <a:stretch/>
        </p:blipFill>
        <p:spPr>
          <a:xfrm>
            <a:off x="2" y="1892830"/>
            <a:ext cx="6407468" cy="4573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899;p65"/>
          <p:cNvGrpSpPr/>
          <p:nvPr/>
        </p:nvGrpSpPr>
        <p:grpSpPr>
          <a:xfrm rot="5400000">
            <a:off x="11521647" y="548258"/>
            <a:ext cx="370869" cy="461091"/>
            <a:chOff x="0" y="46600"/>
            <a:chExt cx="3121800" cy="5004600"/>
          </a:xfrm>
        </p:grpSpPr>
        <p:sp>
          <p:nvSpPr>
            <p:cNvPr id="900" name="Google Shape;900;p65"/>
            <p:cNvSpPr/>
            <p:nvPr/>
          </p:nvSpPr>
          <p:spPr>
            <a:xfrm>
              <a:off x="0" y="46600"/>
              <a:ext cx="3121800" cy="2502300"/>
            </a:xfrm>
            <a:prstGeom prst="parallelogram">
              <a:avLst>
                <a:gd name="adj" fmla="val 55860"/>
              </a:avLst>
            </a:prstGeom>
            <a:solidFill>
              <a:srgbClr val="5E85B9">
                <a:alpha val="9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5"/>
            <p:cNvSpPr/>
            <p:nvPr/>
          </p:nvSpPr>
          <p:spPr>
            <a:xfrm flipH="1">
              <a:off x="0" y="2548900"/>
              <a:ext cx="3121800" cy="2502300"/>
            </a:xfrm>
            <a:prstGeom prst="parallelogram">
              <a:avLst>
                <a:gd name="adj" fmla="val 55860"/>
              </a:avLst>
            </a:prstGeom>
            <a:solidFill>
              <a:srgbClr val="5E85B9">
                <a:alpha val="9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5"/>
            <p:cNvSpPr/>
            <p:nvPr/>
          </p:nvSpPr>
          <p:spPr>
            <a:xfrm rot="5400000">
              <a:off x="-1450150" y="1671525"/>
              <a:ext cx="4647600" cy="1747200"/>
            </a:xfrm>
            <a:prstGeom prst="triangle">
              <a:avLst>
                <a:gd name="adj" fmla="val 50126"/>
              </a:avLst>
            </a:prstGeom>
            <a:solidFill>
              <a:srgbClr val="D81A62">
                <a:alpha val="5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65"/>
          <p:cNvSpPr/>
          <p:nvPr/>
        </p:nvSpPr>
        <p:spPr>
          <a:xfrm>
            <a:off x="911424" y="2468893"/>
            <a:ext cx="4655600" cy="2978400"/>
          </a:xfrm>
          <a:prstGeom prst="rect">
            <a:avLst/>
          </a:prstGeom>
          <a:solidFill>
            <a:srgbClr val="648DC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97;p34"/>
          <p:cNvSpPr txBox="1">
            <a:spLocks noGrp="1"/>
          </p:cNvSpPr>
          <p:nvPr>
            <p:ph type="title"/>
          </p:nvPr>
        </p:nvSpPr>
        <p:spPr>
          <a:xfrm>
            <a:off x="623392" y="548680"/>
            <a:ext cx="11168779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434343"/>
                </a:solidFill>
              </a:rPr>
              <a:t>Contact</a:t>
            </a:r>
            <a:r>
              <a:rPr lang="en" dirty="0" smtClean="0"/>
              <a:t> </a:t>
            </a:r>
            <a:r>
              <a:rPr lang="en" b="1" dirty="0" smtClean="0">
                <a:solidFill>
                  <a:srgbClr val="D81A62"/>
                </a:solidFill>
              </a:rPr>
              <a:t>Info</a:t>
            </a:r>
            <a:endParaRPr b="1" dirty="0">
              <a:solidFill>
                <a:srgbClr val="D81A6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8077" y="2756926"/>
            <a:ext cx="34179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FB3A05"/>
                </a:solidFill>
                <a:latin typeface="Comic Sans MS" pitchFamily="66" charset="0"/>
                <a:hlinkClick r:id="rId4"/>
              </a:rPr>
              <a:t> soulef.rahal@univ-biskra.dz</a:t>
            </a:r>
            <a:endParaRPr lang="fr-FR" dirty="0">
              <a:solidFill>
                <a:srgbClr val="FB3A05"/>
              </a:solidFill>
            </a:endParaRPr>
          </a:p>
        </p:txBody>
      </p:sp>
      <p:sp>
        <p:nvSpPr>
          <p:cNvPr id="36" name="Google Shape;503;p34"/>
          <p:cNvSpPr txBox="1"/>
          <p:nvPr/>
        </p:nvSpPr>
        <p:spPr>
          <a:xfrm>
            <a:off x="6768075" y="3352243"/>
            <a:ext cx="2556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ar-SA" b="1" dirty="0" smtClean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0776457125</a:t>
            </a:r>
          </a:p>
        </p:txBody>
      </p:sp>
      <p:grpSp>
        <p:nvGrpSpPr>
          <p:cNvPr id="3" name="Google Shape;508;p34"/>
          <p:cNvGrpSpPr/>
          <p:nvPr/>
        </p:nvGrpSpPr>
        <p:grpSpPr>
          <a:xfrm>
            <a:off x="6192013" y="4101077"/>
            <a:ext cx="556969" cy="556969"/>
            <a:chOff x="5122875" y="3525086"/>
            <a:chExt cx="572700" cy="572700"/>
          </a:xfrm>
        </p:grpSpPr>
        <p:sp>
          <p:nvSpPr>
            <p:cNvPr id="38" name="Google Shape;509;p34"/>
            <p:cNvSpPr/>
            <p:nvPr/>
          </p:nvSpPr>
          <p:spPr>
            <a:xfrm>
              <a:off x="5122875" y="3525086"/>
              <a:ext cx="572700" cy="57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55" y="4981"/>
                  </a:moveTo>
                  <a:cubicBezTo>
                    <a:pt x="90378" y="4981"/>
                    <a:pt x="114929" y="29621"/>
                    <a:pt x="114929" y="59955"/>
                  </a:cubicBezTo>
                  <a:cubicBezTo>
                    <a:pt x="114929" y="90378"/>
                    <a:pt x="90378" y="114929"/>
                    <a:pt x="59955" y="114929"/>
                  </a:cubicBezTo>
                  <a:cubicBezTo>
                    <a:pt x="29621" y="114929"/>
                    <a:pt x="4981" y="90378"/>
                    <a:pt x="4981" y="59955"/>
                  </a:cubicBezTo>
                  <a:cubicBezTo>
                    <a:pt x="4714" y="29621"/>
                    <a:pt x="29621" y="4981"/>
                    <a:pt x="59955" y="4981"/>
                  </a:cubicBezTo>
                  <a:moveTo>
                    <a:pt x="59955" y="0"/>
                  </a:moveTo>
                  <a:cubicBezTo>
                    <a:pt x="26864" y="0"/>
                    <a:pt x="0" y="26864"/>
                    <a:pt x="0" y="59955"/>
                  </a:cubicBezTo>
                  <a:cubicBezTo>
                    <a:pt x="0" y="93135"/>
                    <a:pt x="26864" y="120000"/>
                    <a:pt x="59955" y="120000"/>
                  </a:cubicBezTo>
                  <a:cubicBezTo>
                    <a:pt x="93135" y="120000"/>
                    <a:pt x="120000" y="93135"/>
                    <a:pt x="120000" y="59955"/>
                  </a:cubicBezTo>
                  <a:cubicBezTo>
                    <a:pt x="120000" y="26864"/>
                    <a:pt x="93135" y="0"/>
                    <a:pt x="59955" y="0"/>
                  </a:cubicBezTo>
                  <a:lnTo>
                    <a:pt x="59955" y="0"/>
                  </a:lnTo>
                  <a:close/>
                </a:path>
              </a:pathLst>
            </a:custGeom>
            <a:solidFill>
              <a:srgbClr val="3C5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10;p34"/>
            <p:cNvSpPr/>
            <p:nvPr/>
          </p:nvSpPr>
          <p:spPr>
            <a:xfrm>
              <a:off x="5326942" y="3640825"/>
              <a:ext cx="164700" cy="3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786" y="120000"/>
                  </a:moveTo>
                  <a:lnTo>
                    <a:pt x="77557" y="120000"/>
                  </a:lnTo>
                  <a:lnTo>
                    <a:pt x="77557" y="60075"/>
                  </a:lnTo>
                  <a:lnTo>
                    <a:pt x="115725" y="60075"/>
                  </a:lnTo>
                  <a:lnTo>
                    <a:pt x="120000" y="38988"/>
                  </a:lnTo>
                  <a:lnTo>
                    <a:pt x="76946" y="38988"/>
                  </a:lnTo>
                  <a:lnTo>
                    <a:pt x="76946" y="25790"/>
                  </a:lnTo>
                  <a:cubicBezTo>
                    <a:pt x="76946" y="21087"/>
                    <a:pt x="81221" y="20632"/>
                    <a:pt x="85496" y="20632"/>
                  </a:cubicBezTo>
                  <a:lnTo>
                    <a:pt x="119083" y="20632"/>
                  </a:lnTo>
                  <a:lnTo>
                    <a:pt x="119083" y="0"/>
                  </a:lnTo>
                  <a:lnTo>
                    <a:pt x="79389" y="0"/>
                  </a:lnTo>
                  <a:cubicBezTo>
                    <a:pt x="35419" y="0"/>
                    <a:pt x="27786" y="15474"/>
                    <a:pt x="27786" y="24879"/>
                  </a:cubicBezTo>
                  <a:lnTo>
                    <a:pt x="27786" y="38533"/>
                  </a:lnTo>
                  <a:lnTo>
                    <a:pt x="0" y="38533"/>
                  </a:lnTo>
                  <a:lnTo>
                    <a:pt x="0" y="59620"/>
                  </a:lnTo>
                  <a:lnTo>
                    <a:pt x="27786" y="59620"/>
                  </a:lnTo>
                  <a:lnTo>
                    <a:pt x="27786" y="120000"/>
                  </a:lnTo>
                  <a:close/>
                </a:path>
              </a:pathLst>
            </a:custGeom>
            <a:solidFill>
              <a:srgbClr val="3C5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960096" y="4197086"/>
            <a:ext cx="151035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u="sng" dirty="0" err="1" smtClean="0">
                <a:solidFill>
                  <a:srgbClr val="00808E"/>
                </a:solidFill>
                <a:latin typeface="Comic Sans MS" pitchFamily="66" charset="0"/>
              </a:rPr>
              <a:t>soulef</a:t>
            </a:r>
            <a:r>
              <a:rPr lang="fr-FR" b="1" u="sng" dirty="0" smtClean="0">
                <a:solidFill>
                  <a:srgbClr val="00808E"/>
                </a:solidFill>
                <a:latin typeface="Comic Sans MS" pitchFamily="66" charset="0"/>
              </a:rPr>
              <a:t>.</a:t>
            </a:r>
            <a:r>
              <a:rPr lang="fr-FR" b="1" u="sng" dirty="0" err="1" smtClean="0">
                <a:solidFill>
                  <a:srgbClr val="00808E"/>
                </a:solidFill>
                <a:latin typeface="Comic Sans MS" pitchFamily="66" charset="0"/>
              </a:rPr>
              <a:t>rahal</a:t>
            </a:r>
            <a:endParaRPr lang="fr-FR" u="sng" dirty="0">
              <a:solidFill>
                <a:srgbClr val="00808E"/>
              </a:solidFill>
            </a:endParaRPr>
          </a:p>
        </p:txBody>
      </p:sp>
      <p:pic>
        <p:nvPicPr>
          <p:cNvPr id="41" name="Picture 5" descr="C:\Users\Amira Informatique\Downloads\instagr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8021" y="4773151"/>
            <a:ext cx="576064" cy="522709"/>
          </a:xfrm>
          <a:prstGeom prst="rect">
            <a:avLst/>
          </a:prstGeom>
          <a:noFill/>
        </p:spPr>
      </p:pic>
      <p:sp>
        <p:nvSpPr>
          <p:cNvPr id="42" name="Google Shape;1212;p74"/>
          <p:cNvSpPr/>
          <p:nvPr/>
        </p:nvSpPr>
        <p:spPr>
          <a:xfrm>
            <a:off x="6096000" y="3417043"/>
            <a:ext cx="396000" cy="3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95169"/>
                </a:moveTo>
                <a:lnTo>
                  <a:pt x="120000" y="95169"/>
                </a:lnTo>
                <a:cubicBezTo>
                  <a:pt x="120000" y="92946"/>
                  <a:pt x="118934" y="90821"/>
                  <a:pt x="117578" y="89468"/>
                </a:cubicBezTo>
                <a:cubicBezTo>
                  <a:pt x="116997" y="88888"/>
                  <a:pt x="116707" y="88599"/>
                  <a:pt x="116125" y="88309"/>
                </a:cubicBezTo>
                <a:lnTo>
                  <a:pt x="92978" y="70338"/>
                </a:lnTo>
                <a:cubicBezTo>
                  <a:pt x="91525" y="68985"/>
                  <a:pt x="89394" y="67922"/>
                  <a:pt x="87167" y="67922"/>
                </a:cubicBezTo>
                <a:cubicBezTo>
                  <a:pt x="85326" y="67922"/>
                  <a:pt x="83680" y="68405"/>
                  <a:pt x="82324" y="69565"/>
                </a:cubicBezTo>
                <a:lnTo>
                  <a:pt x="75738" y="76038"/>
                </a:lnTo>
                <a:lnTo>
                  <a:pt x="75738" y="76038"/>
                </a:lnTo>
                <a:cubicBezTo>
                  <a:pt x="74673" y="77198"/>
                  <a:pt x="73220" y="77971"/>
                  <a:pt x="71573" y="77971"/>
                </a:cubicBezTo>
                <a:cubicBezTo>
                  <a:pt x="69733" y="77971"/>
                  <a:pt x="68087" y="77198"/>
                  <a:pt x="67215" y="75555"/>
                </a:cubicBezTo>
                <a:lnTo>
                  <a:pt x="67215" y="75845"/>
                </a:lnTo>
                <a:cubicBezTo>
                  <a:pt x="58208" y="69275"/>
                  <a:pt x="50266" y="61642"/>
                  <a:pt x="43970" y="52657"/>
                </a:cubicBezTo>
                <a:lnTo>
                  <a:pt x="44261" y="52657"/>
                </a:lnTo>
                <a:cubicBezTo>
                  <a:pt x="42905" y="51497"/>
                  <a:pt x="41840" y="49855"/>
                  <a:pt x="41840" y="48019"/>
                </a:cubicBezTo>
                <a:cubicBezTo>
                  <a:pt x="41840" y="46376"/>
                  <a:pt x="42615" y="44734"/>
                  <a:pt x="43777" y="43864"/>
                </a:cubicBezTo>
                <a:lnTo>
                  <a:pt x="43777" y="43864"/>
                </a:lnTo>
                <a:lnTo>
                  <a:pt x="50266" y="37584"/>
                </a:lnTo>
                <a:cubicBezTo>
                  <a:pt x="51428" y="36231"/>
                  <a:pt x="51912" y="34589"/>
                  <a:pt x="51912" y="32753"/>
                </a:cubicBezTo>
                <a:cubicBezTo>
                  <a:pt x="51912" y="30531"/>
                  <a:pt x="51138" y="28309"/>
                  <a:pt x="49491" y="26956"/>
                </a:cubicBezTo>
                <a:lnTo>
                  <a:pt x="31476" y="3768"/>
                </a:lnTo>
                <a:cubicBezTo>
                  <a:pt x="31186" y="3285"/>
                  <a:pt x="30605" y="2705"/>
                  <a:pt x="30314" y="2415"/>
                </a:cubicBezTo>
                <a:cubicBezTo>
                  <a:pt x="28958" y="1062"/>
                  <a:pt x="26828" y="0"/>
                  <a:pt x="24600" y="0"/>
                </a:cubicBezTo>
                <a:cubicBezTo>
                  <a:pt x="13656" y="0"/>
                  <a:pt x="0" y="12850"/>
                  <a:pt x="0" y="28599"/>
                </a:cubicBezTo>
                <a:cubicBezTo>
                  <a:pt x="0" y="32946"/>
                  <a:pt x="1065" y="37101"/>
                  <a:pt x="2711" y="40869"/>
                </a:cubicBezTo>
                <a:lnTo>
                  <a:pt x="2711" y="40869"/>
                </a:lnTo>
                <a:cubicBezTo>
                  <a:pt x="19176" y="73623"/>
                  <a:pt x="46489" y="100869"/>
                  <a:pt x="79225" y="117198"/>
                </a:cubicBezTo>
                <a:lnTo>
                  <a:pt x="79225" y="117198"/>
                </a:lnTo>
                <a:cubicBezTo>
                  <a:pt x="83099" y="118840"/>
                  <a:pt x="87167" y="120000"/>
                  <a:pt x="91525" y="120000"/>
                </a:cubicBezTo>
                <a:cubicBezTo>
                  <a:pt x="107118" y="119710"/>
                  <a:pt x="120000" y="106086"/>
                  <a:pt x="120000" y="95169"/>
                </a:cubicBezTo>
                <a:lnTo>
                  <a:pt x="120000" y="95169"/>
                </a:lnTo>
                <a:close/>
                <a:moveTo>
                  <a:pt x="91331" y="114202"/>
                </a:moveTo>
                <a:cubicBezTo>
                  <a:pt x="87748" y="114202"/>
                  <a:pt x="84455" y="113429"/>
                  <a:pt x="81452" y="112077"/>
                </a:cubicBezTo>
                <a:cubicBezTo>
                  <a:pt x="81162" y="111787"/>
                  <a:pt x="80871" y="111787"/>
                  <a:pt x="80677" y="111787"/>
                </a:cubicBezTo>
                <a:cubicBezTo>
                  <a:pt x="49491" y="95942"/>
                  <a:pt x="23825" y="70338"/>
                  <a:pt x="7941" y="39227"/>
                </a:cubicBezTo>
                <a:cubicBezTo>
                  <a:pt x="7941" y="39033"/>
                  <a:pt x="7651" y="38743"/>
                  <a:pt x="7651" y="38454"/>
                </a:cubicBezTo>
                <a:cubicBezTo>
                  <a:pt x="6295" y="35169"/>
                  <a:pt x="5423" y="31884"/>
                  <a:pt x="5423" y="28599"/>
                </a:cubicBezTo>
                <a:cubicBezTo>
                  <a:pt x="5423" y="15555"/>
                  <a:pt x="16949" y="5410"/>
                  <a:pt x="24600" y="5410"/>
                </a:cubicBezTo>
                <a:cubicBezTo>
                  <a:pt x="25665" y="5410"/>
                  <a:pt x="26246" y="5990"/>
                  <a:pt x="26537" y="6280"/>
                </a:cubicBezTo>
                <a:cubicBezTo>
                  <a:pt x="26537" y="6280"/>
                  <a:pt x="26828" y="6570"/>
                  <a:pt x="26828" y="6763"/>
                </a:cubicBezTo>
                <a:cubicBezTo>
                  <a:pt x="26828" y="7053"/>
                  <a:pt x="27021" y="7053"/>
                  <a:pt x="27021" y="7342"/>
                </a:cubicBezTo>
                <a:lnTo>
                  <a:pt x="45133" y="30531"/>
                </a:lnTo>
                <a:lnTo>
                  <a:pt x="45617" y="31111"/>
                </a:lnTo>
                <a:cubicBezTo>
                  <a:pt x="45907" y="31304"/>
                  <a:pt x="46489" y="31884"/>
                  <a:pt x="46489" y="32946"/>
                </a:cubicBezTo>
                <a:cubicBezTo>
                  <a:pt x="46489" y="33526"/>
                  <a:pt x="46489" y="33816"/>
                  <a:pt x="46198" y="34396"/>
                </a:cubicBezTo>
                <a:lnTo>
                  <a:pt x="40193" y="40386"/>
                </a:lnTo>
                <a:lnTo>
                  <a:pt x="40193" y="40386"/>
                </a:lnTo>
                <a:cubicBezTo>
                  <a:pt x="37966" y="42512"/>
                  <a:pt x="36610" y="45217"/>
                  <a:pt x="36610" y="48212"/>
                </a:cubicBezTo>
                <a:cubicBezTo>
                  <a:pt x="36610" y="51014"/>
                  <a:pt x="37772" y="53719"/>
                  <a:pt x="39612" y="55845"/>
                </a:cubicBezTo>
                <a:lnTo>
                  <a:pt x="39903" y="56135"/>
                </a:lnTo>
                <a:cubicBezTo>
                  <a:pt x="46779" y="65410"/>
                  <a:pt x="54915" y="73623"/>
                  <a:pt x="64503" y="80386"/>
                </a:cubicBezTo>
                <a:cubicBezTo>
                  <a:pt x="64503" y="80386"/>
                  <a:pt x="64794" y="80386"/>
                  <a:pt x="64794" y="80676"/>
                </a:cubicBezTo>
                <a:cubicBezTo>
                  <a:pt x="66731" y="82608"/>
                  <a:pt x="69443" y="83671"/>
                  <a:pt x="72445" y="83671"/>
                </a:cubicBezTo>
                <a:cubicBezTo>
                  <a:pt x="75157" y="83671"/>
                  <a:pt x="78159" y="82608"/>
                  <a:pt x="80096" y="80386"/>
                </a:cubicBezTo>
                <a:lnTo>
                  <a:pt x="80387" y="80193"/>
                </a:lnTo>
                <a:lnTo>
                  <a:pt x="86392" y="73913"/>
                </a:lnTo>
                <a:cubicBezTo>
                  <a:pt x="86973" y="73623"/>
                  <a:pt x="87167" y="73623"/>
                  <a:pt x="87748" y="73623"/>
                </a:cubicBezTo>
                <a:cubicBezTo>
                  <a:pt x="88813" y="73623"/>
                  <a:pt x="89394" y="74202"/>
                  <a:pt x="89685" y="74396"/>
                </a:cubicBezTo>
                <a:lnTo>
                  <a:pt x="90169" y="74975"/>
                </a:lnTo>
                <a:lnTo>
                  <a:pt x="113414" y="92946"/>
                </a:lnTo>
                <a:cubicBezTo>
                  <a:pt x="113704" y="92946"/>
                  <a:pt x="113704" y="93236"/>
                  <a:pt x="113995" y="93236"/>
                </a:cubicBezTo>
                <a:cubicBezTo>
                  <a:pt x="114285" y="93526"/>
                  <a:pt x="114576" y="93526"/>
                  <a:pt x="114576" y="93526"/>
                </a:cubicBezTo>
                <a:cubicBezTo>
                  <a:pt x="114769" y="93816"/>
                  <a:pt x="115351" y="94299"/>
                  <a:pt x="115351" y="95458"/>
                </a:cubicBezTo>
                <a:lnTo>
                  <a:pt x="115351" y="95942"/>
                </a:lnTo>
                <a:cubicBezTo>
                  <a:pt x="113995" y="103091"/>
                  <a:pt x="104116" y="114202"/>
                  <a:pt x="91331" y="114202"/>
                </a:cubicBezTo>
                <a:close/>
              </a:path>
            </a:pathLst>
          </a:custGeom>
          <a:solidFill>
            <a:srgbClr val="00808E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80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957;p67"/>
          <p:cNvGrpSpPr/>
          <p:nvPr/>
        </p:nvGrpSpPr>
        <p:grpSpPr>
          <a:xfrm>
            <a:off x="5999991" y="2660917"/>
            <a:ext cx="776943" cy="781489"/>
            <a:chOff x="3440247" y="1295900"/>
            <a:chExt cx="582707" cy="586117"/>
          </a:xfrm>
        </p:grpSpPr>
        <p:sp>
          <p:nvSpPr>
            <p:cNvPr id="44" name="Google Shape;958;p67"/>
            <p:cNvSpPr/>
            <p:nvPr/>
          </p:nvSpPr>
          <p:spPr>
            <a:xfrm>
              <a:off x="3450253" y="1309317"/>
              <a:ext cx="572700" cy="572700"/>
            </a:xfrm>
            <a:prstGeom prst="ellipse">
              <a:avLst/>
            </a:prstGeom>
            <a:solidFill>
              <a:srgbClr val="595959">
                <a:alpha val="14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9;p67"/>
            <p:cNvSpPr/>
            <p:nvPr/>
          </p:nvSpPr>
          <p:spPr>
            <a:xfrm>
              <a:off x="3440247" y="1295900"/>
              <a:ext cx="548700" cy="548700"/>
            </a:xfrm>
            <a:prstGeom prst="ellipse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60;p67"/>
            <p:cNvSpPr/>
            <p:nvPr/>
          </p:nvSpPr>
          <p:spPr>
            <a:xfrm>
              <a:off x="3520500" y="1428500"/>
              <a:ext cx="388200" cy="28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73" y="0"/>
                  </a:moveTo>
                  <a:lnTo>
                    <a:pt x="10829" y="0"/>
                  </a:lnTo>
                  <a:cubicBezTo>
                    <a:pt x="4834" y="0"/>
                    <a:pt x="0" y="6769"/>
                    <a:pt x="0" y="15000"/>
                  </a:cubicBezTo>
                  <a:lnTo>
                    <a:pt x="0" y="105000"/>
                  </a:lnTo>
                  <a:cubicBezTo>
                    <a:pt x="0" y="113230"/>
                    <a:pt x="4834" y="120000"/>
                    <a:pt x="10829" y="120000"/>
                  </a:cubicBezTo>
                  <a:lnTo>
                    <a:pt x="109073" y="120000"/>
                  </a:lnTo>
                  <a:cubicBezTo>
                    <a:pt x="115165" y="120000"/>
                    <a:pt x="120000" y="113230"/>
                    <a:pt x="120000" y="105000"/>
                  </a:cubicBezTo>
                  <a:lnTo>
                    <a:pt x="120000" y="15000"/>
                  </a:lnTo>
                  <a:cubicBezTo>
                    <a:pt x="120000" y="6769"/>
                    <a:pt x="115165" y="0"/>
                    <a:pt x="109073" y="0"/>
                  </a:cubicBezTo>
                  <a:close/>
                  <a:moveTo>
                    <a:pt x="10829" y="7566"/>
                  </a:moveTo>
                  <a:lnTo>
                    <a:pt x="109073" y="7566"/>
                  </a:lnTo>
                  <a:cubicBezTo>
                    <a:pt x="109653" y="7566"/>
                    <a:pt x="110523" y="7566"/>
                    <a:pt x="111007" y="7964"/>
                  </a:cubicBezTo>
                  <a:lnTo>
                    <a:pt x="63819" y="72743"/>
                  </a:lnTo>
                  <a:cubicBezTo>
                    <a:pt x="62755" y="74203"/>
                    <a:pt x="61595" y="75000"/>
                    <a:pt x="59951" y="75000"/>
                  </a:cubicBezTo>
                  <a:cubicBezTo>
                    <a:pt x="58597" y="75000"/>
                    <a:pt x="57244" y="74203"/>
                    <a:pt x="56180" y="72743"/>
                  </a:cubicBezTo>
                  <a:lnTo>
                    <a:pt x="8992" y="7964"/>
                  </a:lnTo>
                  <a:cubicBezTo>
                    <a:pt x="9476" y="7566"/>
                    <a:pt x="10346" y="7566"/>
                    <a:pt x="10829" y="7566"/>
                  </a:cubicBezTo>
                  <a:close/>
                  <a:moveTo>
                    <a:pt x="5414" y="105000"/>
                  </a:moveTo>
                  <a:lnTo>
                    <a:pt x="5414" y="15000"/>
                  </a:lnTo>
                  <a:lnTo>
                    <a:pt x="5414" y="13938"/>
                  </a:lnTo>
                  <a:lnTo>
                    <a:pt x="38968" y="60000"/>
                  </a:lnTo>
                  <a:lnTo>
                    <a:pt x="5414" y="106061"/>
                  </a:lnTo>
                  <a:lnTo>
                    <a:pt x="5414" y="105000"/>
                  </a:lnTo>
                  <a:close/>
                  <a:moveTo>
                    <a:pt x="109073" y="112433"/>
                  </a:moveTo>
                  <a:lnTo>
                    <a:pt x="10829" y="112433"/>
                  </a:lnTo>
                  <a:cubicBezTo>
                    <a:pt x="10346" y="112433"/>
                    <a:pt x="9476" y="112433"/>
                    <a:pt x="8992" y="112035"/>
                  </a:cubicBezTo>
                  <a:lnTo>
                    <a:pt x="43029" y="65309"/>
                  </a:lnTo>
                  <a:lnTo>
                    <a:pt x="52312" y="77920"/>
                  </a:lnTo>
                  <a:cubicBezTo>
                    <a:pt x="54536" y="80973"/>
                    <a:pt x="57244" y="82168"/>
                    <a:pt x="59951" y="82168"/>
                  </a:cubicBezTo>
                  <a:cubicBezTo>
                    <a:pt x="62755" y="82168"/>
                    <a:pt x="65463" y="80575"/>
                    <a:pt x="67590" y="77920"/>
                  </a:cubicBezTo>
                  <a:lnTo>
                    <a:pt x="76873" y="65309"/>
                  </a:lnTo>
                  <a:lnTo>
                    <a:pt x="111007" y="112035"/>
                  </a:lnTo>
                  <a:cubicBezTo>
                    <a:pt x="110523" y="112433"/>
                    <a:pt x="109653" y="112433"/>
                    <a:pt x="109073" y="112433"/>
                  </a:cubicBezTo>
                  <a:close/>
                  <a:moveTo>
                    <a:pt x="114585" y="105000"/>
                  </a:moveTo>
                  <a:lnTo>
                    <a:pt x="114585" y="106061"/>
                  </a:lnTo>
                  <a:lnTo>
                    <a:pt x="81031" y="60000"/>
                  </a:lnTo>
                  <a:lnTo>
                    <a:pt x="114585" y="13938"/>
                  </a:lnTo>
                  <a:lnTo>
                    <a:pt x="114585" y="15000"/>
                  </a:lnTo>
                  <a:lnTo>
                    <a:pt x="114585" y="10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056107" y="4869161"/>
            <a:ext cx="151035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u="sng" dirty="0" err="1" smtClean="0">
                <a:solidFill>
                  <a:srgbClr val="00808E"/>
                </a:solidFill>
                <a:latin typeface="Comic Sans MS" pitchFamily="66" charset="0"/>
              </a:rPr>
              <a:t>soulef</a:t>
            </a:r>
            <a:r>
              <a:rPr lang="fr-FR" b="1" u="sng" dirty="0" smtClean="0">
                <a:solidFill>
                  <a:srgbClr val="00808E"/>
                </a:solidFill>
                <a:latin typeface="Comic Sans MS" pitchFamily="66" charset="0"/>
              </a:rPr>
              <a:t>.</a:t>
            </a:r>
            <a:r>
              <a:rPr lang="fr-FR" b="1" u="sng" dirty="0" err="1" smtClean="0">
                <a:solidFill>
                  <a:srgbClr val="00808E"/>
                </a:solidFill>
                <a:latin typeface="Comic Sans MS" pitchFamily="66" charset="0"/>
              </a:rPr>
              <a:t>rahal</a:t>
            </a:r>
            <a:endParaRPr lang="fr-FR" u="sng" dirty="0">
              <a:solidFill>
                <a:srgbClr val="00808E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0" y="6447631"/>
            <a:ext cx="3552395" cy="410369"/>
          </a:xfrm>
          <a:prstGeom prst="rect">
            <a:avLst/>
          </a:prstGeom>
          <a:solidFill>
            <a:srgbClr val="B0D5EE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سلاف</a:t>
            </a:r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 رحال/ مقياس ريادة الأعمال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4098" name="Picture 2" descr="Entrepreneurshi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1310" y="207819"/>
            <a:ext cx="2299854" cy="2258290"/>
          </a:xfrm>
          <a:prstGeom prst="rect">
            <a:avLst/>
          </a:prstGeom>
          <a:noFill/>
        </p:spPr>
      </p:pic>
      <p:pic>
        <p:nvPicPr>
          <p:cNvPr id="4100" name="Picture 4" descr="Entrepreneurship With Practical Class XII (Based On NCERT ): Buy  Entrepreneurship With Practical Class XII (Based On NCERT ) by Dr. S. K.  Singh, Sanjay Gupta at Low Price in India | Flipkart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1491" y="207817"/>
            <a:ext cx="2313710" cy="2272147"/>
          </a:xfrm>
          <a:prstGeom prst="rect">
            <a:avLst/>
          </a:prstGeom>
          <a:noFill/>
        </p:spPr>
      </p:pic>
      <p:grpSp>
        <p:nvGrpSpPr>
          <p:cNvPr id="27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1345622" y="208973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14411" y="208973"/>
            <a:ext cx="186224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0328499" y="181264"/>
            <a:ext cx="1307363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6400800" y="178958"/>
            <a:ext cx="3773109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تصميم القيمة المقدمة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59930" y="208973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7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1079841" y="0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328017" y="207441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1316120" y="203447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47106" name="AutoShape 2" descr="Aide entreprise images libres de droit, photos de Aide entreprise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419" y="775854"/>
            <a:ext cx="8686800" cy="505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57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514349" y="789709"/>
            <a:ext cx="4813691" cy="540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272848" y="789710"/>
            <a:ext cx="767734" cy="540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35485" y="748145"/>
            <a:ext cx="622759" cy="568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26957" y="680028"/>
            <a:ext cx="622759" cy="553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165966" y="763149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8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91914" y="677154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75616" y="886308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8920" y="854610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454" y="1357745"/>
            <a:ext cx="8892480" cy="466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6941128" y="691576"/>
            <a:ext cx="3773109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تصميم القيمة المقدمة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680603" y="319808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425248" y="333665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232467" y="347516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0971539" y="319801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87639" y="333662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0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9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775042" y="219958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203326" y="318277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969756" y="369702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886" y="845128"/>
            <a:ext cx="8964487" cy="52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7038109" y="303649"/>
            <a:ext cx="3773109" cy="466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عملية تصميم القيمة المقدمة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089204CC-8504-494A-A916-00EFCA8BC2D5}"/>
              </a:ext>
            </a:extLst>
          </p:cNvPr>
          <p:cNvSpPr/>
          <p:nvPr/>
        </p:nvSpPr>
        <p:spPr>
          <a:xfrm>
            <a:off x="445077" y="458355"/>
            <a:ext cx="4813691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38BB0E5-C43B-44A9-85FC-23FB39960022}"/>
              </a:ext>
            </a:extLst>
          </p:cNvPr>
          <p:cNvSpPr/>
          <p:nvPr/>
        </p:nvSpPr>
        <p:spPr>
          <a:xfrm>
            <a:off x="5314412" y="486064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7" name="مستطيل 156">
            <a:extLst>
              <a:ext uri="{FF2B5EF4-FFF2-40B4-BE49-F238E27FC236}">
                <a16:creationId xmlns:a16="http://schemas.microsoft.com/office/drawing/2014/main" xmlns="" id="{FE21F832-5653-4B9E-BB22-BD405F661E3E}"/>
              </a:ext>
            </a:extLst>
          </p:cNvPr>
          <p:cNvSpPr/>
          <p:nvPr/>
        </p:nvSpPr>
        <p:spPr>
          <a:xfrm>
            <a:off x="6121631" y="486063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8" name="مستطيل 157">
            <a:extLst>
              <a:ext uri="{FF2B5EF4-FFF2-40B4-BE49-F238E27FC236}">
                <a16:creationId xmlns:a16="http://schemas.microsoft.com/office/drawing/2014/main" xmlns="" id="{45C4B167-983B-446D-AA57-E975B4362994}"/>
              </a:ext>
            </a:extLst>
          </p:cNvPr>
          <p:cNvSpPr/>
          <p:nvPr/>
        </p:nvSpPr>
        <p:spPr>
          <a:xfrm>
            <a:off x="11068521" y="541482"/>
            <a:ext cx="622759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7" name="مستطيل 286">
            <a:extLst>
              <a:ext uri="{FF2B5EF4-FFF2-40B4-BE49-F238E27FC236}">
                <a16:creationId xmlns:a16="http://schemas.microsoft.com/office/drawing/2014/main" xmlns="" id="{1201F972-4E30-4118-BDC7-71D62C0240E1}"/>
              </a:ext>
            </a:extLst>
          </p:cNvPr>
          <p:cNvSpPr/>
          <p:nvPr/>
        </p:nvSpPr>
        <p:spPr>
          <a:xfrm>
            <a:off x="1332220" y="444501"/>
            <a:ext cx="767734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6" name="دمعة 165">
            <a:extLst>
              <a:ext uri="{FF2B5EF4-FFF2-40B4-BE49-F238E27FC236}">
                <a16:creationId xmlns:a16="http://schemas.microsoft.com/office/drawing/2014/main" xmlns="" id="{F8C1C431-796B-49C4-BE4A-91A0FA210558}"/>
              </a:ext>
            </a:extLst>
          </p:cNvPr>
          <p:cNvSpPr/>
          <p:nvPr/>
        </p:nvSpPr>
        <p:spPr>
          <a:xfrm flipH="1">
            <a:off x="11177317" y="5862791"/>
            <a:ext cx="771218" cy="771218"/>
          </a:xfrm>
          <a:prstGeom prst="teardrop">
            <a:avLst>
              <a:gd name="adj" fmla="val 925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10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0" name="دائرة: مجوفة 169">
            <a:extLst>
              <a:ext uri="{FF2B5EF4-FFF2-40B4-BE49-F238E27FC236}">
                <a16:creationId xmlns:a16="http://schemas.microsoft.com/office/drawing/2014/main" xmlns="" id="{A0230EA8-A911-42BB-9296-FB6CD0F8C084}"/>
              </a:ext>
            </a:extLst>
          </p:cNvPr>
          <p:cNvSpPr/>
          <p:nvPr/>
        </p:nvSpPr>
        <p:spPr>
          <a:xfrm>
            <a:off x="678060" y="316939"/>
            <a:ext cx="771218" cy="771218"/>
          </a:xfrm>
          <a:prstGeom prst="donut">
            <a:avLst>
              <a:gd name="adj" fmla="val 1469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1" name="مستطيل 170">
            <a:extLst>
              <a:ext uri="{FF2B5EF4-FFF2-40B4-BE49-F238E27FC236}">
                <a16:creationId xmlns:a16="http://schemas.microsoft.com/office/drawing/2014/main" xmlns="" id="{7B26D0F2-381C-43F8-84F4-2E474ED53F22}"/>
              </a:ext>
            </a:extLst>
          </p:cNvPr>
          <p:cNvSpPr/>
          <p:nvPr/>
        </p:nvSpPr>
        <p:spPr>
          <a:xfrm>
            <a:off x="1161763" y="456822"/>
            <a:ext cx="2089150" cy="443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260B2D4-E383-48D4-8FA6-512C05AA39EF}"/>
              </a:ext>
            </a:extLst>
          </p:cNvPr>
          <p:cNvSpPr/>
          <p:nvPr/>
        </p:nvSpPr>
        <p:spPr>
          <a:xfrm>
            <a:off x="858920" y="411265"/>
            <a:ext cx="51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مجموعة 4">
            <a:extLst>
              <a:ext uri="{FF2B5EF4-FFF2-40B4-BE49-F238E27FC236}">
                <a16:creationId xmlns:a16="http://schemas.microsoft.com/office/drawing/2014/main" xmlns="" id="{41B1E75E-2CEE-40FD-AB4A-18BDE3A937B2}"/>
              </a:ext>
            </a:extLst>
          </p:cNvPr>
          <p:cNvGrpSpPr/>
          <p:nvPr/>
        </p:nvGrpSpPr>
        <p:grpSpPr>
          <a:xfrm>
            <a:off x="9102436" y="6114419"/>
            <a:ext cx="2032320" cy="324381"/>
            <a:chOff x="9102436" y="6114419"/>
            <a:chExt cx="2032320" cy="324381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BDBC6950-E0E7-4759-86AD-BC8C5DA69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2436" y="6131023"/>
              <a:ext cx="1952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 ليسانس علوم التسيير </a:t>
              </a:r>
              <a:r>
                <a:rPr lang="ar-SA" alt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2023 </a:t>
              </a:r>
              <a:r>
                <a:rPr lang="ar-SA" altLang="en-US" sz="1400" dirty="0" smtClean="0">
                  <a:solidFill>
                    <a:schemeClr val="tx2">
                      <a:lumMod val="75000"/>
                    </a:schemeClr>
                  </a:solidFill>
                  <a:latin typeface="ae_Cortoba" panose="02060603050605020204" pitchFamily="18" charset="-78"/>
                  <a:cs typeface="Al-Kharashi 3" pitchFamily="2" charset="-78"/>
                </a:rPr>
                <a:t>/2024</a:t>
              </a:r>
              <a:endParaRPr lang="ar-SA" altLang="en-US" sz="1400" b="1" dirty="0">
                <a:solidFill>
                  <a:schemeClr val="tx2">
                    <a:lumMod val="75000"/>
                  </a:schemeClr>
                </a:solidFill>
                <a:latin typeface="ae_Cortoba" panose="02060603050605020204" pitchFamily="18" charset="-78"/>
                <a:cs typeface="Al-Kharashi 3" pitchFamily="2" charset="-78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xmlns="" id="{65B5A8FF-E0F6-42A7-BA16-EF25BF8A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1246" y="6114419"/>
              <a:ext cx="5135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defRPr/>
              </a:pPr>
              <a:endParaRPr lang="ar-SA" altLang="en-US" sz="1200" b="1" dirty="0">
                <a:solidFill>
                  <a:schemeClr val="bg1">
                    <a:lumMod val="65000"/>
                  </a:schemeClr>
                </a:solidFill>
                <a:cs typeface="AL-Mohanad Bold" pitchFamily="2" charset="-78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F8DAE083-925B-4A57-9207-FF37EF273BB8}"/>
              </a:ext>
            </a:extLst>
          </p:cNvPr>
          <p:cNvSpPr txBox="1">
            <a:spLocks/>
          </p:cNvSpPr>
          <p:nvPr/>
        </p:nvSpPr>
        <p:spPr bwMode="auto">
          <a:xfrm>
            <a:off x="6698156" y="502199"/>
            <a:ext cx="4329411" cy="466725"/>
          </a:xfrm>
          <a:prstGeom prst="rect">
            <a:avLst/>
          </a:prstGeom>
          <a:noFill/>
          <a:ln>
            <a:noFill/>
          </a:ln>
        </p:spPr>
        <p:txBody>
          <a:bodyPr lIns="76810" tIns="38405" rIns="76810" bIns="38405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rtl="1">
              <a:defRPr/>
            </a:pPr>
            <a:r>
              <a:rPr lang="ar-SA" sz="4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ohanad Bold" pitchFamily="2" charset="-78"/>
              </a:rPr>
              <a:t>مخطط القيمة المقدمة</a:t>
            </a:r>
            <a:endParaRPr lang="en-US" sz="4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-Mohanad Bold" pitchFamily="2" charset="-78"/>
            </a:endParaRPr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101" y="1010950"/>
            <a:ext cx="83153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6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92D050"/>
      </a:accent2>
      <a:accent3>
        <a:srgbClr val="FFC000"/>
      </a:accent3>
      <a:accent4>
        <a:srgbClr val="FF6600"/>
      </a:accent4>
      <a:accent5>
        <a:srgbClr val="FFC000"/>
      </a:accent5>
      <a:accent6>
        <a:srgbClr val="6600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34958</TotalTime>
  <Words>758</Words>
  <Application>Microsoft Office PowerPoint</Application>
  <PresentationFormat>Personnalisé</PresentationFormat>
  <Paragraphs>193</Paragraphs>
  <Slides>54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78" baseType="lpstr">
      <vt:lpstr>Arial</vt:lpstr>
      <vt:lpstr>Sakkal Majalla</vt:lpstr>
      <vt:lpstr>Calibri</vt:lpstr>
      <vt:lpstr>ae_Cortoba</vt:lpstr>
      <vt:lpstr>Al-Kharashi 3</vt:lpstr>
      <vt:lpstr>AL-Mohanad Bold</vt:lpstr>
      <vt:lpstr>Calibri Light</vt:lpstr>
      <vt:lpstr>Times New Roman</vt:lpstr>
      <vt:lpstr>Bodoni MT</vt:lpstr>
      <vt:lpstr>Dubai</vt:lpstr>
      <vt:lpstr>Adobe Fan Heiti Std B</vt:lpstr>
      <vt:lpstr>Roboto</vt:lpstr>
      <vt:lpstr>Rockwell Extra Bold</vt:lpstr>
      <vt:lpstr>Fira Sans Extra Condensed</vt:lpstr>
      <vt:lpstr>Algerian</vt:lpstr>
      <vt:lpstr>Noto Sans</vt:lpstr>
      <vt:lpstr>Open Sans</vt:lpstr>
      <vt:lpstr>Old English Text MT</vt:lpstr>
      <vt:lpstr>Eras Bold ITC</vt:lpstr>
      <vt:lpstr>Aharoni</vt:lpstr>
      <vt:lpstr>Georgia</vt:lpstr>
      <vt:lpstr>Muli</vt:lpstr>
      <vt:lpstr>Comic Sans MS</vt:lpstr>
      <vt:lpstr>Office Theme</vt:lpstr>
      <vt:lpstr>السنة: الثانية ليسانس تخصص: علوم التسيير مقياس: ريادة الأعمال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5- العلاقة مع العملاء     Customer relationships  </vt:lpstr>
      <vt:lpstr>6- مصادر الإيرادات Revenue  streams 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Contact Info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 PC</dc:creator>
  <cp:lastModifiedBy>Amira Informatique</cp:lastModifiedBy>
  <cp:revision>940</cp:revision>
  <dcterms:created xsi:type="dcterms:W3CDTF">2017-10-15T03:42:53Z</dcterms:created>
  <dcterms:modified xsi:type="dcterms:W3CDTF">2024-04-17T13:43:51Z</dcterms:modified>
</cp:coreProperties>
</file>