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18"/>
  </p:notesMasterIdLst>
  <p:sldIdLst>
    <p:sldId id="388" r:id="rId2"/>
    <p:sldId id="409" r:id="rId3"/>
    <p:sldId id="389" r:id="rId4"/>
    <p:sldId id="408" r:id="rId5"/>
    <p:sldId id="410" r:id="rId6"/>
    <p:sldId id="412" r:id="rId7"/>
    <p:sldId id="411" r:id="rId8"/>
    <p:sldId id="413" r:id="rId9"/>
    <p:sldId id="414" r:id="rId10"/>
    <p:sldId id="415" r:id="rId11"/>
    <p:sldId id="416" r:id="rId12"/>
    <p:sldId id="417" r:id="rId13"/>
    <p:sldId id="418" r:id="rId14"/>
    <p:sldId id="419" r:id="rId15"/>
    <p:sldId id="420" r:id="rId16"/>
    <p:sldId id="42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74" d="100"/>
          <a:sy n="74"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17E81-9FAB-4D57-B844-7F9CCF4640F1}" type="datetimeFigureOut">
              <a:rPr lang="fr-FR" smtClean="0"/>
              <a:t>16/03/2024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5DC26-283D-4A32-B4EF-55C287C7A8FA}" type="slidenum">
              <a:rPr lang="fr-FR" smtClean="0"/>
              <a:t>‹N°›</a:t>
            </a:fld>
            <a:endParaRPr lang="fr-FR"/>
          </a:p>
        </p:txBody>
      </p:sp>
    </p:spTree>
    <p:extLst>
      <p:ext uri="{BB962C8B-B14F-4D97-AF65-F5344CB8AC3E}">
        <p14:creationId xmlns:p14="http://schemas.microsoft.com/office/powerpoint/2010/main" val="365523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0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ba73b40f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ba73b40f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61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000" y="2023033"/>
            <a:ext cx="6674800" cy="2021200"/>
          </a:xfrm>
          <a:prstGeom prst="rect">
            <a:avLst/>
          </a:prstGeom>
        </p:spPr>
        <p:txBody>
          <a:bodyPr spcFirstLastPara="1" wrap="square" lIns="0" tIns="0" rIns="0" bIns="0" anchor="t" anchorCtr="0">
            <a:noAutofit/>
          </a:bodyPr>
          <a:lstStyle>
            <a:lvl1pPr lvl="0" algn="ctr">
              <a:spcBef>
                <a:spcPts val="0"/>
              </a:spcBef>
              <a:spcAft>
                <a:spcPts val="0"/>
              </a:spcAft>
              <a:buSzPts val="5200"/>
              <a:buFont typeface="ZCOOL XiaoWei"/>
              <a:buNone/>
              <a:defRPr sz="6800">
                <a:latin typeface="ZCOOL XiaoWei"/>
                <a:ea typeface="ZCOOL XiaoWei"/>
                <a:cs typeface="ZCOOL XiaoWei"/>
                <a:sym typeface="ZCOOL XiaoWei"/>
              </a:defRPr>
            </a:lvl1pPr>
            <a:lvl2pPr lvl="1" algn="ctr">
              <a:spcBef>
                <a:spcPts val="0"/>
              </a:spcBef>
              <a:spcAft>
                <a:spcPts val="0"/>
              </a:spcAft>
              <a:buSzPts val="5200"/>
              <a:buFont typeface="ZCOOL XiaoWei"/>
              <a:buNone/>
              <a:defRPr sz="6933">
                <a:latin typeface="ZCOOL XiaoWei"/>
                <a:ea typeface="ZCOOL XiaoWei"/>
                <a:cs typeface="ZCOOL XiaoWei"/>
                <a:sym typeface="ZCOOL XiaoWei"/>
              </a:defRPr>
            </a:lvl2pPr>
            <a:lvl3pPr lvl="2" algn="ctr">
              <a:spcBef>
                <a:spcPts val="0"/>
              </a:spcBef>
              <a:spcAft>
                <a:spcPts val="0"/>
              </a:spcAft>
              <a:buSzPts val="5200"/>
              <a:buFont typeface="ZCOOL XiaoWei"/>
              <a:buNone/>
              <a:defRPr sz="6933">
                <a:latin typeface="ZCOOL XiaoWei"/>
                <a:ea typeface="ZCOOL XiaoWei"/>
                <a:cs typeface="ZCOOL XiaoWei"/>
                <a:sym typeface="ZCOOL XiaoWei"/>
              </a:defRPr>
            </a:lvl3pPr>
            <a:lvl4pPr lvl="3" algn="ctr">
              <a:spcBef>
                <a:spcPts val="0"/>
              </a:spcBef>
              <a:spcAft>
                <a:spcPts val="0"/>
              </a:spcAft>
              <a:buSzPts val="5200"/>
              <a:buFont typeface="ZCOOL XiaoWei"/>
              <a:buNone/>
              <a:defRPr sz="6933">
                <a:latin typeface="ZCOOL XiaoWei"/>
                <a:ea typeface="ZCOOL XiaoWei"/>
                <a:cs typeface="ZCOOL XiaoWei"/>
                <a:sym typeface="ZCOOL XiaoWei"/>
              </a:defRPr>
            </a:lvl4pPr>
            <a:lvl5pPr lvl="4" algn="ctr">
              <a:spcBef>
                <a:spcPts val="0"/>
              </a:spcBef>
              <a:spcAft>
                <a:spcPts val="0"/>
              </a:spcAft>
              <a:buSzPts val="5200"/>
              <a:buFont typeface="ZCOOL XiaoWei"/>
              <a:buNone/>
              <a:defRPr sz="6933">
                <a:latin typeface="ZCOOL XiaoWei"/>
                <a:ea typeface="ZCOOL XiaoWei"/>
                <a:cs typeface="ZCOOL XiaoWei"/>
                <a:sym typeface="ZCOOL XiaoWei"/>
              </a:defRPr>
            </a:lvl5pPr>
            <a:lvl6pPr lvl="5" algn="ctr">
              <a:spcBef>
                <a:spcPts val="0"/>
              </a:spcBef>
              <a:spcAft>
                <a:spcPts val="0"/>
              </a:spcAft>
              <a:buSzPts val="5200"/>
              <a:buFont typeface="ZCOOL XiaoWei"/>
              <a:buNone/>
              <a:defRPr sz="6933">
                <a:latin typeface="ZCOOL XiaoWei"/>
                <a:ea typeface="ZCOOL XiaoWei"/>
                <a:cs typeface="ZCOOL XiaoWei"/>
                <a:sym typeface="ZCOOL XiaoWei"/>
              </a:defRPr>
            </a:lvl6pPr>
            <a:lvl7pPr lvl="6" algn="ctr">
              <a:spcBef>
                <a:spcPts val="0"/>
              </a:spcBef>
              <a:spcAft>
                <a:spcPts val="0"/>
              </a:spcAft>
              <a:buSzPts val="5200"/>
              <a:buFont typeface="ZCOOL XiaoWei"/>
              <a:buNone/>
              <a:defRPr sz="6933">
                <a:latin typeface="ZCOOL XiaoWei"/>
                <a:ea typeface="ZCOOL XiaoWei"/>
                <a:cs typeface="ZCOOL XiaoWei"/>
                <a:sym typeface="ZCOOL XiaoWei"/>
              </a:defRPr>
            </a:lvl7pPr>
            <a:lvl8pPr lvl="7" algn="ctr">
              <a:spcBef>
                <a:spcPts val="0"/>
              </a:spcBef>
              <a:spcAft>
                <a:spcPts val="0"/>
              </a:spcAft>
              <a:buSzPts val="5200"/>
              <a:buFont typeface="ZCOOL XiaoWei"/>
              <a:buNone/>
              <a:defRPr sz="6933">
                <a:latin typeface="ZCOOL XiaoWei"/>
                <a:ea typeface="ZCOOL XiaoWei"/>
                <a:cs typeface="ZCOOL XiaoWei"/>
                <a:sym typeface="ZCOOL XiaoWei"/>
              </a:defRPr>
            </a:lvl8pPr>
            <a:lvl9pPr lvl="8" algn="ctr">
              <a:spcBef>
                <a:spcPts val="0"/>
              </a:spcBef>
              <a:spcAft>
                <a:spcPts val="0"/>
              </a:spcAft>
              <a:buSzPts val="5200"/>
              <a:buFont typeface="ZCOOL XiaoWei"/>
              <a:buNone/>
              <a:defRPr sz="6933">
                <a:latin typeface="ZCOOL XiaoWei"/>
                <a:ea typeface="ZCOOL XiaoWei"/>
                <a:cs typeface="ZCOOL XiaoWei"/>
                <a:sym typeface="ZCOOL XiaoWei"/>
              </a:defRPr>
            </a:lvl9pPr>
          </a:lstStyle>
          <a:p>
            <a:endParaRPr/>
          </a:p>
        </p:txBody>
      </p:sp>
      <p:sp>
        <p:nvSpPr>
          <p:cNvPr id="10" name="Google Shape;10;p2"/>
          <p:cNvSpPr txBox="1">
            <a:spLocks noGrp="1"/>
          </p:cNvSpPr>
          <p:nvPr>
            <p:ph type="subTitle" idx="1"/>
          </p:nvPr>
        </p:nvSpPr>
        <p:spPr>
          <a:xfrm>
            <a:off x="951000" y="4338028"/>
            <a:ext cx="6669200" cy="371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Font typeface="Libre Franklin"/>
              <a:buNone/>
              <a:defRPr>
                <a:latin typeface="Libre Franklin"/>
                <a:ea typeface="Libre Franklin"/>
                <a:cs typeface="Libre Franklin"/>
                <a:sym typeface="Libre Franklin"/>
              </a:defRPr>
            </a:lvl1pPr>
            <a:lvl2pPr lvl="1"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2pPr>
            <a:lvl3pPr lvl="2"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3pPr>
            <a:lvl4pPr lvl="3"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4pPr>
            <a:lvl5pPr lvl="4"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5pPr>
            <a:lvl6pPr lvl="5"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6pPr>
            <a:lvl7pPr lvl="6"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7pPr>
            <a:lvl8pPr lvl="7"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8pPr>
            <a:lvl9pPr lvl="8"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9pPr>
          </a:lstStyle>
          <a:p>
            <a:endParaRPr/>
          </a:p>
        </p:txBody>
      </p:sp>
      <p:grpSp>
        <p:nvGrpSpPr>
          <p:cNvPr id="11" name="Google Shape;11;p2"/>
          <p:cNvGrpSpPr/>
          <p:nvPr/>
        </p:nvGrpSpPr>
        <p:grpSpPr>
          <a:xfrm>
            <a:off x="11652600" y="1015400"/>
            <a:ext cx="539400" cy="4827200"/>
            <a:chOff x="8739450" y="761550"/>
            <a:chExt cx="404550" cy="3620400"/>
          </a:xfrm>
        </p:grpSpPr>
        <p:cxnSp>
          <p:nvCxnSpPr>
            <p:cNvPr id="12" name="Google Shape;12;p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5" name="Google Shape;15;p2"/>
          <p:cNvGrpSpPr/>
          <p:nvPr/>
        </p:nvGrpSpPr>
        <p:grpSpPr>
          <a:xfrm>
            <a:off x="946800" y="6318200"/>
            <a:ext cx="10305867" cy="539800"/>
            <a:chOff x="710100" y="4738650"/>
            <a:chExt cx="7729400" cy="404850"/>
          </a:xfrm>
        </p:grpSpPr>
        <p:cxnSp>
          <p:nvCxnSpPr>
            <p:cNvPr id="16" name="Google Shape;16;p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9" name="Google Shape;19;p2"/>
          <p:cNvGrpSpPr/>
          <p:nvPr/>
        </p:nvGrpSpPr>
        <p:grpSpPr>
          <a:xfrm>
            <a:off x="943067" y="0"/>
            <a:ext cx="10305867" cy="539800"/>
            <a:chOff x="707300" y="0"/>
            <a:chExt cx="7729400" cy="404850"/>
          </a:xfrm>
        </p:grpSpPr>
        <p:cxnSp>
          <p:nvCxnSpPr>
            <p:cNvPr id="20" name="Google Shape;20;p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3" name="Google Shape;23;p2"/>
          <p:cNvGrpSpPr/>
          <p:nvPr/>
        </p:nvGrpSpPr>
        <p:grpSpPr>
          <a:xfrm>
            <a:off x="0" y="1015400"/>
            <a:ext cx="539400" cy="4827200"/>
            <a:chOff x="0" y="761550"/>
            <a:chExt cx="404550" cy="3620400"/>
          </a:xfrm>
        </p:grpSpPr>
        <p:cxnSp>
          <p:nvCxnSpPr>
            <p:cNvPr id="24" name="Google Shape;24;p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13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3"/>
          <p:cNvSpPr txBox="1">
            <a:spLocks noGrp="1"/>
          </p:cNvSpPr>
          <p:nvPr>
            <p:ph type="subTitle" idx="1"/>
          </p:nvPr>
        </p:nvSpPr>
        <p:spPr>
          <a:xfrm>
            <a:off x="88625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7" name="Google Shape;147;p13"/>
          <p:cNvSpPr txBox="1">
            <a:spLocks noGrp="1"/>
          </p:cNvSpPr>
          <p:nvPr>
            <p:ph type="title" hasCustomPrompt="1"/>
          </p:nvPr>
        </p:nvSpPr>
        <p:spPr>
          <a:xfrm>
            <a:off x="8862551"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8" name="Google Shape;148;p13"/>
          <p:cNvSpPr txBox="1">
            <a:spLocks noGrp="1"/>
          </p:cNvSpPr>
          <p:nvPr>
            <p:ph type="subTitle" idx="2"/>
          </p:nvPr>
        </p:nvSpPr>
        <p:spPr>
          <a:xfrm>
            <a:off x="88603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9" name="Google Shape;149;p13"/>
          <p:cNvSpPr txBox="1">
            <a:spLocks noGrp="1"/>
          </p:cNvSpPr>
          <p:nvPr>
            <p:ph type="subTitle" idx="3"/>
          </p:nvPr>
        </p:nvSpPr>
        <p:spPr>
          <a:xfrm>
            <a:off x="62216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13"/>
          <p:cNvSpPr txBox="1">
            <a:spLocks noGrp="1"/>
          </p:cNvSpPr>
          <p:nvPr>
            <p:ph type="title" idx="4" hasCustomPrompt="1"/>
          </p:nvPr>
        </p:nvSpPr>
        <p:spPr>
          <a:xfrm>
            <a:off x="6221484"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1" name="Google Shape;151;p13"/>
          <p:cNvSpPr txBox="1">
            <a:spLocks noGrp="1"/>
          </p:cNvSpPr>
          <p:nvPr>
            <p:ph type="subTitle" idx="5"/>
          </p:nvPr>
        </p:nvSpPr>
        <p:spPr>
          <a:xfrm>
            <a:off x="6217984"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2" name="Google Shape;152;p13"/>
          <p:cNvSpPr txBox="1">
            <a:spLocks noGrp="1"/>
          </p:cNvSpPr>
          <p:nvPr>
            <p:ph type="subTitle" idx="6"/>
          </p:nvPr>
        </p:nvSpPr>
        <p:spPr>
          <a:xfrm>
            <a:off x="3580751" y="4310683"/>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3" name="Google Shape;153;p13"/>
          <p:cNvSpPr txBox="1">
            <a:spLocks noGrp="1"/>
          </p:cNvSpPr>
          <p:nvPr>
            <p:ph type="title" idx="7" hasCustomPrompt="1"/>
          </p:nvPr>
        </p:nvSpPr>
        <p:spPr>
          <a:xfrm>
            <a:off x="3580419"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13"/>
          <p:cNvSpPr txBox="1">
            <a:spLocks noGrp="1"/>
          </p:cNvSpPr>
          <p:nvPr>
            <p:ph type="subTitle" idx="8"/>
          </p:nvPr>
        </p:nvSpPr>
        <p:spPr>
          <a:xfrm>
            <a:off x="3580017" y="3795449"/>
            <a:ext cx="23896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5" name="Google Shape;155;p13"/>
          <p:cNvSpPr txBox="1">
            <a:spLocks noGrp="1"/>
          </p:cNvSpPr>
          <p:nvPr>
            <p:ph type="subTitle" idx="9"/>
          </p:nvPr>
        </p:nvSpPr>
        <p:spPr>
          <a:xfrm>
            <a:off x="939851" y="4319672"/>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6" name="Google Shape;156;p13"/>
          <p:cNvSpPr txBox="1">
            <a:spLocks noGrp="1"/>
          </p:cNvSpPr>
          <p:nvPr>
            <p:ph type="title" idx="13" hasCustomPrompt="1"/>
          </p:nvPr>
        </p:nvSpPr>
        <p:spPr>
          <a:xfrm>
            <a:off x="939353"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7" name="Google Shape;157;p13"/>
          <p:cNvSpPr txBox="1">
            <a:spLocks noGrp="1"/>
          </p:cNvSpPr>
          <p:nvPr>
            <p:ph type="subTitle" idx="14"/>
          </p:nvPr>
        </p:nvSpPr>
        <p:spPr>
          <a:xfrm>
            <a:off x="9376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58" name="Google Shape;158;p13"/>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3"/>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3"/>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
        <p:nvSpPr>
          <p:cNvPr id="161" name="Google Shape;161;p13"/>
          <p:cNvSpPr txBox="1">
            <a:spLocks noGrp="1"/>
          </p:cNvSpPr>
          <p:nvPr>
            <p:ph type="title" idx="15"/>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313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2452600" y="4779100"/>
            <a:ext cx="7315200" cy="4584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14"/>
          <p:cNvSpPr txBox="1">
            <a:spLocks noGrp="1"/>
          </p:cNvSpPr>
          <p:nvPr>
            <p:ph type="subTitle" idx="1"/>
          </p:nvPr>
        </p:nvSpPr>
        <p:spPr>
          <a:xfrm>
            <a:off x="2454600" y="2756817"/>
            <a:ext cx="7312000" cy="1526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3333">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cxnSp>
        <p:nvCxnSpPr>
          <p:cNvPr id="165" name="Google Shape;165;p14"/>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14"/>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4"/>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4"/>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14"/>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14"/>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4858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5"/>
          <p:cNvSpPr txBox="1">
            <a:spLocks noGrp="1"/>
          </p:cNvSpPr>
          <p:nvPr>
            <p:ph type="subTitle" idx="1"/>
          </p:nvPr>
        </p:nvSpPr>
        <p:spPr>
          <a:xfrm>
            <a:off x="5852540" y="5407583"/>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15"/>
          <p:cNvSpPr txBox="1">
            <a:spLocks noGrp="1"/>
          </p:cNvSpPr>
          <p:nvPr>
            <p:ph type="subTitle" idx="2"/>
          </p:nvPr>
        </p:nvSpPr>
        <p:spPr>
          <a:xfrm>
            <a:off x="5848059" y="4892349"/>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15"/>
          <p:cNvSpPr txBox="1">
            <a:spLocks noGrp="1"/>
          </p:cNvSpPr>
          <p:nvPr>
            <p:ph type="subTitle" idx="3"/>
          </p:nvPr>
        </p:nvSpPr>
        <p:spPr>
          <a:xfrm>
            <a:off x="5850259" y="3971895"/>
            <a:ext cx="48736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15"/>
          <p:cNvSpPr txBox="1">
            <a:spLocks noGrp="1"/>
          </p:cNvSpPr>
          <p:nvPr>
            <p:ph type="subTitle" idx="4"/>
          </p:nvPr>
        </p:nvSpPr>
        <p:spPr>
          <a:xfrm>
            <a:off x="5850259" y="3456667"/>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 name="Google Shape;177;p15"/>
          <p:cNvSpPr txBox="1">
            <a:spLocks noGrp="1"/>
          </p:cNvSpPr>
          <p:nvPr>
            <p:ph type="subTitle" idx="5"/>
          </p:nvPr>
        </p:nvSpPr>
        <p:spPr>
          <a:xfrm>
            <a:off x="5850259" y="2536716"/>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15"/>
          <p:cNvSpPr txBox="1">
            <a:spLocks noGrp="1"/>
          </p:cNvSpPr>
          <p:nvPr>
            <p:ph type="subTitle" idx="6"/>
          </p:nvPr>
        </p:nvSpPr>
        <p:spPr>
          <a:xfrm>
            <a:off x="5850259" y="2021016"/>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79" name="Google Shape;179;p1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1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1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5221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6"/>
          <p:cNvSpPr txBox="1">
            <a:spLocks noGrp="1"/>
          </p:cNvSpPr>
          <p:nvPr>
            <p:ph type="subTitle" idx="1"/>
          </p:nvPr>
        </p:nvSpPr>
        <p:spPr>
          <a:xfrm>
            <a:off x="1255767"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 name="Google Shape;185;p16"/>
          <p:cNvSpPr txBox="1">
            <a:spLocks noGrp="1"/>
          </p:cNvSpPr>
          <p:nvPr>
            <p:ph type="subTitle" idx="2"/>
          </p:nvPr>
        </p:nvSpPr>
        <p:spPr>
          <a:xfrm>
            <a:off x="1255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 name="Google Shape;186;p16"/>
          <p:cNvSpPr txBox="1">
            <a:spLocks noGrp="1"/>
          </p:cNvSpPr>
          <p:nvPr>
            <p:ph type="subTitle" idx="3"/>
          </p:nvPr>
        </p:nvSpPr>
        <p:spPr>
          <a:xfrm>
            <a:off x="4748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7" name="Google Shape;187;p16"/>
          <p:cNvSpPr txBox="1">
            <a:spLocks noGrp="1"/>
          </p:cNvSpPr>
          <p:nvPr>
            <p:ph type="subTitle" idx="4"/>
          </p:nvPr>
        </p:nvSpPr>
        <p:spPr>
          <a:xfrm>
            <a:off x="4748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16"/>
          <p:cNvSpPr txBox="1">
            <a:spLocks noGrp="1"/>
          </p:cNvSpPr>
          <p:nvPr>
            <p:ph type="subTitle" idx="5"/>
          </p:nvPr>
        </p:nvSpPr>
        <p:spPr>
          <a:xfrm>
            <a:off x="8241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9" name="Google Shape;189;p16"/>
          <p:cNvSpPr txBox="1">
            <a:spLocks noGrp="1"/>
          </p:cNvSpPr>
          <p:nvPr>
            <p:ph type="subTitle" idx="6"/>
          </p:nvPr>
        </p:nvSpPr>
        <p:spPr>
          <a:xfrm>
            <a:off x="8241765" y="2820216"/>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0" name="Google Shape;190;p16"/>
          <p:cNvSpPr txBox="1">
            <a:spLocks noGrp="1"/>
          </p:cNvSpPr>
          <p:nvPr>
            <p:ph type="subTitle" idx="7"/>
          </p:nvPr>
        </p:nvSpPr>
        <p:spPr>
          <a:xfrm>
            <a:off x="1255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1" name="Google Shape;191;p16"/>
          <p:cNvSpPr txBox="1">
            <a:spLocks noGrp="1"/>
          </p:cNvSpPr>
          <p:nvPr>
            <p:ph type="subTitle" idx="8"/>
          </p:nvPr>
        </p:nvSpPr>
        <p:spPr>
          <a:xfrm>
            <a:off x="1255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2" name="Google Shape;192;p16"/>
          <p:cNvSpPr txBox="1">
            <a:spLocks noGrp="1"/>
          </p:cNvSpPr>
          <p:nvPr>
            <p:ph type="subTitle" idx="9"/>
          </p:nvPr>
        </p:nvSpPr>
        <p:spPr>
          <a:xfrm>
            <a:off x="4748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 name="Google Shape;193;p16"/>
          <p:cNvSpPr txBox="1">
            <a:spLocks noGrp="1"/>
          </p:cNvSpPr>
          <p:nvPr>
            <p:ph type="subTitle" idx="13"/>
          </p:nvPr>
        </p:nvSpPr>
        <p:spPr>
          <a:xfrm>
            <a:off x="4748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4" name="Google Shape;194;p16"/>
          <p:cNvSpPr txBox="1">
            <a:spLocks noGrp="1"/>
          </p:cNvSpPr>
          <p:nvPr>
            <p:ph type="subTitle" idx="14"/>
          </p:nvPr>
        </p:nvSpPr>
        <p:spPr>
          <a:xfrm>
            <a:off x="8241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5" name="Google Shape;195;p16"/>
          <p:cNvSpPr txBox="1">
            <a:spLocks noGrp="1"/>
          </p:cNvSpPr>
          <p:nvPr>
            <p:ph type="subTitle" idx="15"/>
          </p:nvPr>
        </p:nvSpPr>
        <p:spPr>
          <a:xfrm>
            <a:off x="8241765" y="4937765"/>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96" name="Google Shape;196;p16"/>
          <p:cNvGrpSpPr/>
          <p:nvPr/>
        </p:nvGrpSpPr>
        <p:grpSpPr>
          <a:xfrm>
            <a:off x="11652600" y="1015400"/>
            <a:ext cx="539400" cy="4827200"/>
            <a:chOff x="8739450" y="761550"/>
            <a:chExt cx="404550" cy="3620400"/>
          </a:xfrm>
        </p:grpSpPr>
        <p:cxnSp>
          <p:nvCxnSpPr>
            <p:cNvPr id="197" name="Google Shape;197;p1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1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1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00" name="Google Shape;200;p16"/>
          <p:cNvGrpSpPr/>
          <p:nvPr/>
        </p:nvGrpSpPr>
        <p:grpSpPr>
          <a:xfrm>
            <a:off x="0" y="1015400"/>
            <a:ext cx="539400" cy="4827200"/>
            <a:chOff x="0" y="761550"/>
            <a:chExt cx="404550" cy="3620400"/>
          </a:xfrm>
        </p:grpSpPr>
        <p:cxnSp>
          <p:nvCxnSpPr>
            <p:cNvPr id="201" name="Google Shape;201;p1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3812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17"/>
          <p:cNvSpPr txBox="1">
            <a:spLocks noGrp="1"/>
          </p:cNvSpPr>
          <p:nvPr>
            <p:ph type="subTitle" idx="1"/>
          </p:nvPr>
        </p:nvSpPr>
        <p:spPr>
          <a:xfrm>
            <a:off x="6947935" y="4619829"/>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17"/>
          <p:cNvSpPr txBox="1">
            <a:spLocks noGrp="1"/>
          </p:cNvSpPr>
          <p:nvPr>
            <p:ph type="subTitle" idx="2"/>
          </p:nvPr>
        </p:nvSpPr>
        <p:spPr>
          <a:xfrm>
            <a:off x="6947935" y="4077301"/>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8" name="Google Shape;208;p17"/>
          <p:cNvSpPr txBox="1">
            <a:spLocks noGrp="1"/>
          </p:cNvSpPr>
          <p:nvPr>
            <p:ph type="subTitle" idx="3"/>
          </p:nvPr>
        </p:nvSpPr>
        <p:spPr>
          <a:xfrm>
            <a:off x="6950735" y="2534400"/>
            <a:ext cx="21644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 name="Google Shape;209;p17"/>
          <p:cNvSpPr txBox="1">
            <a:spLocks noGrp="1"/>
          </p:cNvSpPr>
          <p:nvPr>
            <p:ph type="subTitle" idx="4"/>
          </p:nvPr>
        </p:nvSpPr>
        <p:spPr>
          <a:xfrm>
            <a:off x="6947935" y="1987296"/>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0" name="Google Shape;210;p17"/>
          <p:cNvSpPr txBox="1">
            <a:spLocks noGrp="1"/>
          </p:cNvSpPr>
          <p:nvPr>
            <p:ph type="subTitle" idx="5"/>
          </p:nvPr>
        </p:nvSpPr>
        <p:spPr>
          <a:xfrm>
            <a:off x="3076865" y="4619833"/>
            <a:ext cx="21644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17"/>
          <p:cNvSpPr txBox="1">
            <a:spLocks noGrp="1"/>
          </p:cNvSpPr>
          <p:nvPr>
            <p:ph type="subTitle" idx="6"/>
          </p:nvPr>
        </p:nvSpPr>
        <p:spPr>
          <a:xfrm>
            <a:off x="3074065" y="4079600"/>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2" name="Google Shape;212;p17"/>
          <p:cNvSpPr txBox="1">
            <a:spLocks noGrp="1"/>
          </p:cNvSpPr>
          <p:nvPr>
            <p:ph type="subTitle" idx="7"/>
          </p:nvPr>
        </p:nvSpPr>
        <p:spPr>
          <a:xfrm>
            <a:off x="3074065" y="2531367"/>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3" name="Google Shape;213;p17"/>
          <p:cNvSpPr txBox="1">
            <a:spLocks noGrp="1"/>
          </p:cNvSpPr>
          <p:nvPr>
            <p:ph type="subTitle" idx="8"/>
          </p:nvPr>
        </p:nvSpPr>
        <p:spPr>
          <a:xfrm>
            <a:off x="3074065" y="1983033"/>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14" name="Google Shape;214;p17"/>
          <p:cNvGrpSpPr/>
          <p:nvPr/>
        </p:nvGrpSpPr>
        <p:grpSpPr>
          <a:xfrm>
            <a:off x="946800" y="6318200"/>
            <a:ext cx="10305867" cy="539800"/>
            <a:chOff x="710100" y="4738650"/>
            <a:chExt cx="7729400" cy="404850"/>
          </a:xfrm>
        </p:grpSpPr>
        <p:cxnSp>
          <p:nvCxnSpPr>
            <p:cNvPr id="215" name="Google Shape;215;p1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18" name="Google Shape;218;p17"/>
          <p:cNvGrpSpPr/>
          <p:nvPr/>
        </p:nvGrpSpPr>
        <p:grpSpPr>
          <a:xfrm>
            <a:off x="943067" y="0"/>
            <a:ext cx="10305867" cy="539800"/>
            <a:chOff x="707300" y="0"/>
            <a:chExt cx="7729400" cy="404850"/>
          </a:xfrm>
        </p:grpSpPr>
        <p:cxnSp>
          <p:nvCxnSpPr>
            <p:cNvPr id="219" name="Google Shape;219;p1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1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1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8088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8"/>
          <p:cNvGrpSpPr/>
          <p:nvPr/>
        </p:nvGrpSpPr>
        <p:grpSpPr>
          <a:xfrm>
            <a:off x="946800" y="6318200"/>
            <a:ext cx="10305867" cy="539800"/>
            <a:chOff x="710100" y="4738650"/>
            <a:chExt cx="7729400" cy="404850"/>
          </a:xfrm>
        </p:grpSpPr>
        <p:cxnSp>
          <p:nvCxnSpPr>
            <p:cNvPr id="225" name="Google Shape;225;p1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18"/>
          <p:cNvGrpSpPr/>
          <p:nvPr/>
        </p:nvGrpSpPr>
        <p:grpSpPr>
          <a:xfrm>
            <a:off x="943067" y="0"/>
            <a:ext cx="10305867" cy="539800"/>
            <a:chOff x="707300" y="0"/>
            <a:chExt cx="7729400" cy="404850"/>
          </a:xfrm>
        </p:grpSpPr>
        <p:cxnSp>
          <p:nvCxnSpPr>
            <p:cNvPr id="229" name="Google Shape;229;p1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1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1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03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txBox="1">
            <a:spLocks noGrp="1"/>
          </p:cNvSpPr>
          <p:nvPr>
            <p:ph type="subTitle" idx="1"/>
          </p:nvPr>
        </p:nvSpPr>
        <p:spPr>
          <a:xfrm>
            <a:off x="1399441" y="3874184"/>
            <a:ext cx="4511200" cy="10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4" name="Google Shape;234;p19"/>
          <p:cNvSpPr txBox="1">
            <a:spLocks noGrp="1"/>
          </p:cNvSpPr>
          <p:nvPr>
            <p:ph type="subTitle" idx="2"/>
          </p:nvPr>
        </p:nvSpPr>
        <p:spPr>
          <a:xfrm>
            <a:off x="6281359" y="3873261"/>
            <a:ext cx="4511200" cy="101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5" name="Google Shape;235;p19"/>
          <p:cNvSpPr txBox="1">
            <a:spLocks noGrp="1"/>
          </p:cNvSpPr>
          <p:nvPr>
            <p:ph type="title" hasCustomPrompt="1"/>
          </p:nvPr>
        </p:nvSpPr>
        <p:spPr>
          <a:xfrm>
            <a:off x="1399441" y="2576200"/>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6" name="Google Shape;236;p19"/>
          <p:cNvSpPr txBox="1">
            <a:spLocks noGrp="1"/>
          </p:cNvSpPr>
          <p:nvPr>
            <p:ph type="title" idx="3" hasCustomPrompt="1"/>
          </p:nvPr>
        </p:nvSpPr>
        <p:spPr>
          <a:xfrm>
            <a:off x="6281359" y="2571305"/>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37" name="Google Shape;237;p19"/>
          <p:cNvGrpSpPr/>
          <p:nvPr/>
        </p:nvGrpSpPr>
        <p:grpSpPr>
          <a:xfrm>
            <a:off x="946800" y="6318200"/>
            <a:ext cx="10305867" cy="539800"/>
            <a:chOff x="710100" y="4738650"/>
            <a:chExt cx="7729400" cy="404850"/>
          </a:xfrm>
        </p:grpSpPr>
        <p:cxnSp>
          <p:nvCxnSpPr>
            <p:cNvPr id="238" name="Google Shape;238;p19"/>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19"/>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9"/>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9"/>
          <p:cNvSpPr txBox="1">
            <a:spLocks noGrp="1"/>
          </p:cNvSpPr>
          <p:nvPr>
            <p:ph type="title" idx="4"/>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3171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6117800" y="1680884"/>
            <a:ext cx="4476800" cy="2202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20"/>
          <p:cNvSpPr txBox="1">
            <a:spLocks noGrp="1"/>
          </p:cNvSpPr>
          <p:nvPr>
            <p:ph type="subTitle" idx="1"/>
          </p:nvPr>
        </p:nvSpPr>
        <p:spPr>
          <a:xfrm>
            <a:off x="6117800" y="4161917"/>
            <a:ext cx="4476800" cy="101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245" name="Google Shape;245;p20"/>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0"/>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0"/>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20"/>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20"/>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0"/>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13374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1"/>
          <p:cNvSpPr txBox="1">
            <a:spLocks noGrp="1"/>
          </p:cNvSpPr>
          <p:nvPr>
            <p:ph type="title" hasCustomPrompt="1"/>
          </p:nvPr>
        </p:nvSpPr>
        <p:spPr>
          <a:xfrm>
            <a:off x="3200400" y="997816"/>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3" name="Google Shape;253;p21"/>
          <p:cNvSpPr txBox="1">
            <a:spLocks noGrp="1"/>
          </p:cNvSpPr>
          <p:nvPr>
            <p:ph type="subTitle" idx="1"/>
          </p:nvPr>
        </p:nvSpPr>
        <p:spPr>
          <a:xfrm>
            <a:off x="3200400" y="1839285"/>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4" name="Google Shape;254;p21"/>
          <p:cNvSpPr txBox="1">
            <a:spLocks noGrp="1"/>
          </p:cNvSpPr>
          <p:nvPr>
            <p:ph type="title" idx="2" hasCustomPrompt="1"/>
          </p:nvPr>
        </p:nvSpPr>
        <p:spPr>
          <a:xfrm>
            <a:off x="3200400" y="2829324"/>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5" name="Google Shape;255;p21"/>
          <p:cNvSpPr txBox="1">
            <a:spLocks noGrp="1"/>
          </p:cNvSpPr>
          <p:nvPr>
            <p:ph type="subTitle" idx="3"/>
          </p:nvPr>
        </p:nvSpPr>
        <p:spPr>
          <a:xfrm>
            <a:off x="3200400" y="3673901"/>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6" name="Google Shape;256;p21"/>
          <p:cNvSpPr txBox="1">
            <a:spLocks noGrp="1"/>
          </p:cNvSpPr>
          <p:nvPr>
            <p:ph type="title" idx="4" hasCustomPrompt="1"/>
          </p:nvPr>
        </p:nvSpPr>
        <p:spPr>
          <a:xfrm>
            <a:off x="3200400" y="4659231"/>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7" name="Google Shape;257;p21"/>
          <p:cNvSpPr txBox="1">
            <a:spLocks noGrp="1"/>
          </p:cNvSpPr>
          <p:nvPr>
            <p:ph type="subTitle" idx="5"/>
          </p:nvPr>
        </p:nvSpPr>
        <p:spPr>
          <a:xfrm>
            <a:off x="3200200" y="5498584"/>
            <a:ext cx="57916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grpSp>
        <p:nvGrpSpPr>
          <p:cNvPr id="258" name="Google Shape;258;p21"/>
          <p:cNvGrpSpPr/>
          <p:nvPr/>
        </p:nvGrpSpPr>
        <p:grpSpPr>
          <a:xfrm>
            <a:off x="11652600" y="1015400"/>
            <a:ext cx="539400" cy="4827200"/>
            <a:chOff x="8739450" y="761550"/>
            <a:chExt cx="404550" cy="3620400"/>
          </a:xfrm>
        </p:grpSpPr>
        <p:cxnSp>
          <p:nvCxnSpPr>
            <p:cNvPr id="259" name="Google Shape;259;p21"/>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1"/>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1"/>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62" name="Google Shape;262;p21"/>
          <p:cNvGrpSpPr/>
          <p:nvPr/>
        </p:nvGrpSpPr>
        <p:grpSpPr>
          <a:xfrm>
            <a:off x="0" y="1015400"/>
            <a:ext cx="539400" cy="4827200"/>
            <a:chOff x="0" y="761550"/>
            <a:chExt cx="404550" cy="3620400"/>
          </a:xfrm>
        </p:grpSpPr>
        <p:cxnSp>
          <p:nvCxnSpPr>
            <p:cNvPr id="263" name="Google Shape;263;p21"/>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1"/>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1"/>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35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5788600" y="1929284"/>
            <a:ext cx="4206400" cy="7548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2"/>
          <p:cNvSpPr txBox="1">
            <a:spLocks noGrp="1"/>
          </p:cNvSpPr>
          <p:nvPr>
            <p:ph type="subTitle" idx="1"/>
          </p:nvPr>
        </p:nvSpPr>
        <p:spPr>
          <a:xfrm>
            <a:off x="5793400" y="2947917"/>
            <a:ext cx="4201600" cy="198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69" name="Google Shape;269;p22"/>
          <p:cNvGrpSpPr/>
          <p:nvPr/>
        </p:nvGrpSpPr>
        <p:grpSpPr>
          <a:xfrm>
            <a:off x="11652600" y="1015400"/>
            <a:ext cx="539400" cy="4827200"/>
            <a:chOff x="8739450" y="761550"/>
            <a:chExt cx="404550" cy="3620400"/>
          </a:xfrm>
        </p:grpSpPr>
        <p:cxnSp>
          <p:nvCxnSpPr>
            <p:cNvPr id="270" name="Google Shape;270;p2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3" name="Google Shape;273;p22"/>
          <p:cNvGrpSpPr/>
          <p:nvPr/>
        </p:nvGrpSpPr>
        <p:grpSpPr>
          <a:xfrm>
            <a:off x="946800" y="6318200"/>
            <a:ext cx="10305867" cy="539800"/>
            <a:chOff x="710100" y="4738650"/>
            <a:chExt cx="7729400" cy="404850"/>
          </a:xfrm>
        </p:grpSpPr>
        <p:cxnSp>
          <p:nvCxnSpPr>
            <p:cNvPr id="274" name="Google Shape;274;p2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2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2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7" name="Google Shape;277;p22"/>
          <p:cNvGrpSpPr/>
          <p:nvPr/>
        </p:nvGrpSpPr>
        <p:grpSpPr>
          <a:xfrm>
            <a:off x="943067" y="0"/>
            <a:ext cx="10305867" cy="539800"/>
            <a:chOff x="707300" y="0"/>
            <a:chExt cx="7729400" cy="404850"/>
          </a:xfrm>
        </p:grpSpPr>
        <p:cxnSp>
          <p:nvCxnSpPr>
            <p:cNvPr id="278" name="Google Shape;278;p2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81" name="Google Shape;281;p22"/>
          <p:cNvGrpSpPr/>
          <p:nvPr/>
        </p:nvGrpSpPr>
        <p:grpSpPr>
          <a:xfrm>
            <a:off x="0" y="1015400"/>
            <a:ext cx="539400" cy="4827200"/>
            <a:chOff x="0" y="761550"/>
            <a:chExt cx="404550" cy="3620400"/>
          </a:xfrm>
        </p:grpSpPr>
        <p:cxnSp>
          <p:nvCxnSpPr>
            <p:cNvPr id="282" name="Google Shape;282;p2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170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4"/>
          <p:cNvGrpSpPr/>
          <p:nvPr/>
        </p:nvGrpSpPr>
        <p:grpSpPr>
          <a:xfrm>
            <a:off x="943067" y="6318200"/>
            <a:ext cx="10305867" cy="539800"/>
            <a:chOff x="710100" y="4738650"/>
            <a:chExt cx="7729400" cy="404850"/>
          </a:xfrm>
        </p:grpSpPr>
        <p:cxnSp>
          <p:nvCxnSpPr>
            <p:cNvPr id="41" name="Google Shape;41;p4"/>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4"/>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4"/>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44" name="Google Shape;44;p4"/>
          <p:cNvGrpSpPr/>
          <p:nvPr/>
        </p:nvGrpSpPr>
        <p:grpSpPr>
          <a:xfrm>
            <a:off x="943067" y="0"/>
            <a:ext cx="10305867" cy="539800"/>
            <a:chOff x="707300" y="0"/>
            <a:chExt cx="7729400" cy="404850"/>
          </a:xfrm>
        </p:grpSpPr>
        <p:cxnSp>
          <p:nvCxnSpPr>
            <p:cNvPr id="45" name="Google Shape;45;p4"/>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4"/>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47" name="Google Shape;47;p4"/>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48" name="Google Shape;48;p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4"/>
          <p:cNvSpPr txBox="1">
            <a:spLocks noGrp="1"/>
          </p:cNvSpPr>
          <p:nvPr>
            <p:ph type="subTitle" idx="1"/>
          </p:nvPr>
        </p:nvSpPr>
        <p:spPr>
          <a:xfrm>
            <a:off x="953167" y="1968000"/>
            <a:ext cx="10306000" cy="41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Char char="●"/>
              <a:defRPr sz="1600">
                <a:solidFill>
                  <a:schemeClr val="dk1"/>
                </a:solidFill>
              </a:defRPr>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759785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23"/>
          <p:cNvSpPr txBox="1">
            <a:spLocks noGrp="1"/>
          </p:cNvSpPr>
          <p:nvPr>
            <p:ph type="subTitle" idx="1"/>
          </p:nvPr>
        </p:nvSpPr>
        <p:spPr>
          <a:xfrm>
            <a:off x="951767" y="2763167"/>
            <a:ext cx="6557200" cy="3267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87" name="Google Shape;287;p23"/>
          <p:cNvSpPr txBox="1">
            <a:spLocks noGrp="1"/>
          </p:cNvSpPr>
          <p:nvPr>
            <p:ph type="subTitle" idx="2"/>
          </p:nvPr>
        </p:nvSpPr>
        <p:spPr>
          <a:xfrm>
            <a:off x="950967" y="2022533"/>
            <a:ext cx="6559200" cy="424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b="1">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88" name="Google Shape;288;p23"/>
          <p:cNvSpPr txBox="1">
            <a:spLocks noGrp="1"/>
          </p:cNvSpPr>
          <p:nvPr>
            <p:ph type="title"/>
          </p:nvPr>
        </p:nvSpPr>
        <p:spPr>
          <a:xfrm>
            <a:off x="950967" y="719333"/>
            <a:ext cx="10290000" cy="8172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4779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4"/>
          <p:cNvSpPr txBox="1">
            <a:spLocks noGrp="1"/>
          </p:cNvSpPr>
          <p:nvPr>
            <p:ph type="subTitle" idx="1"/>
          </p:nvPr>
        </p:nvSpPr>
        <p:spPr>
          <a:xfrm>
            <a:off x="6364167" y="2764505"/>
            <a:ext cx="4876800" cy="696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1" name="Google Shape;291;p24"/>
          <p:cNvSpPr txBox="1">
            <a:spLocks noGrp="1"/>
          </p:cNvSpPr>
          <p:nvPr>
            <p:ph type="subTitle" idx="2"/>
          </p:nvPr>
        </p:nvSpPr>
        <p:spPr>
          <a:xfrm>
            <a:off x="6364164" y="2023872"/>
            <a:ext cx="4876800" cy="426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2" name="Google Shape;292;p24"/>
          <p:cNvSpPr txBox="1">
            <a:spLocks noGrp="1"/>
          </p:cNvSpPr>
          <p:nvPr>
            <p:ph type="subTitle" idx="3"/>
          </p:nvPr>
        </p:nvSpPr>
        <p:spPr>
          <a:xfrm>
            <a:off x="951767" y="2764507"/>
            <a:ext cx="4875200" cy="339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3" name="Google Shape;293;p24"/>
          <p:cNvSpPr txBox="1">
            <a:spLocks noGrp="1"/>
          </p:cNvSpPr>
          <p:nvPr>
            <p:ph type="subTitle" idx="4"/>
          </p:nvPr>
        </p:nvSpPr>
        <p:spPr>
          <a:xfrm>
            <a:off x="950967" y="2023872"/>
            <a:ext cx="4876800" cy="425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4" name="Google Shape;294;p24"/>
          <p:cNvSpPr txBox="1">
            <a:spLocks noGrp="1"/>
          </p:cNvSpPr>
          <p:nvPr>
            <p:ph type="subTitle" idx="5"/>
          </p:nvPr>
        </p:nvSpPr>
        <p:spPr>
          <a:xfrm>
            <a:off x="6364167" y="4716101"/>
            <a:ext cx="4876800" cy="44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5" name="Google Shape;295;p24"/>
          <p:cNvSpPr txBox="1">
            <a:spLocks noGrp="1"/>
          </p:cNvSpPr>
          <p:nvPr>
            <p:ph type="subTitle" idx="6"/>
          </p:nvPr>
        </p:nvSpPr>
        <p:spPr>
          <a:xfrm>
            <a:off x="6364167" y="4236439"/>
            <a:ext cx="4876800" cy="3620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grpSp>
        <p:nvGrpSpPr>
          <p:cNvPr id="296" name="Google Shape;296;p24"/>
          <p:cNvGrpSpPr/>
          <p:nvPr/>
        </p:nvGrpSpPr>
        <p:grpSpPr>
          <a:xfrm>
            <a:off x="11652600" y="1015400"/>
            <a:ext cx="539400" cy="4827200"/>
            <a:chOff x="8739450" y="761550"/>
            <a:chExt cx="404550" cy="3620400"/>
          </a:xfrm>
        </p:grpSpPr>
        <p:cxnSp>
          <p:nvCxnSpPr>
            <p:cNvPr id="297" name="Google Shape;297;p24"/>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24"/>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24"/>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00" name="Google Shape;300;p24"/>
          <p:cNvGrpSpPr/>
          <p:nvPr/>
        </p:nvGrpSpPr>
        <p:grpSpPr>
          <a:xfrm>
            <a:off x="0" y="1015400"/>
            <a:ext cx="539400" cy="4827200"/>
            <a:chOff x="0" y="761550"/>
            <a:chExt cx="404550" cy="3620400"/>
          </a:xfrm>
        </p:grpSpPr>
        <p:cxnSp>
          <p:nvCxnSpPr>
            <p:cNvPr id="301" name="Google Shape;301;p24"/>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4"/>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4"/>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304" name="Google Shape;304;p2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7850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5"/>
        <p:cNvGrpSpPr/>
        <p:nvPr/>
      </p:nvGrpSpPr>
      <p:grpSpPr>
        <a:xfrm>
          <a:off x="0" y="0"/>
          <a:ext cx="0" cy="0"/>
          <a:chOff x="0" y="0"/>
          <a:chExt cx="0" cy="0"/>
        </a:xfrm>
      </p:grpSpPr>
      <p:cxnSp>
        <p:nvCxnSpPr>
          <p:cNvPr id="306" name="Google Shape;306;p2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5"/>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5"/>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5"/>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25"/>
          <p:cNvSpPr txBox="1">
            <a:spLocks noGrp="1"/>
          </p:cNvSpPr>
          <p:nvPr>
            <p:ph type="title"/>
          </p:nvPr>
        </p:nvSpPr>
        <p:spPr>
          <a:xfrm>
            <a:off x="6096000" y="833200"/>
            <a:ext cx="5145200" cy="1584800"/>
          </a:xfrm>
          <a:prstGeom prst="rect">
            <a:avLst/>
          </a:prstGeom>
        </p:spPr>
        <p:txBody>
          <a:bodyPr spcFirstLastPara="1" wrap="square" lIns="0" tIns="0" rIns="0" bIns="0" anchor="b" anchorCtr="0">
            <a:noAutofit/>
          </a:bodyPr>
          <a:lstStyle>
            <a:lvl1pPr lvl="0" algn="r" rtl="0">
              <a:spcBef>
                <a:spcPts val="0"/>
              </a:spcBef>
              <a:spcAft>
                <a:spcPts val="0"/>
              </a:spcAft>
              <a:buSzPts val="3600"/>
              <a:buNone/>
              <a:defRPr sz="93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13" name="Google Shape;313;p25"/>
          <p:cNvSpPr txBox="1">
            <a:spLocks noGrp="1"/>
          </p:cNvSpPr>
          <p:nvPr>
            <p:ph type="subTitle" idx="1"/>
          </p:nvPr>
        </p:nvSpPr>
        <p:spPr>
          <a:xfrm>
            <a:off x="6096000" y="2401368"/>
            <a:ext cx="5145200" cy="478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sz="2133" b="1">
                <a:solidFill>
                  <a:schemeClr val="dk1"/>
                </a:solidFill>
              </a:defRPr>
            </a:lvl1pPr>
            <a:lvl2pPr lvl="1"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9pPr>
          </a:lstStyle>
          <a:p>
            <a:endParaRPr/>
          </a:p>
        </p:txBody>
      </p:sp>
      <p:sp>
        <p:nvSpPr>
          <p:cNvPr id="314" name="Google Shape;314;p25"/>
          <p:cNvSpPr txBox="1">
            <a:spLocks noGrp="1"/>
          </p:cNvSpPr>
          <p:nvPr>
            <p:ph type="subTitle" idx="2"/>
          </p:nvPr>
        </p:nvSpPr>
        <p:spPr>
          <a:xfrm>
            <a:off x="6096000" y="2913433"/>
            <a:ext cx="5145200" cy="10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a:solidFill>
                  <a:schemeClr val="dk1"/>
                </a:solidFill>
              </a:defRPr>
            </a:lvl1pPr>
            <a:lvl2pPr lvl="1"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9pPr>
          </a:lstStyle>
          <a:p>
            <a:endParaRPr/>
          </a:p>
        </p:txBody>
      </p:sp>
      <p:sp>
        <p:nvSpPr>
          <p:cNvPr id="315" name="Google Shape;315;p25"/>
          <p:cNvSpPr txBox="1"/>
          <p:nvPr/>
        </p:nvSpPr>
        <p:spPr>
          <a:xfrm>
            <a:off x="6697567" y="4815833"/>
            <a:ext cx="4543200" cy="910400"/>
          </a:xfrm>
          <a:prstGeom prst="rect">
            <a:avLst/>
          </a:prstGeom>
          <a:noFill/>
          <a:ln>
            <a:noFill/>
          </a:ln>
        </p:spPr>
        <p:txBody>
          <a:bodyPr spcFirstLastPara="1" wrap="square" lIns="0" tIns="0" rIns="0" bIns="0" anchor="t" anchorCtr="0">
            <a:noAutofit/>
          </a:bodyPr>
          <a:lstStyle/>
          <a:p>
            <a:pPr algn="r" defTabSz="1219170">
              <a:spcBef>
                <a:spcPts val="400"/>
              </a:spcBef>
              <a:buClr>
                <a:srgbClr val="000000"/>
              </a:buClr>
              <a:buSzPts val="1100"/>
              <a:buFont typeface="Arial"/>
              <a:buNone/>
            </a:pPr>
            <a:r>
              <a:rPr lang="en" sz="1600" kern="0">
                <a:solidFill>
                  <a:srgbClr val="000000"/>
                </a:solidFill>
                <a:latin typeface="Libre Franklin"/>
                <a:ea typeface="Libre Franklin"/>
                <a:cs typeface="Libre Franklin"/>
                <a:sym typeface="Libre Franklin"/>
              </a:rPr>
              <a:t>CREDITS: This presentation template was created by </a:t>
            </a:r>
            <a:r>
              <a:rPr lang="en" sz="1600" b="1" kern="0">
                <a:solidFill>
                  <a:srgbClr val="000000"/>
                </a:solidFill>
                <a:uFill>
                  <a:noFill/>
                </a:uFill>
                <a:latin typeface="Libre Franklin"/>
                <a:ea typeface="Libre Franklin"/>
                <a:cs typeface="Libre Franklin"/>
                <a:sym typeface="Libre Franklin"/>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600" kern="0">
                <a:solidFill>
                  <a:srgbClr val="000000"/>
                </a:solidFill>
                <a:latin typeface="Libre Franklin"/>
                <a:ea typeface="Libre Franklin"/>
                <a:cs typeface="Libre Franklin"/>
                <a:sym typeface="Libre Franklin"/>
              </a:rPr>
              <a:t>, including icons by </a:t>
            </a:r>
            <a:r>
              <a:rPr lang="en" sz="1600" b="1" kern="0">
                <a:solidFill>
                  <a:srgbClr val="000000"/>
                </a:solidFill>
                <a:uFill>
                  <a:noFill/>
                </a:uFill>
                <a:latin typeface="Libre Franklin"/>
                <a:ea typeface="Libre Franklin"/>
                <a:cs typeface="Libre Franklin"/>
                <a:sym typeface="Libre Frankli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600" kern="0">
                <a:solidFill>
                  <a:srgbClr val="000000"/>
                </a:solidFill>
                <a:latin typeface="Libre Franklin"/>
                <a:ea typeface="Libre Franklin"/>
                <a:cs typeface="Libre Franklin"/>
                <a:sym typeface="Libre Franklin"/>
              </a:rPr>
              <a:t>, and infographics &amp; images by </a:t>
            </a:r>
            <a:r>
              <a:rPr lang="en" sz="1600" b="1" kern="0">
                <a:solidFill>
                  <a:srgbClr val="000000"/>
                </a:solidFill>
                <a:uFill>
                  <a:noFill/>
                </a:uFill>
                <a:latin typeface="Libre Franklin"/>
                <a:ea typeface="Libre Franklin"/>
                <a:cs typeface="Libre Franklin"/>
                <a:sym typeface="Libre Frankli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600" kern="0">
                <a:solidFill>
                  <a:srgbClr val="000000"/>
                </a:solidFill>
                <a:latin typeface="Libre Franklin"/>
                <a:ea typeface="Libre Franklin"/>
                <a:cs typeface="Libre Franklin"/>
                <a:sym typeface="Libre Franklin"/>
              </a:rPr>
              <a:t> </a:t>
            </a:r>
            <a:endParaRPr sz="1600" kern="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2052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26"/>
          <p:cNvGrpSpPr/>
          <p:nvPr/>
        </p:nvGrpSpPr>
        <p:grpSpPr>
          <a:xfrm>
            <a:off x="11652600" y="1015400"/>
            <a:ext cx="539400" cy="4827200"/>
            <a:chOff x="8739450" y="761550"/>
            <a:chExt cx="404550" cy="3620400"/>
          </a:xfrm>
        </p:grpSpPr>
        <p:cxnSp>
          <p:nvCxnSpPr>
            <p:cNvPr id="318" name="Google Shape;318;p2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1" name="Google Shape;321;p26"/>
          <p:cNvGrpSpPr/>
          <p:nvPr/>
        </p:nvGrpSpPr>
        <p:grpSpPr>
          <a:xfrm>
            <a:off x="946800" y="6318200"/>
            <a:ext cx="10305867" cy="539800"/>
            <a:chOff x="710100" y="4738650"/>
            <a:chExt cx="7729400" cy="404850"/>
          </a:xfrm>
        </p:grpSpPr>
        <p:cxnSp>
          <p:nvCxnSpPr>
            <p:cNvPr id="322" name="Google Shape;322;p26"/>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26"/>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26"/>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5" name="Google Shape;325;p26"/>
          <p:cNvGrpSpPr/>
          <p:nvPr/>
        </p:nvGrpSpPr>
        <p:grpSpPr>
          <a:xfrm>
            <a:off x="943067" y="0"/>
            <a:ext cx="10305867" cy="539800"/>
            <a:chOff x="707300" y="0"/>
            <a:chExt cx="7729400" cy="404850"/>
          </a:xfrm>
        </p:grpSpPr>
        <p:cxnSp>
          <p:nvCxnSpPr>
            <p:cNvPr id="326" name="Google Shape;326;p26"/>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6"/>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9" name="Google Shape;329;p26"/>
          <p:cNvGrpSpPr/>
          <p:nvPr/>
        </p:nvGrpSpPr>
        <p:grpSpPr>
          <a:xfrm>
            <a:off x="0" y="1015400"/>
            <a:ext cx="539400" cy="4827200"/>
            <a:chOff x="0" y="761550"/>
            <a:chExt cx="404550" cy="3620400"/>
          </a:xfrm>
        </p:grpSpPr>
        <p:cxnSp>
          <p:nvCxnSpPr>
            <p:cNvPr id="330" name="Google Shape;330;p2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2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2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8499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333"/>
        <p:cNvGrpSpPr/>
        <p:nvPr/>
      </p:nvGrpSpPr>
      <p:grpSpPr>
        <a:xfrm>
          <a:off x="0" y="0"/>
          <a:ext cx="0" cy="0"/>
          <a:chOff x="0" y="0"/>
          <a:chExt cx="0" cy="0"/>
        </a:xfrm>
      </p:grpSpPr>
      <p:grpSp>
        <p:nvGrpSpPr>
          <p:cNvPr id="334" name="Google Shape;334;p27"/>
          <p:cNvGrpSpPr/>
          <p:nvPr/>
        </p:nvGrpSpPr>
        <p:grpSpPr>
          <a:xfrm>
            <a:off x="11652600" y="1015400"/>
            <a:ext cx="539400" cy="4827200"/>
            <a:chOff x="8739450" y="761550"/>
            <a:chExt cx="404550" cy="3620400"/>
          </a:xfrm>
        </p:grpSpPr>
        <p:cxnSp>
          <p:nvCxnSpPr>
            <p:cNvPr id="335" name="Google Shape;335;p2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2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2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38" name="Google Shape;338;p27"/>
          <p:cNvGrpSpPr/>
          <p:nvPr/>
        </p:nvGrpSpPr>
        <p:grpSpPr>
          <a:xfrm>
            <a:off x="946800" y="6318200"/>
            <a:ext cx="10305867" cy="539800"/>
            <a:chOff x="710100" y="4738650"/>
            <a:chExt cx="7729400" cy="404850"/>
          </a:xfrm>
        </p:grpSpPr>
        <p:cxnSp>
          <p:nvCxnSpPr>
            <p:cNvPr id="339" name="Google Shape;339;p2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2" name="Google Shape;342;p27"/>
          <p:cNvGrpSpPr/>
          <p:nvPr/>
        </p:nvGrpSpPr>
        <p:grpSpPr>
          <a:xfrm>
            <a:off x="943067" y="0"/>
            <a:ext cx="10305867" cy="539800"/>
            <a:chOff x="707300" y="0"/>
            <a:chExt cx="7729400" cy="404850"/>
          </a:xfrm>
        </p:grpSpPr>
        <p:cxnSp>
          <p:nvCxnSpPr>
            <p:cNvPr id="343" name="Google Shape;343;p2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6" name="Google Shape;346;p27"/>
          <p:cNvGrpSpPr/>
          <p:nvPr/>
        </p:nvGrpSpPr>
        <p:grpSpPr>
          <a:xfrm>
            <a:off x="0" y="1015400"/>
            <a:ext cx="539400" cy="4827200"/>
            <a:chOff x="0" y="761550"/>
            <a:chExt cx="404550" cy="3620400"/>
          </a:xfrm>
        </p:grpSpPr>
        <p:cxnSp>
          <p:nvCxnSpPr>
            <p:cNvPr id="347" name="Google Shape;347;p2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2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685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4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7404600" y="3455567"/>
            <a:ext cx="3840400" cy="1024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5"/>
          <p:cNvSpPr txBox="1">
            <a:spLocks noGrp="1"/>
          </p:cNvSpPr>
          <p:nvPr>
            <p:ph type="subTitle" idx="2"/>
          </p:nvPr>
        </p:nvSpPr>
        <p:spPr>
          <a:xfrm>
            <a:off x="7400567" y="2885483"/>
            <a:ext cx="38404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4" name="Google Shape;54;p5"/>
          <p:cNvSpPr txBox="1">
            <a:spLocks noGrp="1"/>
          </p:cNvSpPr>
          <p:nvPr>
            <p:ph type="subTitle" idx="3"/>
          </p:nvPr>
        </p:nvSpPr>
        <p:spPr>
          <a:xfrm>
            <a:off x="953167" y="3458367"/>
            <a:ext cx="3839200" cy="101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5" name="Google Shape;55;p5"/>
          <p:cNvSpPr txBox="1">
            <a:spLocks noGrp="1"/>
          </p:cNvSpPr>
          <p:nvPr>
            <p:ph type="subTitle" idx="4"/>
          </p:nvPr>
        </p:nvSpPr>
        <p:spPr>
          <a:xfrm>
            <a:off x="950967" y="2885483"/>
            <a:ext cx="3840400" cy="4144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6" name="Google Shape;56;p5"/>
          <p:cNvGrpSpPr/>
          <p:nvPr/>
        </p:nvGrpSpPr>
        <p:grpSpPr>
          <a:xfrm>
            <a:off x="11652600" y="1015400"/>
            <a:ext cx="539400" cy="4827200"/>
            <a:chOff x="8739450" y="761550"/>
            <a:chExt cx="404550" cy="3620400"/>
          </a:xfrm>
        </p:grpSpPr>
        <p:cxnSp>
          <p:nvCxnSpPr>
            <p:cNvPr id="57" name="Google Shape;57;p5"/>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0" name="Google Shape;60;p5"/>
          <p:cNvGrpSpPr/>
          <p:nvPr/>
        </p:nvGrpSpPr>
        <p:grpSpPr>
          <a:xfrm>
            <a:off x="0" y="1015400"/>
            <a:ext cx="539400" cy="4827200"/>
            <a:chOff x="0" y="761550"/>
            <a:chExt cx="404550" cy="3620400"/>
          </a:xfrm>
        </p:grpSpPr>
        <p:cxnSp>
          <p:nvCxnSpPr>
            <p:cNvPr id="61" name="Google Shape;61;p5"/>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5"/>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414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64"/>
        <p:cNvGrpSpPr/>
        <p:nvPr/>
      </p:nvGrpSpPr>
      <p:grpSpPr>
        <a:xfrm>
          <a:off x="0" y="0"/>
          <a:ext cx="0" cy="0"/>
          <a:chOff x="0" y="0"/>
          <a:chExt cx="0" cy="0"/>
        </a:xfrm>
      </p:grpSpPr>
      <p:grpSp>
        <p:nvGrpSpPr>
          <p:cNvPr id="65" name="Google Shape;65;p6"/>
          <p:cNvGrpSpPr/>
          <p:nvPr/>
        </p:nvGrpSpPr>
        <p:grpSpPr>
          <a:xfrm>
            <a:off x="11652600" y="1015400"/>
            <a:ext cx="539400" cy="4827200"/>
            <a:chOff x="8739450" y="761550"/>
            <a:chExt cx="404550" cy="3620400"/>
          </a:xfrm>
        </p:grpSpPr>
        <p:cxnSp>
          <p:nvCxnSpPr>
            <p:cNvPr id="66" name="Google Shape;66;p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9" name="Google Shape;69;p6"/>
          <p:cNvGrpSpPr/>
          <p:nvPr/>
        </p:nvGrpSpPr>
        <p:grpSpPr>
          <a:xfrm>
            <a:off x="0" y="1015400"/>
            <a:ext cx="539400" cy="4827200"/>
            <a:chOff x="0" y="761550"/>
            <a:chExt cx="404550" cy="3620400"/>
          </a:xfrm>
        </p:grpSpPr>
        <p:cxnSp>
          <p:nvCxnSpPr>
            <p:cNvPr id="70" name="Google Shape;70;p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451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subTitle" idx="1"/>
          </p:nvPr>
        </p:nvSpPr>
        <p:spPr>
          <a:xfrm>
            <a:off x="950967" y="2011667"/>
            <a:ext cx="7068000" cy="336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1"/>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77" name="Google Shape;77;p7"/>
          <p:cNvGrpSpPr/>
          <p:nvPr/>
        </p:nvGrpSpPr>
        <p:grpSpPr>
          <a:xfrm>
            <a:off x="11652600" y="1015400"/>
            <a:ext cx="539400" cy="4827200"/>
            <a:chOff x="8739450" y="761550"/>
            <a:chExt cx="404550" cy="3620400"/>
          </a:xfrm>
        </p:grpSpPr>
        <p:cxnSp>
          <p:nvCxnSpPr>
            <p:cNvPr id="78" name="Google Shape;78;p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81" name="Google Shape;81;p7"/>
          <p:cNvGrpSpPr/>
          <p:nvPr/>
        </p:nvGrpSpPr>
        <p:grpSpPr>
          <a:xfrm>
            <a:off x="0" y="1015400"/>
            <a:ext cx="539400" cy="4827200"/>
            <a:chOff x="0" y="761550"/>
            <a:chExt cx="404550" cy="3620400"/>
          </a:xfrm>
        </p:grpSpPr>
        <p:cxnSp>
          <p:nvCxnSpPr>
            <p:cNvPr id="82" name="Google Shape;82;p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423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972200" y="2350400"/>
            <a:ext cx="4247600" cy="2157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7" name="Google Shape;87;p8"/>
          <p:cNvGrpSpPr/>
          <p:nvPr/>
        </p:nvGrpSpPr>
        <p:grpSpPr>
          <a:xfrm>
            <a:off x="11652600" y="1015400"/>
            <a:ext cx="539400" cy="4827200"/>
            <a:chOff x="8739450" y="761550"/>
            <a:chExt cx="404550" cy="3620400"/>
          </a:xfrm>
        </p:grpSpPr>
        <p:cxnSp>
          <p:nvCxnSpPr>
            <p:cNvPr id="88" name="Google Shape;88;p8"/>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9" name="Google Shape;89;p8"/>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1" name="Google Shape;91;p8"/>
          <p:cNvGrpSpPr/>
          <p:nvPr/>
        </p:nvGrpSpPr>
        <p:grpSpPr>
          <a:xfrm>
            <a:off x="946800" y="6318200"/>
            <a:ext cx="10305867" cy="539800"/>
            <a:chOff x="710100" y="4738650"/>
            <a:chExt cx="7729400" cy="404850"/>
          </a:xfrm>
        </p:grpSpPr>
        <p:cxnSp>
          <p:nvCxnSpPr>
            <p:cNvPr id="92" name="Google Shape;92;p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5" name="Google Shape;95;p8"/>
          <p:cNvGrpSpPr/>
          <p:nvPr/>
        </p:nvGrpSpPr>
        <p:grpSpPr>
          <a:xfrm>
            <a:off x="943067" y="0"/>
            <a:ext cx="10305867" cy="539800"/>
            <a:chOff x="707300" y="0"/>
            <a:chExt cx="7729400" cy="404850"/>
          </a:xfrm>
        </p:grpSpPr>
        <p:cxnSp>
          <p:nvCxnSpPr>
            <p:cNvPr id="96" name="Google Shape;96;p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9" name="Google Shape;99;p8"/>
          <p:cNvGrpSpPr/>
          <p:nvPr/>
        </p:nvGrpSpPr>
        <p:grpSpPr>
          <a:xfrm>
            <a:off x="0" y="1015400"/>
            <a:ext cx="539400" cy="4827200"/>
            <a:chOff x="0" y="761550"/>
            <a:chExt cx="404550" cy="3620400"/>
          </a:xfrm>
        </p:grpSpPr>
        <p:cxnSp>
          <p:nvCxnSpPr>
            <p:cNvPr id="100" name="Google Shape;100;p8"/>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8"/>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8"/>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1012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946800" y="710600"/>
            <a:ext cx="3284800" cy="29540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4" name="Google Shape;124;p10"/>
          <p:cNvCxnSpPr/>
          <p:nvPr/>
        </p:nvCxnSpPr>
        <p:spPr>
          <a:xfrm>
            <a:off x="5394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10"/>
          <p:cNvCxnSpPr/>
          <p:nvPr/>
        </p:nvCxnSpPr>
        <p:spPr>
          <a:xfrm flipH="1">
            <a:off x="538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10"/>
          <p:cNvCxnSpPr/>
          <p:nvPr/>
        </p:nvCxnSpPr>
        <p:spPr>
          <a:xfrm rot="10800000">
            <a:off x="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10"/>
          <p:cNvCxnSpPr/>
          <p:nvPr/>
        </p:nvCxnSpPr>
        <p:spPr>
          <a:xfrm>
            <a:off x="116526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10"/>
          <p:cNvCxnSpPr/>
          <p:nvPr/>
        </p:nvCxnSpPr>
        <p:spPr>
          <a:xfrm>
            <a:off x="11652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10"/>
          <p:cNvCxnSpPr/>
          <p:nvPr/>
        </p:nvCxnSpPr>
        <p:spPr>
          <a:xfrm>
            <a:off x="1171360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10"/>
          <p:cNvCxnSpPr/>
          <p:nvPr/>
        </p:nvCxnSpPr>
        <p:spPr>
          <a:xfrm>
            <a:off x="946800" y="6318600"/>
            <a:ext cx="51072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10"/>
          <p:cNvCxnSpPr/>
          <p:nvPr/>
        </p:nvCxnSpPr>
        <p:spPr>
          <a:xfrm>
            <a:off x="6197867" y="6318200"/>
            <a:ext cx="50548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10"/>
          <p:cNvCxnSpPr/>
          <p:nvPr/>
        </p:nvCxnSpPr>
        <p:spPr>
          <a:xfrm rot="5400000">
            <a:off x="5875800" y="6618800"/>
            <a:ext cx="47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46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615200" y="2372628"/>
            <a:ext cx="8961600" cy="16860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5" name="Google Shape;135;p11"/>
          <p:cNvSpPr txBox="1">
            <a:spLocks noGrp="1"/>
          </p:cNvSpPr>
          <p:nvPr>
            <p:ph type="subTitle" idx="1"/>
          </p:nvPr>
        </p:nvSpPr>
        <p:spPr>
          <a:xfrm>
            <a:off x="1615400" y="4146573"/>
            <a:ext cx="8961200" cy="33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6" name="Google Shape;136;p11"/>
          <p:cNvGrpSpPr/>
          <p:nvPr/>
        </p:nvGrpSpPr>
        <p:grpSpPr>
          <a:xfrm>
            <a:off x="946800" y="6318200"/>
            <a:ext cx="10305867" cy="539800"/>
            <a:chOff x="710100" y="4738650"/>
            <a:chExt cx="7729400" cy="404850"/>
          </a:xfrm>
        </p:grpSpPr>
        <p:cxnSp>
          <p:nvCxnSpPr>
            <p:cNvPr id="137" name="Google Shape;137;p11"/>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1"/>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1"/>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40" name="Google Shape;140;p11"/>
          <p:cNvGrpSpPr/>
          <p:nvPr/>
        </p:nvGrpSpPr>
        <p:grpSpPr>
          <a:xfrm>
            <a:off x="943067" y="0"/>
            <a:ext cx="10305867" cy="539800"/>
            <a:chOff x="707300" y="0"/>
            <a:chExt cx="7729400" cy="404850"/>
          </a:xfrm>
        </p:grpSpPr>
        <p:cxnSp>
          <p:nvCxnSpPr>
            <p:cNvPr id="141" name="Google Shape;141;p11"/>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1"/>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11"/>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9075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25131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600"/>
              <a:buFont typeface="ZCOOL XiaoWei"/>
              <a:buNone/>
              <a:defRPr sz="3600">
                <a:solidFill>
                  <a:schemeClr val="dk1"/>
                </a:solidFill>
                <a:latin typeface="ZCOOL XiaoWei"/>
                <a:ea typeface="ZCOOL XiaoWei"/>
                <a:cs typeface="ZCOOL XiaoWei"/>
                <a:sym typeface="ZCOOL XiaoWei"/>
              </a:defRPr>
            </a:lvl1pPr>
            <a:lvl2pPr lvl="1">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2pPr>
            <a:lvl3pPr lvl="2">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3pPr>
            <a:lvl4pPr lvl="3">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4pPr>
            <a:lvl5pPr lvl="4">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5pPr>
            <a:lvl6pPr lvl="5">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6pPr>
            <a:lvl7pPr lvl="6">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7pPr>
            <a:lvl8pPr lvl="7">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8pPr>
            <a:lvl9pPr lvl="8">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14252040"/>
      </p:ext>
    </p:extLst>
  </p:cSld>
  <p:clrMap bg1="lt1" tx1="dk1" bg2="dk2" tx2="lt2" accent1="accent1" accent2="accent2" accent3="accent3" accent4="accent4" accent5="accent5" accent6="accent6" hlink="hlink" folHlink="folHlink"/>
  <p:sldLayoutIdLst>
    <p:sldLayoutId id="2147483758" r:id="rId1"/>
    <p:sldLayoutId id="2147483760" r:id="rId2"/>
    <p:sldLayoutId id="2147483761" r:id="rId3"/>
    <p:sldLayoutId id="2147483762" r:id="rId4"/>
    <p:sldLayoutId id="2147483763" r:id="rId5"/>
    <p:sldLayoutId id="2147483764"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ufukcorp.com/post/problem_solving"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23" name="Forme en L 22"/>
          <p:cNvSpPr/>
          <p:nvPr/>
        </p:nvSpPr>
        <p:spPr>
          <a:xfrm rot="5400000">
            <a:off x="4119" y="-4119"/>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4" name="Forme en L 23"/>
          <p:cNvSpPr/>
          <p:nvPr/>
        </p:nvSpPr>
        <p:spPr>
          <a:xfrm rot="10800000">
            <a:off x="11561806" y="-4118"/>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5" name="Forme en L 24"/>
          <p:cNvSpPr/>
          <p:nvPr/>
        </p:nvSpPr>
        <p:spPr>
          <a:xfrm>
            <a:off x="-1"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6" name="Forme en L 25"/>
          <p:cNvSpPr/>
          <p:nvPr/>
        </p:nvSpPr>
        <p:spPr>
          <a:xfrm flipH="1">
            <a:off x="11565925"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entury Gothic" panose="020B0502020202020204"/>
              <a:ea typeface="+mn-ea"/>
              <a:cs typeface="+mn-cs"/>
            </a:endParaRPr>
          </a:p>
        </p:txBody>
      </p:sp>
      <p:sp>
        <p:nvSpPr>
          <p:cNvPr id="27" name="Titre 1"/>
          <p:cNvSpPr txBox="1">
            <a:spLocks/>
          </p:cNvSpPr>
          <p:nvPr/>
        </p:nvSpPr>
        <p:spPr>
          <a:xfrm>
            <a:off x="3045076" y="20438"/>
            <a:ext cx="8194424" cy="9467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5400" smtClean="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rPr>
              <a:t> </a:t>
            </a:r>
            <a:endParaRPr lang="fr-FR" sz="5400" dirty="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endParaRPr>
          </a:p>
        </p:txBody>
      </p:sp>
      <p:sp>
        <p:nvSpPr>
          <p:cNvPr id="28" name="Rectangle 27"/>
          <p:cNvSpPr/>
          <p:nvPr/>
        </p:nvSpPr>
        <p:spPr>
          <a:xfrm>
            <a:off x="2972739" y="250330"/>
            <a:ext cx="6096000" cy="1815882"/>
          </a:xfrm>
          <a:prstGeom prst="rect">
            <a:avLst/>
          </a:prstGeom>
        </p:spPr>
        <p:txBody>
          <a:bodyPr>
            <a:spAutoFit/>
          </a:bodyPr>
          <a:lstStyle/>
          <a:p>
            <a:pPr algn="ctr"/>
            <a: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وزارة التعليم العالي والبحث العلمي </a:t>
            </a:r>
            <a:b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جامعة محمد خيضر بسكرة </a:t>
            </a:r>
            <a: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endParaRPr lang="fr-FR"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sp>
        <p:nvSpPr>
          <p:cNvPr id="29" name="ZoneTexte 28"/>
          <p:cNvSpPr txBox="1"/>
          <p:nvPr/>
        </p:nvSpPr>
        <p:spPr>
          <a:xfrm>
            <a:off x="3385219" y="1603606"/>
            <a:ext cx="5271039" cy="954107"/>
          </a:xfrm>
          <a:prstGeom prst="rect">
            <a:avLst/>
          </a:prstGeom>
          <a:noFill/>
        </p:spPr>
        <p:txBody>
          <a:bodyPr wrap="square" rtlCol="0">
            <a:spAutoFit/>
          </a:bodyPr>
          <a:lstStyle/>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الكلية </a:t>
            </a:r>
            <a:r>
              <a:rPr lang="ar-DZ"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t>
            </a: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العلوم الاقتصادية والتجارية وعلوم التسيير</a:t>
            </a:r>
          </a:p>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تخصص: ماستر 1 تسويق</a:t>
            </a:r>
          </a:p>
        </p:txBody>
      </p:sp>
      <p:sp>
        <p:nvSpPr>
          <p:cNvPr id="31" name="ZoneTexte 30"/>
          <p:cNvSpPr txBox="1"/>
          <p:nvPr/>
        </p:nvSpPr>
        <p:spPr>
          <a:xfrm>
            <a:off x="313036" y="4480790"/>
            <a:ext cx="2409384" cy="1116972"/>
          </a:xfrm>
          <a:prstGeom prst="rect">
            <a:avLst/>
          </a:prstGeom>
          <a:noFill/>
        </p:spPr>
        <p:txBody>
          <a:bodyPr wrap="square" rtlCol="0">
            <a:spAutoFit/>
          </a:bodyPr>
          <a:lstStyle/>
          <a:p>
            <a:pPr algn="r" rtl="1">
              <a:lnSpc>
                <a:spcPct val="107000"/>
              </a:lnSpc>
              <a:spcAft>
                <a:spcPts val="800"/>
              </a:spcAft>
            </a:pPr>
            <a:r>
              <a:rPr lang="ar-DZ" sz="2800" b="1" u="sng"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من </a:t>
            </a:r>
            <a:r>
              <a:rPr lang="ar-DZ" sz="2800" b="1" u="sng"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اعداد الاستاذة:</a:t>
            </a:r>
          </a:p>
          <a:p>
            <a:pPr algn="r" rtl="1">
              <a:lnSpc>
                <a:spcPct val="107000"/>
              </a:lnSpc>
              <a:spcAft>
                <a:spcPts val="800"/>
              </a:spcAft>
            </a:pPr>
            <a:r>
              <a:rPr lang="ar-DZ" sz="2800" b="1"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د/زاغز سارة</a:t>
            </a:r>
            <a:endPar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endParaRPr>
          </a:p>
        </p:txBody>
      </p:sp>
      <p:sp>
        <p:nvSpPr>
          <p:cNvPr id="32" name="Ruban vers le haut 31"/>
          <p:cNvSpPr/>
          <p:nvPr/>
        </p:nvSpPr>
        <p:spPr>
          <a:xfrm>
            <a:off x="3878901" y="6071287"/>
            <a:ext cx="4283676" cy="675502"/>
          </a:xfrm>
          <a:prstGeom prst="ribbon2">
            <a:avLst>
              <a:gd name="adj1" fmla="val 16667"/>
              <a:gd name="adj2" fmla="val 70769"/>
            </a:avLst>
          </a:prstGeom>
          <a:gradFill rotWithShape="1">
            <a:gsLst>
              <a:gs pos="0">
                <a:srgbClr val="D8B25C">
                  <a:tint val="98000"/>
                  <a:lumMod val="114000"/>
                </a:srgbClr>
              </a:gs>
              <a:gs pos="100000">
                <a:srgbClr val="D8B25C">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السنة الجامعية: 2023-2024</a:t>
            </a:r>
            <a:endParaRPr kumimoji="0" lang="fr-FR"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3" name="Parchemin horizontal 32"/>
          <p:cNvSpPr/>
          <p:nvPr/>
        </p:nvSpPr>
        <p:spPr>
          <a:xfrm>
            <a:off x="3668215" y="2702602"/>
            <a:ext cx="5400524" cy="1436338"/>
          </a:xfrm>
          <a:prstGeom prst="horizontalScroll">
            <a:avLst/>
          </a:prstGeom>
          <a:gradFill rotWithShape="1">
            <a:gsLst>
              <a:gs pos="0">
                <a:srgbClr val="D8B25C">
                  <a:tint val="98000"/>
                  <a:lumMod val="114000"/>
                </a:srgbClr>
              </a:gs>
              <a:gs pos="100000">
                <a:srgbClr val="D8B25C">
                  <a:shade val="90000"/>
                  <a:lumMod val="84000"/>
                </a:srgbClr>
              </a:gs>
            </a:gsLst>
            <a:lin ang="5400000" scaled="0"/>
          </a:gradFill>
          <a:ln w="9525" cap="rnd" cmpd="sng" algn="ctr">
            <a:solidFill>
              <a:srgbClr val="D8B25C"/>
            </a:solidFill>
            <a:prstDash val="solid"/>
          </a:ln>
          <a:effectLst>
            <a:outerShdw blurRad="38100" dist="254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3200" b="1" kern="0" dirty="0" smtClean="0">
                <a:solidFill>
                  <a:prstClr val="black"/>
                </a:solidFill>
                <a:latin typeface="Sakkal Majalla" panose="02000000000000000000" pitchFamily="2" charset="-78"/>
                <a:cs typeface="Sakkal Majalla" panose="02000000000000000000" pitchFamily="2" charset="-78"/>
              </a:rPr>
              <a:t>الإدارة الاستراتيجية للجودة </a:t>
            </a:r>
          </a:p>
        </p:txBody>
      </p:sp>
      <p:pic>
        <p:nvPicPr>
          <p:cNvPr id="34" name="Image 1"/>
          <p:cNvPicPr>
            <a:picLocks noChangeAspect="1" noChangeArrowheads="1"/>
          </p:cNvPicPr>
          <p:nvPr/>
        </p:nvPicPr>
        <p:blipFill>
          <a:blip r:embed="rId4" cstate="print"/>
          <a:srcRect/>
          <a:stretch>
            <a:fillRect/>
          </a:stretch>
        </p:blipFill>
        <p:spPr bwMode="auto">
          <a:xfrm>
            <a:off x="1292892" y="174840"/>
            <a:ext cx="1368152" cy="1368152"/>
          </a:xfrm>
          <a:prstGeom prst="rect">
            <a:avLst/>
          </a:prstGeom>
          <a:noFill/>
          <a:ln w="9525">
            <a:noFill/>
            <a:miter lim="800000"/>
            <a:headEnd/>
            <a:tailEnd/>
          </a:ln>
          <a:effectLst>
            <a:softEdge rad="63500"/>
          </a:effectLst>
        </p:spPr>
      </p:pic>
      <p:pic>
        <p:nvPicPr>
          <p:cNvPr id="35" name="Image 1"/>
          <p:cNvPicPr>
            <a:picLocks noChangeAspect="1" noChangeArrowheads="1"/>
          </p:cNvPicPr>
          <p:nvPr/>
        </p:nvPicPr>
        <p:blipFill>
          <a:blip r:embed="rId4" cstate="print"/>
          <a:srcRect/>
          <a:stretch>
            <a:fillRect/>
          </a:stretch>
        </p:blipFill>
        <p:spPr bwMode="auto">
          <a:xfrm>
            <a:off x="9068739" y="174840"/>
            <a:ext cx="1368152" cy="136815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673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1500"/>
                                        <p:tgtEl>
                                          <p:spTgt spid="29">
                                            <p:txEl>
                                              <p:pRg st="0" end="0"/>
                                            </p:txEl>
                                          </p:spTgt>
                                        </p:tgtEl>
                                      </p:cBhvr>
                                    </p:animEffect>
                                    <p:anim calcmode="lin" valueType="num">
                                      <p:cBhvr>
                                        <p:cTn id="18" dur="1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1500"/>
                                        <p:tgtEl>
                                          <p:spTgt spid="29">
                                            <p:txEl>
                                              <p:pRg st="1" end="1"/>
                                            </p:txEl>
                                          </p:spTgt>
                                        </p:tgtEl>
                                      </p:cBhvr>
                                    </p:animEffect>
                                    <p:anim calcmode="lin" valueType="num">
                                      <p:cBhvr>
                                        <p:cTn id="25" dur="1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6" dur="15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36" dur="1250"/>
                                        <p:tgtEl>
                                          <p:spTgt spid="3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41" dur="1250"/>
                                        <p:tgtEl>
                                          <p:spTgt spid="3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2763" y="665018"/>
            <a:ext cx="7315200" cy="394855"/>
          </a:xfrm>
        </p:spPr>
        <p:txBody>
          <a:bodyPr/>
          <a:lstStyle/>
          <a:p>
            <a:r>
              <a:rPr lang="ar-DZ" sz="3600" b="1">
                <a:solidFill>
                  <a:srgbClr val="FF0000"/>
                </a:solidFill>
                <a:latin typeface="Sakkal Majalla" pitchFamily="2" charset="-78"/>
                <a:ea typeface="Times New Roman" pitchFamily="18" charset="0"/>
                <a:cs typeface="Sakkal Majalla" pitchFamily="2" charset="-78"/>
              </a:rPr>
              <a:t>مفهوم  أدوات إدارة الجودة الشاملة</a:t>
            </a:r>
            <a:endParaRPr lang="fr-FR" sz="3600">
              <a:solidFill>
                <a:srgbClr val="FF0000"/>
              </a:solidFill>
            </a:endParaRPr>
          </a:p>
        </p:txBody>
      </p:sp>
      <p:sp>
        <p:nvSpPr>
          <p:cNvPr id="3" name="Sous-titre 2"/>
          <p:cNvSpPr>
            <a:spLocks noGrp="1"/>
          </p:cNvSpPr>
          <p:nvPr>
            <p:ph type="subTitle" idx="1"/>
          </p:nvPr>
        </p:nvSpPr>
        <p:spPr>
          <a:xfrm>
            <a:off x="1332727" y="1343651"/>
            <a:ext cx="5047636" cy="4288221"/>
          </a:xfrm>
        </p:spPr>
        <p:txBody>
          <a:bodyPr/>
          <a:lstStyle/>
          <a:p>
            <a:r>
              <a:rPr lang="ar-SA" sz="3600" b="1">
                <a:solidFill>
                  <a:schemeClr val="tx1"/>
                </a:solidFill>
                <a:latin typeface="Sakkal Majalla" pitchFamily="2" charset="-78"/>
                <a:ea typeface="Times New Roman" pitchFamily="18" charset="0"/>
                <a:cs typeface="Sakkal Majalla" pitchFamily="2" charset="-78"/>
              </a:rPr>
              <a:t>فهي أدوات تستعمل في التخطيط والتحليل والتنفيذ بهدف التحقق من مشاكل الجودة، وضعت هذه الأدوات من قبل أستاذ الهندسة الياباني الخبير في الجودة كاورو إيشيكاوا</a:t>
            </a:r>
            <a:r>
              <a:rPr lang="ar-DZ" sz="3600" b="1">
                <a:solidFill>
                  <a:schemeClr val="tx1"/>
                </a:solidFill>
                <a:latin typeface="Sakkal Majalla" pitchFamily="2" charset="-78"/>
                <a:ea typeface="Times New Roman" pitchFamily="18" charset="0"/>
                <a:cs typeface="Sakkal Majalla" pitchFamily="2" charset="-78"/>
              </a:rPr>
              <a:t> (</a:t>
            </a:r>
            <a:r>
              <a:rPr lang="fr-FR" sz="3600" b="1">
                <a:solidFill>
                  <a:schemeClr val="tx1"/>
                </a:solidFill>
                <a:latin typeface="Sakkal Majalla" pitchFamily="2" charset="-78"/>
                <a:ea typeface="Times New Roman" pitchFamily="18" charset="0"/>
                <a:cs typeface="Sakkal Majalla" pitchFamily="2" charset="-78"/>
              </a:rPr>
              <a:t>kaoru ishikawa</a:t>
            </a:r>
            <a:r>
              <a:rPr lang="ar-DZ" sz="3600" b="1">
                <a:solidFill>
                  <a:schemeClr val="tx1"/>
                </a:solidFill>
                <a:latin typeface="Sakkal Majalla" pitchFamily="2" charset="-78"/>
                <a:ea typeface="Times New Roman" pitchFamily="18" charset="0"/>
                <a:cs typeface="Sakkal Majalla" pitchFamily="2" charset="-78"/>
              </a:rPr>
              <a:t>) </a:t>
            </a:r>
            <a:r>
              <a:rPr lang="ar-SA" sz="3600" b="1">
                <a:solidFill>
                  <a:schemeClr val="tx1"/>
                </a:solidFill>
                <a:latin typeface="Sakkal Majalla" pitchFamily="2" charset="-78"/>
                <a:ea typeface="Times New Roman" pitchFamily="18" charset="0"/>
                <a:cs typeface="Sakkal Majalla" pitchFamily="2" charset="-78"/>
              </a:rPr>
              <a:t>في جامعة طوكيو في عام 1950م.</a:t>
            </a:r>
            <a:endParaRPr lang="fr-FR">
              <a:solidFill>
                <a:schemeClr val="tx1"/>
              </a:solidFill>
            </a:endParaRPr>
          </a:p>
        </p:txBody>
      </p:sp>
      <p:pic>
        <p:nvPicPr>
          <p:cNvPr id="4" name="Picture 4" descr="كارو إيشيكاوا - ويكيبيديا"/>
          <p:cNvPicPr>
            <a:picLocks noChangeAspect="1" noChangeArrowheads="1"/>
          </p:cNvPicPr>
          <p:nvPr/>
        </p:nvPicPr>
        <p:blipFill>
          <a:blip r:embed="rId2"/>
          <a:srcRect/>
          <a:stretch>
            <a:fillRect/>
          </a:stretch>
        </p:blipFill>
        <p:spPr bwMode="auto">
          <a:xfrm>
            <a:off x="8624456" y="1343651"/>
            <a:ext cx="2354232" cy="208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380363" y="4193463"/>
            <a:ext cx="4759037" cy="2246769"/>
          </a:xfrm>
          <a:prstGeom prst="rect">
            <a:avLst/>
          </a:prstGeom>
        </p:spPr>
        <p:txBody>
          <a:bodyPr wrap="square">
            <a:spAutoFit/>
          </a:bodyPr>
          <a:lstStyle/>
          <a:p>
            <a:pPr algn="r" rtl="1"/>
            <a:r>
              <a:rPr lang="ar-SA" sz="2800" b="1">
                <a:latin typeface="Sakkal Majalla" pitchFamily="2" charset="-78"/>
                <a:ea typeface="Times New Roman" pitchFamily="18" charset="0"/>
                <a:cs typeface="Sakkal Majalla" pitchFamily="2" charset="-78"/>
              </a:rPr>
              <a:t>أيضا هي تقنيات رسومية توضح بدقة المشكلات المتعلقة بجودة المنتج وتعمل على إصلاحها، إذ تستهدف أدوات السبع لضبط الجودة على حل نحو 95% من المشكلات المتعلقة بالمنتجات أو الخدمة</a:t>
            </a:r>
            <a:endParaRPr lang="fr-FR" sz="2800"/>
          </a:p>
        </p:txBody>
      </p:sp>
    </p:spTree>
    <p:extLst>
      <p:ext uri="{BB962C8B-B14F-4D97-AF65-F5344CB8AC3E}">
        <p14:creationId xmlns:p14="http://schemas.microsoft.com/office/powerpoint/2010/main" val="42717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8900" y="685082"/>
            <a:ext cx="7315200" cy="458400"/>
          </a:xfrm>
        </p:spPr>
        <p:txBody>
          <a:bodyPr/>
          <a:lstStyle/>
          <a:p>
            <a:r>
              <a:rPr lang="ar-DZ" sz="3600" b="1">
                <a:solidFill>
                  <a:srgbClr val="FF0000"/>
                </a:solidFill>
                <a:latin typeface="Sakkal Majalla" pitchFamily="2" charset="-78"/>
                <a:ea typeface="Times New Roman" pitchFamily="18" charset="0"/>
                <a:cs typeface="Sakkal Majalla" pitchFamily="2" charset="-78"/>
              </a:rPr>
              <a:t>أهداف أدوات إدارة الجودة الشاملة</a:t>
            </a:r>
            <a:endParaRPr lang="fr-FR" sz="3600">
              <a:solidFill>
                <a:srgbClr val="FF0000"/>
              </a:solidFill>
            </a:endParaRPr>
          </a:p>
        </p:txBody>
      </p:sp>
      <p:sp>
        <p:nvSpPr>
          <p:cNvPr id="3" name="Sous-titre 2"/>
          <p:cNvSpPr>
            <a:spLocks noGrp="1"/>
          </p:cNvSpPr>
          <p:nvPr>
            <p:ph type="subTitle" idx="1"/>
          </p:nvPr>
        </p:nvSpPr>
        <p:spPr>
          <a:xfrm>
            <a:off x="-69273" y="1371482"/>
            <a:ext cx="12261273" cy="4966490"/>
          </a:xfrm>
        </p:spPr>
        <p:txBody>
          <a:bodyPr/>
          <a:lstStyle/>
          <a:p>
            <a:pPr marL="0" lvl="0" indent="0" algn="r" rtl="1" fontAlgn="base">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1-</a:t>
            </a:r>
            <a:r>
              <a:rPr lang="ar-SA" sz="3600" b="1" smtClean="0">
                <a:solidFill>
                  <a:schemeClr val="tx1"/>
                </a:solidFill>
                <a:latin typeface="Sakkal Majalla" pitchFamily="2" charset="-78"/>
                <a:ea typeface="Times New Roman" pitchFamily="18" charset="0"/>
                <a:cs typeface="Sakkal Majalla" pitchFamily="2" charset="-78"/>
              </a:rPr>
              <a:t>حل </a:t>
            </a:r>
            <a:r>
              <a:rPr lang="ar-SA" sz="3600" b="1">
                <a:solidFill>
                  <a:schemeClr val="tx1"/>
                </a:solidFill>
                <a:latin typeface="Sakkal Majalla" pitchFamily="2" charset="-78"/>
                <a:ea typeface="Times New Roman" pitchFamily="18" charset="0"/>
                <a:cs typeface="Sakkal Majalla" pitchFamily="2" charset="-78"/>
              </a:rPr>
              <a:t>المشكلات المتعلقة بالمنتجات والخدمات، واتخاذ القرارات والأحكام المتعلقة بالعمل</a:t>
            </a:r>
            <a:r>
              <a:rPr lang="fr-FR" sz="3600" b="1">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2-</a:t>
            </a:r>
            <a:r>
              <a:rPr lang="ar-SA" sz="3600" b="1" smtClean="0">
                <a:solidFill>
                  <a:schemeClr val="tx1"/>
                </a:solidFill>
                <a:latin typeface="Sakkal Majalla" pitchFamily="2" charset="-78"/>
                <a:ea typeface="Times New Roman" pitchFamily="18" charset="0"/>
                <a:cs typeface="Sakkal Majalla" pitchFamily="2" charset="-78"/>
              </a:rPr>
              <a:t>تحسين </a:t>
            </a:r>
            <a:r>
              <a:rPr lang="ar-SA" sz="3600" b="1">
                <a:solidFill>
                  <a:schemeClr val="tx1"/>
                </a:solidFill>
                <a:latin typeface="Sakkal Majalla" pitchFamily="2" charset="-78"/>
                <a:ea typeface="Times New Roman" pitchFamily="18" charset="0"/>
                <a:cs typeface="Sakkal Majalla" pitchFamily="2" charset="-78"/>
              </a:rPr>
              <a:t>المنتجات من حيث الجودة والخدمات المقدمة والعمليات</a:t>
            </a:r>
            <a:r>
              <a:rPr lang="fr-FR" sz="3600" b="1">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3-</a:t>
            </a:r>
            <a:r>
              <a:rPr lang="ar-SA" sz="3600" b="1" smtClean="0">
                <a:solidFill>
                  <a:schemeClr val="tx1"/>
                </a:solidFill>
                <a:latin typeface="Sakkal Majalla" pitchFamily="2" charset="-78"/>
                <a:ea typeface="Times New Roman" pitchFamily="18" charset="0"/>
                <a:cs typeface="Sakkal Majalla" pitchFamily="2" charset="-78"/>
              </a:rPr>
              <a:t>تساهم </a:t>
            </a:r>
            <a:r>
              <a:rPr lang="ar-SA" sz="3600" b="1">
                <a:solidFill>
                  <a:schemeClr val="tx1"/>
                </a:solidFill>
                <a:latin typeface="Sakkal Majalla" pitchFamily="2" charset="-78"/>
                <a:ea typeface="Times New Roman" pitchFamily="18" charset="0"/>
                <a:cs typeface="Sakkal Majalla" pitchFamily="2" charset="-78"/>
              </a:rPr>
              <a:t>بصورة مستمرة في رفع مستويات الجودة وتحسينها والحصول على رضا العملاء</a:t>
            </a:r>
            <a:r>
              <a:rPr lang="fr-FR" sz="3600" b="1">
                <a:solidFill>
                  <a:schemeClr val="tx1"/>
                </a:solidFill>
                <a:latin typeface="Sakkal Majalla" pitchFamily="2" charset="-78"/>
                <a:ea typeface="Times New Roman" pitchFamily="18" charset="0"/>
                <a:cs typeface="Sakkal Majalla" pitchFamily="2" charset="-78"/>
              </a:rPr>
              <a:t>.</a:t>
            </a: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4-</a:t>
            </a:r>
            <a:r>
              <a:rPr lang="ar-SA" sz="3600" b="1" smtClean="0">
                <a:solidFill>
                  <a:schemeClr val="tx1"/>
                </a:solidFill>
                <a:latin typeface="Sakkal Majalla" pitchFamily="2" charset="-78"/>
                <a:ea typeface="Times New Roman" pitchFamily="18" charset="0"/>
                <a:cs typeface="Sakkal Majalla" pitchFamily="2" charset="-78"/>
              </a:rPr>
              <a:t>تحسين</a:t>
            </a:r>
            <a:r>
              <a:rPr lang="fr-FR" sz="3600" b="1">
                <a:solidFill>
                  <a:schemeClr val="tx1"/>
                </a:solidFill>
                <a:latin typeface="Sakkal Majalla" pitchFamily="2" charset="-78"/>
                <a:ea typeface="Times New Roman" pitchFamily="18" charset="0"/>
                <a:cs typeface="Sakkal Majalla" pitchFamily="2" charset="-78"/>
              </a:rPr>
              <a:t> </a:t>
            </a:r>
            <a:r>
              <a:rPr lang="ar-DZ" sz="3600" b="1">
                <a:solidFill>
                  <a:schemeClr val="tx1"/>
                </a:solidFill>
                <a:latin typeface="Sakkal Majalla" pitchFamily="2" charset="-78"/>
                <a:ea typeface="Times New Roman" pitchFamily="18" charset="0"/>
                <a:cs typeface="Sakkal Majalla" pitchFamily="2" charset="-78"/>
              </a:rPr>
              <a:t>مهارات حل المشاكل</a:t>
            </a:r>
            <a:r>
              <a:rPr lang="fr-FR" sz="3600" b="1">
                <a:solidFill>
                  <a:schemeClr val="tx1"/>
                </a:solidFill>
                <a:latin typeface="Sakkal Majalla" pitchFamily="2" charset="-78"/>
                <a:ea typeface="Times New Roman" pitchFamily="18" charset="0"/>
                <a:cs typeface="Sakkal Majalla" pitchFamily="2" charset="-78"/>
              </a:rPr>
              <a:t> </a:t>
            </a:r>
            <a:r>
              <a:rPr lang="ar-SA" sz="3600" b="1">
                <a:solidFill>
                  <a:schemeClr val="tx1"/>
                </a:solidFill>
                <a:latin typeface="Sakkal Majalla" pitchFamily="2" charset="-78"/>
                <a:ea typeface="Times New Roman" pitchFamily="18" charset="0"/>
                <a:cs typeface="Sakkal Majalla" pitchFamily="2" charset="-78"/>
              </a:rPr>
              <a:t>والتحليل لدى الموظفين، كما تشجع روح الفريق وتعزز </a:t>
            </a:r>
            <a:r>
              <a:rPr lang="ar-SA" sz="3600" b="1" smtClean="0">
                <a:solidFill>
                  <a:schemeClr val="tx1"/>
                </a:solidFill>
                <a:latin typeface="Sakkal Majalla" pitchFamily="2" charset="-78"/>
                <a:ea typeface="Times New Roman" pitchFamily="18" charset="0"/>
                <a:cs typeface="Sakkal Majalla" pitchFamily="2" charset="-78"/>
              </a:rPr>
              <a:t>التعاون</a:t>
            </a:r>
            <a:endParaRPr lang="ar-DZ" sz="3600" b="1" smtClean="0">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5-</a:t>
            </a:r>
            <a:r>
              <a:rPr lang="ar-SA" sz="3600" b="1" smtClean="0">
                <a:solidFill>
                  <a:schemeClr val="tx1"/>
                </a:solidFill>
                <a:latin typeface="Sakkal Majalla" pitchFamily="2" charset="-78"/>
                <a:ea typeface="Times New Roman" pitchFamily="18" charset="0"/>
                <a:cs typeface="Sakkal Majalla" pitchFamily="2" charset="-78"/>
              </a:rPr>
              <a:t>تساعد </a:t>
            </a:r>
            <a:r>
              <a:rPr lang="ar-SA" sz="3600" b="1">
                <a:solidFill>
                  <a:schemeClr val="tx1"/>
                </a:solidFill>
                <a:latin typeface="Sakkal Majalla" pitchFamily="2" charset="-78"/>
                <a:ea typeface="Times New Roman" pitchFamily="18" charset="0"/>
                <a:cs typeface="Sakkal Majalla" pitchFamily="2" charset="-78"/>
              </a:rPr>
              <a:t>في تحديد </a:t>
            </a:r>
            <a:r>
              <a:rPr lang="ar-SA" sz="3600" b="1" smtClean="0">
                <a:solidFill>
                  <a:schemeClr val="tx1"/>
                </a:solidFill>
                <a:latin typeface="Sakkal Majalla" pitchFamily="2" charset="-78"/>
                <a:ea typeface="Times New Roman" pitchFamily="18" charset="0"/>
                <a:cs typeface="Sakkal Majalla" pitchFamily="2" charset="-78"/>
              </a:rPr>
              <a:t>جذور </a:t>
            </a:r>
            <a:r>
              <a:rPr lang="ar-SA" sz="3600" b="1">
                <a:solidFill>
                  <a:schemeClr val="tx1"/>
                </a:solidFill>
                <a:latin typeface="Sakkal Majalla" pitchFamily="2" charset="-78"/>
                <a:ea typeface="Times New Roman" pitchFamily="18" charset="0"/>
                <a:cs typeface="Sakkal Majalla" pitchFamily="2" charset="-78"/>
              </a:rPr>
              <a:t>المشاكل </a:t>
            </a:r>
            <a:r>
              <a:rPr lang="ar-DZ" sz="3600" b="1" smtClean="0">
                <a:solidFill>
                  <a:schemeClr val="tx1"/>
                </a:solidFill>
                <a:latin typeface="Sakkal Majalla" pitchFamily="2" charset="-78"/>
                <a:ea typeface="Times New Roman" pitchFamily="18" charset="0"/>
                <a:cs typeface="Sakkal Majalla" pitchFamily="2" charset="-78"/>
              </a:rPr>
              <a:t>التي تحصل في العملية الإنتاجية </a:t>
            </a:r>
            <a:r>
              <a:rPr lang="ar-SA" sz="3600" b="1" smtClean="0">
                <a:solidFill>
                  <a:schemeClr val="tx1"/>
                </a:solidFill>
                <a:latin typeface="Sakkal Majalla" pitchFamily="2" charset="-78"/>
                <a:ea typeface="Times New Roman" pitchFamily="18" charset="0"/>
                <a:cs typeface="Sakkal Majalla" pitchFamily="2" charset="-78"/>
              </a:rPr>
              <a:t>وتعمل </a:t>
            </a:r>
            <a:r>
              <a:rPr lang="ar-SA" sz="3600" b="1">
                <a:solidFill>
                  <a:schemeClr val="tx1"/>
                </a:solidFill>
                <a:latin typeface="Sakkal Majalla" pitchFamily="2" charset="-78"/>
                <a:ea typeface="Times New Roman" pitchFamily="18" charset="0"/>
                <a:cs typeface="Sakkal Majalla" pitchFamily="2" charset="-78"/>
              </a:rPr>
              <a:t>على حلها بأسلوب علمي </a:t>
            </a:r>
            <a:r>
              <a:rPr lang="ar-SA" sz="3600" b="1" smtClean="0">
                <a:solidFill>
                  <a:schemeClr val="tx1"/>
                </a:solidFill>
                <a:latin typeface="Sakkal Majalla" pitchFamily="2" charset="-78"/>
                <a:ea typeface="Times New Roman" pitchFamily="18" charset="0"/>
                <a:cs typeface="Sakkal Majalla" pitchFamily="2" charset="-78"/>
              </a:rPr>
              <a:t>ومنطقي</a:t>
            </a:r>
            <a:endParaRPr lang="ar-DZ" sz="3600" b="1" smtClean="0">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6- هي </a:t>
            </a:r>
            <a:r>
              <a:rPr lang="ar-SA" sz="3600" b="1" smtClean="0">
                <a:solidFill>
                  <a:schemeClr val="tx1"/>
                </a:solidFill>
                <a:latin typeface="Sakkal Majalla" pitchFamily="2" charset="-78"/>
                <a:ea typeface="Times New Roman" pitchFamily="18" charset="0"/>
                <a:cs typeface="Sakkal Majalla" pitchFamily="2" charset="-78"/>
              </a:rPr>
              <a:t>أكثر </a:t>
            </a:r>
            <a:r>
              <a:rPr lang="ar-SA" sz="3600" b="1">
                <a:solidFill>
                  <a:schemeClr val="tx1"/>
                </a:solidFill>
                <a:latin typeface="Sakkal Majalla" pitchFamily="2" charset="-78"/>
                <a:ea typeface="Times New Roman" pitchFamily="18" charset="0"/>
                <a:cs typeface="Sakkal Majalla" pitchFamily="2" charset="-78"/>
              </a:rPr>
              <a:t>الأدوات فعالية بالإضافة لكونها سهلة التنفيذ والفهم وسريعة في الإنجاز، فتأخذ وقت قصير جدًا لحل أي المشكلة.</a:t>
            </a:r>
            <a:endParaRPr lang="en-US" sz="3600" b="1">
              <a:solidFill>
                <a:schemeClr val="tx1"/>
              </a:solidFill>
              <a:latin typeface="Sakkal Majalla" pitchFamily="2" charset="-78"/>
              <a:ea typeface="Times New Roman" pitchFamily="18" charset="0"/>
              <a:cs typeface="Sakkal Majalla" pitchFamily="2" charset="-78"/>
            </a:endParaRPr>
          </a:p>
          <a:p>
            <a:pPr marL="0" lvl="0" indent="0" algn="r" rtl="1" eaLnBrk="0" fontAlgn="base" hangingPunct="0">
              <a:spcBef>
                <a:spcPct val="0"/>
              </a:spcBef>
              <a:spcAft>
                <a:spcPct val="0"/>
              </a:spcAft>
              <a:buClrTx/>
              <a:buSzTx/>
            </a:pPr>
            <a:r>
              <a:rPr lang="ar-DZ" sz="3600" b="1" smtClean="0">
                <a:solidFill>
                  <a:schemeClr val="tx1"/>
                </a:solidFill>
                <a:latin typeface="Sakkal Majalla" pitchFamily="2" charset="-78"/>
                <a:ea typeface="Times New Roman" pitchFamily="18" charset="0"/>
                <a:cs typeface="Sakkal Majalla" pitchFamily="2" charset="-78"/>
              </a:rPr>
              <a:t>7-</a:t>
            </a:r>
            <a:r>
              <a:rPr lang="ar-SA" sz="3600" b="1" smtClean="0">
                <a:solidFill>
                  <a:schemeClr val="tx1"/>
                </a:solidFill>
                <a:latin typeface="Sakkal Majalla" pitchFamily="2" charset="-78"/>
                <a:ea typeface="Times New Roman" pitchFamily="18" charset="0"/>
                <a:cs typeface="Sakkal Majalla" pitchFamily="2" charset="-78"/>
              </a:rPr>
              <a:t>تساعد </a:t>
            </a:r>
            <a:r>
              <a:rPr lang="ar-SA" sz="3600" b="1">
                <a:solidFill>
                  <a:schemeClr val="tx1"/>
                </a:solidFill>
                <a:latin typeface="Sakkal Majalla" pitchFamily="2" charset="-78"/>
                <a:ea typeface="Times New Roman" pitchFamily="18" charset="0"/>
                <a:cs typeface="Sakkal Majalla" pitchFamily="2" charset="-78"/>
              </a:rPr>
              <a:t>في</a:t>
            </a:r>
            <a:r>
              <a:rPr lang="ar-SA" sz="3600" b="1">
                <a:solidFill>
                  <a:schemeClr val="tx1"/>
                </a:solidFill>
                <a:latin typeface="Sakkal Majalla" pitchFamily="2" charset="-78"/>
                <a:ea typeface="Times New Roman" pitchFamily="18" charset="0"/>
                <a:cs typeface="Sakkal Majalla" pitchFamily="2" charset="-78"/>
                <a:hlinkClick r:id="rId2"/>
              </a:rPr>
              <a:t> </a:t>
            </a:r>
            <a:r>
              <a:rPr lang="ar-DZ" sz="3600" b="1">
                <a:solidFill>
                  <a:schemeClr val="tx1"/>
                </a:solidFill>
                <a:latin typeface="Sakkal Majalla" pitchFamily="2" charset="-78"/>
                <a:ea typeface="Times New Roman" pitchFamily="18" charset="0"/>
                <a:cs typeface="Sakkal Majalla" pitchFamily="2" charset="-78"/>
              </a:rPr>
              <a:t>تحديد المشاكل وحلها </a:t>
            </a:r>
            <a:r>
              <a:rPr lang="ar-SA" sz="3600" b="1">
                <a:solidFill>
                  <a:schemeClr val="tx1"/>
                </a:solidFill>
                <a:latin typeface="Sakkal Majalla" pitchFamily="2" charset="-78"/>
                <a:ea typeface="Times New Roman" pitchFamily="18" charset="0"/>
                <a:cs typeface="Sakkal Majalla" pitchFamily="2" charset="-78"/>
              </a:rPr>
              <a:t>بسرعة دون أن تضطر لإيقاف كامل العمل</a:t>
            </a:r>
            <a:r>
              <a:rPr lang="fr-FR" sz="3600" b="1">
                <a:solidFill>
                  <a:schemeClr val="tx1"/>
                </a:solidFill>
                <a:latin typeface="Sakkal Majalla" pitchFamily="2" charset="-78"/>
                <a:ea typeface="Times New Roman" pitchFamily="18" charset="0"/>
                <a:cs typeface="Sakkal Majalla" pitchFamily="2" charset="-78"/>
              </a:rPr>
              <a:t>. </a:t>
            </a:r>
          </a:p>
          <a:p>
            <a:endParaRPr lang="fr-FR"/>
          </a:p>
        </p:txBody>
      </p:sp>
    </p:spTree>
    <p:extLst>
      <p:ext uri="{BB962C8B-B14F-4D97-AF65-F5344CB8AC3E}">
        <p14:creationId xmlns:p14="http://schemas.microsoft.com/office/powerpoint/2010/main" val="24439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9400" y="622737"/>
            <a:ext cx="7315200" cy="458400"/>
          </a:xfrm>
        </p:spPr>
        <p:txBody>
          <a:bodyPr/>
          <a:lstStyle/>
          <a:p>
            <a:pPr rtl="1"/>
            <a:r>
              <a:rPr lang="ar-DZ" sz="3200" b="1" smtClean="0">
                <a:solidFill>
                  <a:srgbClr val="FF0000"/>
                </a:solidFill>
              </a:rPr>
              <a:t>انواع أدوات إدارة الجودة الشاملة </a:t>
            </a:r>
            <a:br>
              <a:rPr lang="ar-DZ" sz="3200" b="1" smtClean="0">
                <a:solidFill>
                  <a:srgbClr val="FF0000"/>
                </a:solidFill>
              </a:rPr>
            </a:br>
            <a:r>
              <a:rPr lang="ar-DZ" sz="3200" b="1" smtClean="0">
                <a:solidFill>
                  <a:srgbClr val="00B050"/>
                </a:solidFill>
              </a:rPr>
              <a:t>1-أدوات النوعية لادارة الجودة الشاملة</a:t>
            </a:r>
            <a:endParaRPr lang="fr-FR" sz="3200" b="1">
              <a:solidFill>
                <a:srgbClr val="00B050"/>
              </a:solidFill>
            </a:endParaRPr>
          </a:p>
        </p:txBody>
      </p:sp>
      <p:sp>
        <p:nvSpPr>
          <p:cNvPr id="3" name="Sous-titre 2"/>
          <p:cNvSpPr>
            <a:spLocks noGrp="1"/>
          </p:cNvSpPr>
          <p:nvPr>
            <p:ph type="subTitle" idx="1"/>
          </p:nvPr>
        </p:nvSpPr>
        <p:spPr>
          <a:xfrm>
            <a:off x="477981" y="1787238"/>
            <a:ext cx="11326091" cy="4779817"/>
          </a:xfrm>
        </p:spPr>
        <p:txBody>
          <a:bodyPr/>
          <a:lstStyle/>
          <a:p>
            <a:pPr algn="r" rtl="1"/>
            <a:r>
              <a:rPr lang="ar-DZ" smtClean="0"/>
              <a:t>تتمثل اهم أدوات إدارة الجودة الشاملة النوعية فيما يلي: </a:t>
            </a:r>
            <a:r>
              <a:rPr lang="ar-DZ" smtClean="0">
                <a:solidFill>
                  <a:srgbClr val="00B0F0"/>
                </a:solidFill>
              </a:rPr>
              <a:t>العصف الذهني، المقارنة المرجعية( أسلوب كايزن </a:t>
            </a:r>
            <a:r>
              <a:rPr lang="fr-FR" smtClean="0">
                <a:solidFill>
                  <a:srgbClr val="00B0F0"/>
                </a:solidFill>
              </a:rPr>
              <a:t>kaizen</a:t>
            </a:r>
            <a:r>
              <a:rPr lang="ar-DZ" smtClean="0">
                <a:solidFill>
                  <a:srgbClr val="00B0F0"/>
                </a:solidFill>
              </a:rPr>
              <a:t>)</a:t>
            </a:r>
            <a:endParaRPr lang="fr-FR" smtClean="0">
              <a:solidFill>
                <a:srgbClr val="00B0F0"/>
              </a:solidFill>
            </a:endParaRPr>
          </a:p>
          <a:p>
            <a:pPr marL="584200" indent="-457200" algn="r" rtl="1">
              <a:buFont typeface="Wingdings" panose="05000000000000000000" pitchFamily="2" charset="2"/>
              <a:buChar char="ü"/>
            </a:pPr>
            <a:r>
              <a:rPr lang="ar-DZ" smtClean="0">
                <a:solidFill>
                  <a:srgbClr val="00B0F0"/>
                </a:solidFill>
              </a:rPr>
              <a:t>العصف الذهني: </a:t>
            </a:r>
            <a:r>
              <a:rPr lang="ar-DZ" smtClean="0">
                <a:solidFill>
                  <a:schemeClr val="tx1"/>
                </a:solidFill>
              </a:rPr>
              <a:t>احد أساليب التفكير الجماعي لتوليد الأفكار الإبداعية ,حي تحاول المجموع إيجاد حل لمشكلة  ما عن طريق تجمبع قائمة من الأفكار والحلول التي تساهم بها الافراد بشكل عفوي.فهو يستخدم للحصول عل اكبر عدد ممكن من الأفكار والمقترحات الإبداعية عن طريق عرض الهدف اوالمشكلة امام المشاركين ومن ثم السماح لهم بابداء الآراء بدون رفض أي راي، والقيام بتسجيل هذه الآراء ثم القيام بتنسيقها وإزالة المتكرر فيها ووضع أولويات الخاصة بهذه الآراء,</a:t>
            </a:r>
          </a:p>
          <a:p>
            <a:pPr marL="584200" indent="-457200" algn="r" rtl="1">
              <a:buFont typeface="Wingdings" panose="05000000000000000000" pitchFamily="2" charset="2"/>
              <a:buChar char="ü"/>
            </a:pPr>
            <a:endParaRPr lang="fr-FR">
              <a:solidFill>
                <a:srgbClr val="00B0F0"/>
              </a:solidFill>
            </a:endParaRPr>
          </a:p>
          <a:p>
            <a:pPr algn="r" rtl="1"/>
            <a:r>
              <a:rPr lang="fr-FR" smtClean="0"/>
              <a:t> </a:t>
            </a:r>
            <a:endParaRPr lang="fr-FR"/>
          </a:p>
        </p:txBody>
      </p:sp>
    </p:spTree>
    <p:extLst>
      <p:ext uri="{BB962C8B-B14F-4D97-AF65-F5344CB8AC3E}">
        <p14:creationId xmlns:p14="http://schemas.microsoft.com/office/powerpoint/2010/main" val="100234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665018"/>
            <a:ext cx="10287000" cy="5631873"/>
          </a:xfrm>
        </p:spPr>
        <p:txBody>
          <a:bodyPr/>
          <a:lstStyle/>
          <a:p>
            <a:pPr algn="r" rtl="1"/>
            <a:r>
              <a:rPr lang="ar-DZ" smtClean="0"/>
              <a:t> ويعتبر العصف الذهني والتفكير الإبداعي بمنزلة التطبيق العملي لمفهوم العمل الجماعي في المنظمات، حيث يتم تنظيم جلسات حوار ومشاركة حرة طوعية من قبل المشاركين في تقديم الأفكار التي يعتمد كل فرد منهم انها تحسين للجودة.</a:t>
            </a:r>
          </a:p>
          <a:p>
            <a:pPr marL="584200" indent="-457200" algn="r" rtl="1">
              <a:buFont typeface="Wingdings" panose="05000000000000000000" pitchFamily="2" charset="2"/>
              <a:buChar char="ü"/>
            </a:pPr>
            <a:r>
              <a:rPr lang="ar-DZ" smtClean="0">
                <a:solidFill>
                  <a:srgbClr val="00B0F0"/>
                </a:solidFill>
              </a:rPr>
              <a:t>المقارنة المرجعية: </a:t>
            </a:r>
            <a:r>
              <a:rPr lang="ar-DZ" smtClean="0">
                <a:solidFill>
                  <a:schemeClr val="tx1"/>
                </a:solidFill>
              </a:rPr>
              <a:t>هي عملية تجديدية، وتكون مبنية على تحليل سريع لافضل ترتيب للعناصر الفعالة ذات الكفاءة، وتشمل على المقارنة داخل المنظمةاو الأنشطة داخل المنظمة ومايشابهها في منظمات منافسة، تتبنى ما ثبت نجاحه ويوفر الكثير من المال والجهد لانجاز التحسينات الأكثر إنتاجية باقل تكلفة ضمن الموارد المتاحة</a:t>
            </a:r>
          </a:p>
          <a:p>
            <a:pPr marL="127000" indent="0" algn="r" rtl="1"/>
            <a:r>
              <a:rPr lang="ar-DZ" smtClean="0">
                <a:solidFill>
                  <a:schemeClr val="tx1"/>
                </a:solidFill>
              </a:rPr>
              <a:t>تعتمد هذه الطريقة كاداة هامة للتحسين المستمر وتطوير الجودة في المنظمة، وهي من أصول يابانية ، وتتلخص في اجراء عمليات المقارنة سواء مقارنة </a:t>
            </a:r>
            <a:endParaRPr lang="ar-DZ">
              <a:solidFill>
                <a:schemeClr val="tx1"/>
              </a:solidFill>
            </a:endParaRPr>
          </a:p>
        </p:txBody>
      </p:sp>
    </p:spTree>
    <p:extLst>
      <p:ext uri="{BB962C8B-B14F-4D97-AF65-F5344CB8AC3E}">
        <p14:creationId xmlns:p14="http://schemas.microsoft.com/office/powerpoint/2010/main" val="128193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9709" y="561109"/>
            <a:ext cx="10390909" cy="5673437"/>
          </a:xfrm>
          <a:ln>
            <a:solidFill>
              <a:schemeClr val="tx1">
                <a:lumMod val="50000"/>
                <a:lumOff val="50000"/>
              </a:schemeClr>
            </a:solidFill>
          </a:ln>
        </p:spPr>
        <p:txBody>
          <a:bodyPr/>
          <a:lstStyle/>
          <a:p>
            <a:pPr algn="r" rtl="1"/>
            <a:r>
              <a:rPr lang="ar-DZ">
                <a:solidFill>
                  <a:srgbClr val="FF0066"/>
                </a:solidFill>
              </a:rPr>
              <a:t>مقارنة مرجعية داخلية </a:t>
            </a:r>
            <a:r>
              <a:rPr lang="ar-DZ" smtClean="0"/>
              <a:t>التي تتم بين فروع المنظمة نفسها، و </a:t>
            </a:r>
            <a:r>
              <a:rPr lang="ar-DZ" smtClean="0">
                <a:solidFill>
                  <a:srgbClr val="FF0066"/>
                </a:solidFill>
              </a:rPr>
              <a:t>مقارنة مرجعية تنافسية </a:t>
            </a:r>
            <a:r>
              <a:rPr lang="ar-DZ" smtClean="0">
                <a:solidFill>
                  <a:schemeClr val="tx1"/>
                </a:solidFill>
              </a:rPr>
              <a:t>وذلك من خلال مقارنة المؤسسة بمنافسيها</a:t>
            </a:r>
            <a:r>
              <a:rPr lang="ar-DZ" smtClean="0">
                <a:solidFill>
                  <a:srgbClr val="FF0066"/>
                </a:solidFill>
              </a:rPr>
              <a:t>،ومقارنة مرجعية وظيفية </a:t>
            </a:r>
            <a:r>
              <a:rPr lang="ar-DZ" smtClean="0">
                <a:solidFill>
                  <a:schemeClr val="tx1"/>
                </a:solidFill>
              </a:rPr>
              <a:t>والتي تعبر عن المقارنة بين الوظائف بغض النظر الى القطاع المنتمية له</a:t>
            </a:r>
          </a:p>
          <a:p>
            <a:pPr marL="127000" indent="0" algn="r" rtl="1"/>
            <a:r>
              <a:rPr lang="ar-DZ">
                <a:solidFill>
                  <a:schemeClr val="tx1"/>
                </a:solidFill>
              </a:rPr>
              <a:t> </a:t>
            </a:r>
            <a:r>
              <a:rPr lang="ar-DZ" smtClean="0">
                <a:solidFill>
                  <a:schemeClr val="tx1"/>
                </a:solidFill>
              </a:rPr>
              <a:t>      </a:t>
            </a:r>
            <a:r>
              <a:rPr lang="ar-DZ">
                <a:solidFill>
                  <a:srgbClr val="00B050"/>
                </a:solidFill>
              </a:rPr>
              <a:t>*خطوات اجراء المقارنة المرجعية</a:t>
            </a:r>
            <a:r>
              <a:rPr lang="ar-DZ" smtClean="0">
                <a:solidFill>
                  <a:srgbClr val="00B050"/>
                </a:solidFill>
              </a:rPr>
              <a:t>:</a:t>
            </a:r>
          </a:p>
          <a:p>
            <a:pPr marL="127000" indent="0" algn="r" rtl="1"/>
            <a:r>
              <a:rPr lang="ar-DZ" smtClean="0">
                <a:solidFill>
                  <a:schemeClr val="tx1"/>
                </a:solidFill>
              </a:rPr>
              <a:t>تتم المقارنة المرجعية عبر خطوات هامة ومرتبة كالتالي:</a:t>
            </a:r>
          </a:p>
          <a:p>
            <a:pPr marL="127000" indent="0" algn="r" rtl="1"/>
            <a:r>
              <a:rPr lang="ar-DZ" smtClean="0">
                <a:solidFill>
                  <a:schemeClr val="tx1"/>
                </a:solidFill>
              </a:rPr>
              <a:t>1-اختيار موضوع المقارنة :كمعدل العائد على الاستثمار، المسؤولية الاجتماعية...</a:t>
            </a:r>
          </a:p>
          <a:p>
            <a:pPr marL="127000" indent="0" algn="r" rtl="1"/>
            <a:r>
              <a:rPr lang="ar-DZ" smtClean="0">
                <a:solidFill>
                  <a:schemeClr val="tx1"/>
                </a:solidFill>
              </a:rPr>
              <a:t>2-إقرار نطاق المقارنة:تكون داخل الصناعة او خارجها، محلية او خارجية</a:t>
            </a:r>
          </a:p>
          <a:p>
            <a:pPr marL="127000" indent="0" algn="r" rtl="1"/>
            <a:r>
              <a:rPr lang="ar-DZ" smtClean="0">
                <a:solidFill>
                  <a:schemeClr val="tx1"/>
                </a:solidFill>
              </a:rPr>
              <a:t>3- تكوين فريق عمل لاداء المهمة ويراعي التمثيل الأكبر لاعضاء الفريق</a:t>
            </a:r>
          </a:p>
          <a:p>
            <a:pPr marL="127000" indent="0" algn="r" rtl="1"/>
            <a:r>
              <a:rPr lang="ar-DZ" smtClean="0">
                <a:solidFill>
                  <a:schemeClr val="tx1"/>
                </a:solidFill>
              </a:rPr>
              <a:t>4-جمع المعلومات الضرورية ودراستها وتحليلها</a:t>
            </a:r>
          </a:p>
          <a:p>
            <a:pPr marL="127000" indent="0" algn="r" rtl="1"/>
            <a:r>
              <a:rPr lang="ar-DZ" smtClean="0">
                <a:solidFill>
                  <a:schemeClr val="tx1"/>
                </a:solidFill>
              </a:rPr>
              <a:t>5-إقرار نقاط الضعف والقوة لدى المنظمات الأخرى الداخلة ضمن نطاق المقارنة</a:t>
            </a:r>
            <a:endParaRPr lang="fr-FR">
              <a:solidFill>
                <a:schemeClr val="tx1"/>
              </a:solidFill>
            </a:endParaRPr>
          </a:p>
        </p:txBody>
      </p:sp>
    </p:spTree>
    <p:extLst>
      <p:ext uri="{BB962C8B-B14F-4D97-AF65-F5344CB8AC3E}">
        <p14:creationId xmlns:p14="http://schemas.microsoft.com/office/powerpoint/2010/main" val="88156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10490" y="685799"/>
            <a:ext cx="10536382" cy="2475199"/>
          </a:xfrm>
        </p:spPr>
        <p:txBody>
          <a:bodyPr/>
          <a:lstStyle/>
          <a:p>
            <a:pPr algn="r"/>
            <a:r>
              <a:rPr lang="ar-DZ" sz="3200" smtClean="0"/>
              <a:t>6- وضع خطة عمل لاجراء التحسينات الضرورية بغية تحسين الأداء والجودة</a:t>
            </a:r>
          </a:p>
          <a:p>
            <a:pPr algn="r" rtl="1"/>
            <a:r>
              <a:rPr lang="ar-DZ" sz="3200" smtClean="0"/>
              <a:t>7-تنفيذ خطة العمل ومتابعتها </a:t>
            </a:r>
          </a:p>
          <a:p>
            <a:pPr marL="584200" indent="-457200" algn="r" rtl="1">
              <a:buFont typeface="Arial" panose="020B0604020202020204" pitchFamily="34" charset="0"/>
              <a:buChar char="•"/>
            </a:pPr>
            <a:r>
              <a:rPr lang="ar-DZ" sz="3200" smtClean="0"/>
              <a:t>قد تتردد بعض المنظمات في الإفصاح عن المعلومات المتعلقة بها باعتبارها من اسرار عملها، وهنا يقع على عاتق الإدارة مسؤولية التغلب على هذه الصعوبات وبذل الجهود لتحصيل المعلومات اللازمة من خلال عدة وسائل من بينها أسلوب الكايزن.</a:t>
            </a:r>
          </a:p>
          <a:p>
            <a:pPr marL="584200" indent="-457200" algn="r" rtl="1">
              <a:buFont typeface="Wingdings" panose="05000000000000000000" pitchFamily="2" charset="2"/>
              <a:buChar char="v"/>
            </a:pPr>
            <a:r>
              <a:rPr lang="ar-DZ" sz="3200" smtClean="0">
                <a:solidFill>
                  <a:srgbClr val="00B0F0"/>
                </a:solidFill>
              </a:rPr>
              <a:t>أسلوب الكايزن </a:t>
            </a:r>
            <a:r>
              <a:rPr lang="fr-FR" sz="3200" smtClean="0">
                <a:solidFill>
                  <a:srgbClr val="00B0F0"/>
                </a:solidFill>
              </a:rPr>
              <a:t>KAIZEN </a:t>
            </a:r>
          </a:p>
          <a:p>
            <a:pPr marL="127000" indent="0" algn="r" rtl="1"/>
            <a:r>
              <a:rPr lang="fr-FR" sz="3200" smtClean="0">
                <a:solidFill>
                  <a:srgbClr val="FFC000"/>
                </a:solidFill>
              </a:rPr>
              <a:t>Kai</a:t>
            </a:r>
            <a:r>
              <a:rPr lang="ar-DZ" sz="3200" smtClean="0">
                <a:solidFill>
                  <a:srgbClr val="FFC000"/>
                </a:solidFill>
              </a:rPr>
              <a:t> التغيير                                </a:t>
            </a:r>
            <a:r>
              <a:rPr lang="fr-FR" sz="3200" smtClean="0">
                <a:solidFill>
                  <a:srgbClr val="FFC000"/>
                </a:solidFill>
              </a:rPr>
              <a:t> </a:t>
            </a:r>
            <a:r>
              <a:rPr lang="ar-DZ" sz="3200" smtClean="0">
                <a:solidFill>
                  <a:srgbClr val="FFC000"/>
                </a:solidFill>
              </a:rPr>
              <a:t>الجيد</a:t>
            </a:r>
            <a:r>
              <a:rPr lang="fr-FR" sz="3200" smtClean="0">
                <a:solidFill>
                  <a:srgbClr val="FFC000"/>
                </a:solidFill>
              </a:rPr>
              <a:t>Zen</a:t>
            </a:r>
            <a:endParaRPr lang="ar-DZ" sz="3200" smtClean="0">
              <a:solidFill>
                <a:srgbClr val="FFC000"/>
              </a:solidFill>
            </a:endParaRPr>
          </a:p>
          <a:p>
            <a:pPr marL="127000" indent="0" algn="r" rtl="1"/>
            <a:r>
              <a:rPr lang="ar-DZ" sz="3200">
                <a:solidFill>
                  <a:srgbClr val="FFC000"/>
                </a:solidFill>
              </a:rPr>
              <a:t> </a:t>
            </a:r>
            <a:r>
              <a:rPr lang="ar-DZ" sz="3200" smtClean="0">
                <a:solidFill>
                  <a:schemeClr val="tx1"/>
                </a:solidFill>
              </a:rPr>
              <a:t> ويشمل هذا التغيير او التحسين عمليات المنظمة وافرادها، حيث تتلخص هذه الطريقة في اجراء التحسينات المستمرة في كل المجالات وفي جميع الأوقات ومن العناصر التي يجري التركيز عليها وفقا لهذه الطريقة والتي تتفاعل مع بعضها في المنظمة:</a:t>
            </a:r>
            <a:endParaRPr lang="fr-FR" sz="3200">
              <a:solidFill>
                <a:srgbClr val="FFC000"/>
              </a:solidFill>
            </a:endParaRPr>
          </a:p>
        </p:txBody>
      </p:sp>
    </p:spTree>
    <p:extLst>
      <p:ext uri="{BB962C8B-B14F-4D97-AF65-F5344CB8AC3E}">
        <p14:creationId xmlns:p14="http://schemas.microsoft.com/office/powerpoint/2010/main" val="413048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665018"/>
            <a:ext cx="9933709" cy="5548746"/>
          </a:xfrm>
        </p:spPr>
        <p:txBody>
          <a:bodyPr/>
          <a:lstStyle/>
          <a:p>
            <a:pPr marL="584200" indent="-457200" algn="r" rtl="1">
              <a:buFont typeface="Wingdings" panose="05000000000000000000" pitchFamily="2" charset="2"/>
              <a:buChar char="§"/>
            </a:pPr>
            <a:r>
              <a:rPr lang="ar-DZ" smtClean="0"/>
              <a:t>التركيز على العميل</a:t>
            </a:r>
          </a:p>
          <a:p>
            <a:pPr marL="584200" indent="-457200" algn="r" rtl="1">
              <a:buFont typeface="Wingdings" panose="05000000000000000000" pitchFamily="2" charset="2"/>
              <a:buChar char="§"/>
            </a:pPr>
            <a:r>
              <a:rPr lang="ar-DZ" smtClean="0"/>
              <a:t>روح التعاون وعمل الفريق</a:t>
            </a:r>
          </a:p>
          <a:p>
            <a:pPr marL="584200" indent="-457200" algn="r" rtl="1">
              <a:buFont typeface="Wingdings" panose="05000000000000000000" pitchFamily="2" charset="2"/>
              <a:buChar char="§"/>
            </a:pPr>
            <a:r>
              <a:rPr lang="ar-DZ" smtClean="0"/>
              <a:t>إدارة الوقت ( التوقيت المطلوب)</a:t>
            </a:r>
          </a:p>
          <a:p>
            <a:pPr marL="584200" indent="-457200" algn="r" rtl="1">
              <a:buFont typeface="Wingdings" panose="05000000000000000000" pitchFamily="2" charset="2"/>
              <a:buChar char="§"/>
            </a:pPr>
            <a:r>
              <a:rPr lang="ar-DZ" smtClean="0"/>
              <a:t>حلقات الجودة</a:t>
            </a:r>
          </a:p>
          <a:p>
            <a:pPr marL="584200" indent="-457200" algn="r" rtl="1">
              <a:buFont typeface="Wingdings" panose="05000000000000000000" pitchFamily="2" charset="2"/>
              <a:buChar char="§"/>
            </a:pPr>
            <a:r>
              <a:rPr lang="ar-DZ" smtClean="0"/>
              <a:t>علاقات الإدارة مع العاملين</a:t>
            </a:r>
          </a:p>
          <a:p>
            <a:pPr marL="584200" indent="-457200" algn="r" rtl="1">
              <a:buFont typeface="Wingdings" panose="05000000000000000000" pitchFamily="2" charset="2"/>
              <a:buChar char="§"/>
            </a:pPr>
            <a:r>
              <a:rPr lang="ar-DZ" smtClean="0"/>
              <a:t>استخدام التكنولوجيا في العمل</a:t>
            </a:r>
          </a:p>
          <a:p>
            <a:pPr marL="127000" indent="0" algn="r" rtl="1"/>
            <a:r>
              <a:rPr lang="ar-DZ"/>
              <a:t> </a:t>
            </a:r>
            <a:r>
              <a:rPr lang="ar-DZ" smtClean="0"/>
              <a:t> * لتطبيق طريقة كايزنتيم (</a:t>
            </a:r>
            <a:r>
              <a:rPr lang="fr-FR" smtClean="0"/>
              <a:t>kaizen team</a:t>
            </a:r>
            <a:r>
              <a:rPr lang="ar-DZ" smtClean="0"/>
              <a:t>) استخدام المدخل الياباني المعروف بخطة </a:t>
            </a:r>
            <a:r>
              <a:rPr lang="ar-DZ" u="sng" smtClean="0"/>
              <a:t>الخمس خطوات </a:t>
            </a:r>
            <a:r>
              <a:rPr lang="ar-DZ" smtClean="0"/>
              <a:t>لتطبيق كايزن والذي يمكن تلخيصه في: </a:t>
            </a:r>
            <a:r>
              <a:rPr lang="ar-DZ" b="1" smtClean="0">
                <a:solidFill>
                  <a:srgbClr val="00B0F0"/>
                </a:solidFill>
              </a:rPr>
              <a:t>الفرز، الترتيب المنهجي، تنظيف مكان العمل، التعقيم الشامل، الانظباط الذاتي.</a:t>
            </a:r>
          </a:p>
        </p:txBody>
      </p:sp>
    </p:spTree>
    <p:extLst>
      <p:ext uri="{BB962C8B-B14F-4D97-AF65-F5344CB8AC3E}">
        <p14:creationId xmlns:p14="http://schemas.microsoft.com/office/powerpoint/2010/main" val="74768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19546" y="727364"/>
            <a:ext cx="11346872" cy="5405036"/>
          </a:xfrm>
        </p:spPr>
        <p:txBody>
          <a:bodyPr/>
          <a:lstStyle/>
          <a:p>
            <a:pPr marL="127000" indent="0" algn="r" rtl="1">
              <a:buNone/>
            </a:pPr>
            <a:r>
              <a:rPr lang="ar-DZ" sz="2400" dirty="0">
                <a:latin typeface="Simplified Arabic" panose="02020603050405020304" pitchFamily="18" charset="-78"/>
                <a:cs typeface="Simplified Arabic" panose="02020603050405020304" pitchFamily="18" charset="-78"/>
              </a:rPr>
              <a:t> </a:t>
            </a:r>
            <a:r>
              <a:rPr lang="ar-DZ" sz="3600" dirty="0" smtClean="0">
                <a:latin typeface="Simplified Arabic" panose="02020603050405020304" pitchFamily="18" charset="-78"/>
                <a:cs typeface="Simplified Arabic" panose="02020603050405020304" pitchFamily="18" charset="-78"/>
              </a:rPr>
              <a:t>يتمثل مفهوم </a:t>
            </a:r>
            <a:r>
              <a:rPr lang="ar-DZ" sz="3600" dirty="0" smtClean="0">
                <a:solidFill>
                  <a:srgbClr val="00B050"/>
                </a:solidFill>
                <a:latin typeface="Simplified Arabic" panose="02020603050405020304" pitchFamily="18" charset="-78"/>
                <a:cs typeface="Simplified Arabic" panose="02020603050405020304" pitchFamily="18" charset="-78"/>
              </a:rPr>
              <a:t>الاستراتيجية</a:t>
            </a:r>
            <a:r>
              <a:rPr lang="ar-DZ" sz="3600" dirty="0" smtClean="0">
                <a:latin typeface="Simplified Arabic" panose="02020603050405020304" pitchFamily="18" charset="-78"/>
                <a:cs typeface="Simplified Arabic" panose="02020603050405020304" pitchFamily="18" charset="-78"/>
              </a:rPr>
              <a:t> في تصور الرؤى المستقبلية للمنظمة ورسم رسالتها وتحديد غاياتها على المدى البعيد، وتحديد ابعاد العلاقات المتوقعة بينها وبين بيئتها، بما يسهم في بيان الفرص والمخاطر المحيطة بها ونقاط القوة و الضعف المميزة لها, و الهدف من ذلك هو اتخاذ القرارات الاستراتيجية المؤثرة على المدى البعيد ومراجعتها وتقويتها, </a:t>
            </a:r>
            <a:r>
              <a:rPr lang="ar-DZ" sz="3600" dirty="0" smtClean="0">
                <a:solidFill>
                  <a:srgbClr val="00B050"/>
                </a:solidFill>
                <a:latin typeface="Simplified Arabic" panose="02020603050405020304" pitchFamily="18" charset="-78"/>
                <a:cs typeface="Simplified Arabic" panose="02020603050405020304" pitchFamily="18" charset="-78"/>
              </a:rPr>
              <a:t>وإدارة الجودة</a:t>
            </a:r>
            <a:r>
              <a:rPr lang="ar-DZ" sz="3600" dirty="0" smtClean="0">
                <a:solidFill>
                  <a:schemeClr val="tx1"/>
                </a:solidFill>
                <a:latin typeface="Simplified Arabic" panose="02020603050405020304" pitchFamily="18" charset="-78"/>
                <a:cs typeface="Simplified Arabic" panose="02020603050405020304" pitchFamily="18" charset="-78"/>
              </a:rPr>
              <a:t> هي نظام اداري يسمح بتوجيه ومراقبة المؤسسة في مجال الجودة، وهي كذلك كافة الأنشطة المبذولة ضمن نطاق الإدارة الشاملة والتي تحدد سياسة الجودة والاهداف والمسؤوليات وتطبيق ذلك عن طريق وسائل متعددة مثل تخطيط الجودة، ضبط الجودة، ضمان الجودة، تحسين الجودة ضمن</a:t>
            </a:r>
            <a:endParaRPr lang="fr-FR" sz="3600" dirty="0">
              <a:solidFill>
                <a:srgbClr val="00B05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2067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9" name="ZoneTexte 8"/>
          <p:cNvSpPr txBox="1"/>
          <p:nvPr/>
        </p:nvSpPr>
        <p:spPr>
          <a:xfrm>
            <a:off x="377151" y="712123"/>
            <a:ext cx="11616407" cy="6138347"/>
          </a:xfrm>
          <a:prstGeom prst="rect">
            <a:avLst/>
          </a:prstGeom>
          <a:noFill/>
        </p:spPr>
        <p:txBody>
          <a:bodyPr wrap="square" rtlCol="0">
            <a:spAutoFit/>
          </a:bodyPr>
          <a:lstStyle/>
          <a:p>
            <a:pPr algn="ctr" rtl="1">
              <a:lnSpc>
                <a:spcPct val="107000"/>
              </a:lnSpc>
            </a:pPr>
            <a:r>
              <a:rPr lang="ar-DZ" sz="2800" b="1" dirty="0" smtClean="0">
                <a:solidFill>
                  <a:srgbClr val="FF0000"/>
                </a:solidFill>
                <a:latin typeface="Simplified Arabic" panose="02020603050405020304" pitchFamily="18" charset="-78"/>
                <a:cs typeface="Simplified Arabic" panose="02020603050405020304" pitchFamily="18" charset="-78"/>
              </a:rPr>
              <a:t>الإدارة الاستراتيجية للجودة:</a:t>
            </a:r>
          </a:p>
          <a:p>
            <a:pPr algn="just" rtl="1">
              <a:lnSpc>
                <a:spcPct val="107000"/>
              </a:lnSpc>
            </a:pPr>
            <a:r>
              <a:rPr lang="ar-DZ" sz="2800" b="1" dirty="0" smtClean="0">
                <a:solidFill>
                  <a:srgbClr val="00B050"/>
                </a:solidFill>
                <a:latin typeface="Simplified Arabic" panose="02020603050405020304" pitchFamily="18" charset="-78"/>
                <a:cs typeface="Simplified Arabic" panose="02020603050405020304" pitchFamily="18" charset="-78"/>
              </a:rPr>
              <a:t>تعريف </a:t>
            </a:r>
            <a:r>
              <a:rPr lang="ar-DZ" sz="2800" b="1" dirty="0">
                <a:solidFill>
                  <a:srgbClr val="00B050"/>
                </a:solidFill>
                <a:latin typeface="Simplified Arabic" panose="02020603050405020304" pitchFamily="18" charset="-78"/>
                <a:cs typeface="Simplified Arabic" panose="02020603050405020304" pitchFamily="18" charset="-78"/>
              </a:rPr>
              <a:t>الإدارة</a:t>
            </a:r>
            <a:r>
              <a:rPr lang="ar-DZ" sz="2800" dirty="0">
                <a:solidFill>
                  <a:srgbClr val="00B050"/>
                </a:solidFill>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هو علم تنفيذ الاعمال من خلال الاخرين وفق خطة وتنظيم وتوجيه وتقييم للأداء ونظام يرتب ذلك بفعالية و </a:t>
            </a:r>
            <a:r>
              <a:rPr lang="ar-DZ" sz="3200" dirty="0" smtClean="0">
                <a:latin typeface="Simplified Arabic" panose="02020603050405020304" pitchFamily="18" charset="-78"/>
                <a:cs typeface="Simplified Arabic" panose="02020603050405020304" pitchFamily="18" charset="-78"/>
              </a:rPr>
              <a:t>بكفاءة </a:t>
            </a:r>
            <a:r>
              <a:rPr lang="ar-DZ" sz="3200" dirty="0">
                <a:latin typeface="Simplified Arabic" panose="02020603050405020304" pitchFamily="18" charset="-78"/>
                <a:cs typeface="Simplified Arabic" panose="02020603050405020304" pitchFamily="18" charset="-78"/>
              </a:rPr>
              <a:t>عالية</a:t>
            </a:r>
            <a:r>
              <a:rPr lang="ar-DZ" sz="3600" dirty="0">
                <a:latin typeface="Simplified Arabic" panose="02020603050405020304" pitchFamily="18" charset="-78"/>
                <a:cs typeface="Simplified Arabic" panose="02020603050405020304" pitchFamily="18" charset="-78"/>
              </a:rPr>
              <a:t>.</a:t>
            </a:r>
            <a:endParaRPr lang="en-US" sz="3600" dirty="0">
              <a:latin typeface="Simplified Arabic" panose="02020603050405020304" pitchFamily="18" charset="-78"/>
              <a:cs typeface="Simplified Arabic" panose="02020603050405020304" pitchFamily="18" charset="-78"/>
            </a:endParaRPr>
          </a:p>
          <a:p>
            <a:pPr algn="just" rtl="1">
              <a:lnSpc>
                <a:spcPct val="107000"/>
              </a:lnSpc>
            </a:pPr>
            <a:r>
              <a:rPr lang="ar-DZ" sz="2800" b="1" dirty="0" smtClean="0">
                <a:solidFill>
                  <a:srgbClr val="00B050"/>
                </a:solidFill>
                <a:latin typeface="Simplified Arabic" panose="02020603050405020304" pitchFamily="18" charset="-78"/>
                <a:cs typeface="Simplified Arabic" panose="02020603050405020304" pitchFamily="18" charset="-78"/>
              </a:rPr>
              <a:t>تعريف الاستراتيجية</a:t>
            </a:r>
            <a:r>
              <a:rPr lang="ar-DZ" sz="2800" dirty="0" smtClean="0">
                <a:solidFill>
                  <a:srgbClr val="00B050"/>
                </a:solidFill>
                <a:latin typeface="Simplified Arabic" panose="02020603050405020304" pitchFamily="18" charset="-78"/>
                <a:cs typeface="Simplified Arabic" panose="02020603050405020304" pitchFamily="18" charset="-78"/>
              </a:rPr>
              <a:t>: </a:t>
            </a:r>
            <a:r>
              <a:rPr lang="ar-DZ" sz="3200" dirty="0" smtClean="0">
                <a:latin typeface="Simplified Arabic" panose="02020603050405020304" pitchFamily="18" charset="-78"/>
                <a:cs typeface="Simplified Arabic" panose="02020603050405020304" pitchFamily="18" charset="-78"/>
              </a:rPr>
              <a:t>عرفت</a:t>
            </a:r>
            <a:r>
              <a:rPr lang="ar-DZ" sz="3200" b="1" dirty="0" smtClean="0">
                <a:latin typeface="Simplified Arabic" panose="02020603050405020304" pitchFamily="18" charset="-78"/>
                <a:cs typeface="Simplified Arabic" panose="02020603050405020304" pitchFamily="18" charset="-78"/>
              </a:rPr>
              <a:t> </a:t>
            </a:r>
            <a:r>
              <a:rPr lang="ar-DZ" sz="3200" dirty="0" smtClean="0">
                <a:latin typeface="Simplified Arabic" panose="02020603050405020304" pitchFamily="18" charset="-78"/>
                <a:cs typeface="Simplified Arabic" panose="02020603050405020304" pitchFamily="18" charset="-78"/>
              </a:rPr>
              <a:t>بانها تحديد المنظمة لأهدافها وغاياتها على المدى البعيد ,وتخصيص الموارد لتحقيق هذه الأهداف والغايات.</a:t>
            </a:r>
            <a:endParaRPr lang="en-US" sz="3200" dirty="0" smtClean="0">
              <a:latin typeface="Simplified Arabic" panose="02020603050405020304" pitchFamily="18" charset="-78"/>
              <a:cs typeface="Simplified Arabic" panose="02020603050405020304" pitchFamily="18" charset="-78"/>
            </a:endParaRPr>
          </a:p>
          <a:p>
            <a:pPr algn="r" rtl="1"/>
            <a:r>
              <a:rPr lang="ar-DZ" sz="2800" b="1" dirty="0" smtClean="0">
                <a:solidFill>
                  <a:srgbClr val="00B050"/>
                </a:solidFill>
                <a:latin typeface="Simplified Arabic" panose="02020603050405020304" pitchFamily="18" charset="-78"/>
                <a:cs typeface="Simplified Arabic" panose="02020603050405020304" pitchFamily="18" charset="-78"/>
              </a:rPr>
              <a:t>تعريف الإدارة الاستراتيجية: </a:t>
            </a:r>
            <a:r>
              <a:rPr lang="ar-DZ" sz="2800" b="1" dirty="0" smtClean="0">
                <a:latin typeface="Simplified Arabic" panose="02020603050405020304" pitchFamily="18" charset="-78"/>
                <a:cs typeface="Simplified Arabic" panose="02020603050405020304" pitchFamily="18" charset="-78"/>
              </a:rPr>
              <a:t>وضع </a:t>
            </a:r>
            <a:r>
              <a:rPr lang="ar-DZ" sz="2800" b="1" dirty="0">
                <a:latin typeface="Simplified Arabic" panose="02020603050405020304" pitchFamily="18" charset="-78"/>
                <a:cs typeface="Simplified Arabic" panose="02020603050405020304" pitchFamily="18" charset="-78"/>
              </a:rPr>
              <a:t>الخطط المستقبلية للمنظمة , وتحديد غاياتها على المدى البعيد , واختيار النمط الملائم من اجل تنفيذ الاستراتيجية</a:t>
            </a:r>
            <a:r>
              <a:rPr lang="ar-DZ" sz="2800" b="1" dirty="0" smtClean="0">
                <a:latin typeface="Simplified Arabic" panose="02020603050405020304" pitchFamily="18" charset="-78"/>
                <a:cs typeface="Simplified Arabic" panose="02020603050405020304" pitchFamily="18" charset="-78"/>
              </a:rPr>
              <a:t>.</a:t>
            </a:r>
          </a:p>
          <a:p>
            <a:pPr algn="r" rtl="1"/>
            <a:r>
              <a:rPr lang="ar-DZ" sz="2800" b="1" dirty="0" smtClean="0">
                <a:solidFill>
                  <a:srgbClr val="00B050"/>
                </a:solidFill>
                <a:latin typeface="Simplified Arabic" panose="02020603050405020304" pitchFamily="18" charset="-78"/>
                <a:cs typeface="Simplified Arabic" panose="02020603050405020304" pitchFamily="18" charset="-78"/>
              </a:rPr>
              <a:t>الإدارة الاستراتيجية للجودة: </a:t>
            </a:r>
            <a:r>
              <a:rPr lang="ar-DZ" sz="2800" b="1" dirty="0" smtClean="0">
                <a:latin typeface="Simplified Arabic" panose="02020603050405020304" pitchFamily="18" charset="-78"/>
                <a:cs typeface="Simplified Arabic" panose="02020603050405020304" pitchFamily="18" charset="-78"/>
              </a:rPr>
              <a:t>هي</a:t>
            </a:r>
            <a:r>
              <a:rPr lang="ar-DZ" sz="2800" b="1" dirty="0" smtClean="0">
                <a:solidFill>
                  <a:srgbClr val="00B050"/>
                </a:solidFill>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العملية التي من خلالها تركز أنشطة إدارة الجودة على الاتجاه بعيد المدى والتقدم في استراتيجيات تحسين الجودة وضمان الصيغة الدقيقة من خلال التخطيط والتنفيذ الاستراتيجي للجودة والتقييم المستمر من خلال ضمان الجودة وتحسينها ورقابتها,</a:t>
            </a:r>
            <a:endParaRPr lang="en-US" sz="2800" b="1" dirty="0">
              <a:latin typeface="Simplified Arabic" panose="02020603050405020304" pitchFamily="18" charset="-78"/>
              <a:cs typeface="Simplified Arabic" panose="02020603050405020304" pitchFamily="18" charset="-78"/>
            </a:endParaRPr>
          </a:p>
          <a:p>
            <a:pPr algn="r" rtl="1"/>
            <a:endParaRPr lang="ar-DZ" sz="2800" b="1" dirty="0">
              <a:latin typeface="Simplified Arabic" panose="02020603050405020304" pitchFamily="18" charset="-78"/>
              <a:cs typeface="Simplified Arabic" panose="02020603050405020304" pitchFamily="18" charset="-78"/>
            </a:endParaRPr>
          </a:p>
          <a:p>
            <a:pPr algn="r" rtl="1"/>
            <a:r>
              <a:rPr lang="ar-DZ" sz="2800" b="1" dirty="0">
                <a:solidFill>
                  <a:srgbClr val="00B050"/>
                </a:solidFill>
                <a:latin typeface="Simplified Arabic" panose="02020603050405020304" pitchFamily="18" charset="-78"/>
                <a:cs typeface="Simplified Arabic" panose="02020603050405020304" pitchFamily="18" charset="-78"/>
              </a:rPr>
              <a:t>     </a:t>
            </a:r>
            <a:endParaRPr lang="en-US" sz="2400" b="1" dirty="0"/>
          </a:p>
          <a:p>
            <a:pPr algn="just" rtl="1">
              <a:lnSpc>
                <a:spcPct val="107000"/>
              </a:lnSpc>
              <a:spcAft>
                <a:spcPts val="0"/>
              </a:spcAft>
            </a:pPr>
            <a:r>
              <a:rPr lang="ar-DZ" sz="2400" dirty="0" smtClean="0">
                <a:latin typeface="Calibri" panose="020F0502020204030204" pitchFamily="34" charset="0"/>
                <a:ea typeface="Calibri" panose="020F0502020204030204" pitchFamily="34" charset="0"/>
                <a:cs typeface="Sakkal Majalla" panose="02000000000000000000" pitchFamily="2" charset="-78"/>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592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93618" y="581891"/>
            <a:ext cx="10349346" cy="5756564"/>
          </a:xfrm>
        </p:spPr>
        <p:txBody>
          <a:bodyPr/>
          <a:lstStyle/>
          <a:p>
            <a:pPr marL="127000" indent="0" algn="just" rtl="1"/>
            <a:r>
              <a:rPr lang="ar-DZ" dirty="0" smtClean="0"/>
              <a:t>وتمثل الإدارة الاستراتيجية للجودة جزءا من الإدارة الاستراتيجية للمؤسسة وتختص بوضع الأهداف الاستراتيجية للجودة والتخطيط لها على امد طويل، إضافة الى وضع ومتابعة تطبيق برامج الجودة وقياس وتقييم الأداء في أنشطة المؤسسة التسويقية والإنتاجية والخدمات المختلفة وذلك من اجل توفير الميزة التنافسية للمؤسسة وبالتالي تحقيق أهدافها ككسب رضا الزبون وتوسيع الحصة السوقية وزيادة الربحية,</a:t>
            </a:r>
          </a:p>
          <a:p>
            <a:pPr marL="127000" indent="0" algn="just" rtl="1"/>
            <a:r>
              <a:rPr lang="ar-DZ" dirty="0" smtClean="0"/>
              <a:t>فالإدارة الاستراتيجية للجودة عملية ديناميكية تسعى الى الوصول الى تحقيق رسالة المنظمة عن طريق إدارة الموارد المتوفرة بكفاءة,</a:t>
            </a:r>
            <a:endParaRPr lang="fr-FR" dirty="0"/>
          </a:p>
        </p:txBody>
      </p:sp>
    </p:spTree>
    <p:extLst>
      <p:ext uri="{BB962C8B-B14F-4D97-AF65-F5344CB8AC3E}">
        <p14:creationId xmlns:p14="http://schemas.microsoft.com/office/powerpoint/2010/main" val="9133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31598"/>
            <a:ext cx="12192000" cy="5465619"/>
          </a:xfrm>
        </p:spPr>
        <p:txBody>
          <a:bodyPr/>
          <a:lstStyle/>
          <a:p>
            <a:pPr algn="r" rtl="1"/>
            <a:r>
              <a:rPr lang="ar-DZ" sz="3200" dirty="0" smtClean="0">
                <a:cs typeface="+mj-cs"/>
              </a:rPr>
              <a:t>من منظور عالم الجودة </a:t>
            </a:r>
            <a:r>
              <a:rPr lang="ar-DZ" sz="3200" dirty="0" err="1" smtClean="0">
                <a:cs typeface="+mj-cs"/>
              </a:rPr>
              <a:t>كارو</a:t>
            </a:r>
            <a:r>
              <a:rPr lang="ar-DZ" sz="3200" dirty="0" smtClean="0">
                <a:cs typeface="+mj-cs"/>
              </a:rPr>
              <a:t> </a:t>
            </a:r>
            <a:r>
              <a:rPr lang="ar-DZ" sz="3200" dirty="0" err="1" smtClean="0">
                <a:cs typeface="+mj-cs"/>
              </a:rPr>
              <a:t>ايشيكاوا</a:t>
            </a:r>
            <a:r>
              <a:rPr lang="ar-DZ" sz="3200" dirty="0" smtClean="0">
                <a:cs typeface="+mj-cs"/>
              </a:rPr>
              <a:t>، فالأهداف الاستراتيجية للجودة تتضمن ما يلي:</a:t>
            </a:r>
            <a:br>
              <a:rPr lang="ar-DZ" sz="3200" dirty="0" smtClean="0">
                <a:cs typeface="+mj-cs"/>
              </a:rPr>
            </a:br>
            <a:r>
              <a:rPr lang="ar-DZ" sz="3200" dirty="0" smtClean="0">
                <a:cs typeface="+mj-cs"/>
              </a:rPr>
              <a:t>1- أولوية الجودة قبل السعي لتحقيق الأرباح ويتطلب ذلك اجراء تغيير جوهري للمفاهيم التقليدية لدى جميع العاملين في المؤسسة، وذلك من خلال:</a:t>
            </a:r>
            <a:br>
              <a:rPr lang="ar-DZ" sz="3200" dirty="0" smtClean="0">
                <a:cs typeface="+mj-cs"/>
              </a:rPr>
            </a:br>
            <a:r>
              <a:rPr lang="ar-DZ" sz="3200" dirty="0" smtClean="0">
                <a:cs typeface="+mj-cs"/>
              </a:rPr>
              <a:t>* تحديد اهداف الجودة طويلة الاجل كعنصر رئيسي في استراتيجية المؤسسة</a:t>
            </a:r>
            <a:br>
              <a:rPr lang="ar-DZ" sz="3200" dirty="0" smtClean="0">
                <a:cs typeface="+mj-cs"/>
              </a:rPr>
            </a:br>
            <a:r>
              <a:rPr lang="ar-DZ" sz="3200" dirty="0" smtClean="0">
                <a:cs typeface="+mj-cs"/>
              </a:rPr>
              <a:t>*المحافظة على الدعم المتواصل للجودة</a:t>
            </a:r>
            <a:br>
              <a:rPr lang="ar-DZ" sz="3200" dirty="0" smtClean="0">
                <a:cs typeface="+mj-cs"/>
              </a:rPr>
            </a:br>
            <a:r>
              <a:rPr lang="ar-DZ" sz="3200" dirty="0" smtClean="0">
                <a:cs typeface="+mj-cs"/>
              </a:rPr>
              <a:t>* الاهتمام بالسلوكيات الداعمة لتحسين الجودة في جميع أنشطة المؤسسة</a:t>
            </a:r>
            <a:br>
              <a:rPr lang="ar-DZ" sz="3200" dirty="0" smtClean="0">
                <a:cs typeface="+mj-cs"/>
              </a:rPr>
            </a:br>
            <a:r>
              <a:rPr lang="ar-DZ" sz="3200" dirty="0" smtClean="0">
                <a:cs typeface="+mj-cs"/>
              </a:rPr>
              <a:t>2-العمل على تطوير قدرات العاملين من خلال التدريب والتعليم وتفويض السلطة، والدعم الإيجابي المتواصل</a:t>
            </a:r>
            <a:br>
              <a:rPr lang="ar-DZ" sz="3200" dirty="0" smtClean="0">
                <a:cs typeface="+mj-cs"/>
              </a:rPr>
            </a:br>
            <a:r>
              <a:rPr lang="ar-DZ" sz="3200" dirty="0" smtClean="0">
                <a:cs typeface="+mj-cs"/>
              </a:rPr>
              <a:t>3- بناء علاقات طويلة الأمد مع العملاء والموردين وفقا لمبدأ الثقة والتعاون</a:t>
            </a:r>
            <a:br>
              <a:rPr lang="ar-DZ" sz="3200" dirty="0" smtClean="0">
                <a:cs typeface="+mj-cs"/>
              </a:rPr>
            </a:br>
            <a:r>
              <a:rPr lang="ar-DZ" sz="3200" dirty="0" smtClean="0">
                <a:cs typeface="+mj-cs"/>
              </a:rPr>
              <a:t>4- اطلاع العاملين في المؤسسة على الحقائق والمعلومات التي تمكنهم من حل المشكلات</a:t>
            </a:r>
            <a:br>
              <a:rPr lang="ar-DZ" sz="3200" dirty="0" smtClean="0">
                <a:cs typeface="+mj-cs"/>
              </a:rPr>
            </a:br>
            <a:r>
              <a:rPr lang="ar-DZ" sz="3200" dirty="0" smtClean="0">
                <a:cs typeface="+mj-cs"/>
              </a:rPr>
              <a:t>5- وجود بيئة داعمة لتحسين الجودة بشكل مستمر خاصة ما تعلق بثقافة العمل ونظام الاتصالات في المؤسسة</a:t>
            </a:r>
            <a:r>
              <a:rPr lang="ar-DZ" dirty="0" smtClean="0"/>
              <a:t/>
            </a:r>
            <a:br>
              <a:rPr lang="ar-DZ" dirty="0" smtClean="0"/>
            </a:br>
            <a:endParaRPr lang="fr-FR" dirty="0"/>
          </a:p>
        </p:txBody>
      </p:sp>
      <p:sp>
        <p:nvSpPr>
          <p:cNvPr id="3" name="Sous-titre 2"/>
          <p:cNvSpPr>
            <a:spLocks noGrp="1"/>
          </p:cNvSpPr>
          <p:nvPr>
            <p:ph type="subTitle" idx="1"/>
          </p:nvPr>
        </p:nvSpPr>
        <p:spPr>
          <a:xfrm>
            <a:off x="2440000" y="488016"/>
            <a:ext cx="7312000" cy="547492"/>
          </a:xfrm>
        </p:spPr>
        <p:txBody>
          <a:bodyPr/>
          <a:lstStyle/>
          <a:p>
            <a:r>
              <a:rPr lang="ar-DZ" dirty="0" smtClean="0">
                <a:solidFill>
                  <a:srgbClr val="FF0000"/>
                </a:solidFill>
              </a:rPr>
              <a:t>الأهداف الاستراتيجية للجودة:</a:t>
            </a:r>
            <a:endParaRPr lang="fr-FR" dirty="0">
              <a:solidFill>
                <a:srgbClr val="FF0000"/>
              </a:solidFill>
            </a:endParaRPr>
          </a:p>
        </p:txBody>
      </p:sp>
    </p:spTree>
    <p:extLst>
      <p:ext uri="{BB962C8B-B14F-4D97-AF65-F5344CB8AC3E}">
        <p14:creationId xmlns:p14="http://schemas.microsoft.com/office/powerpoint/2010/main" val="54895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618" y="1226127"/>
            <a:ext cx="10785764" cy="5070764"/>
          </a:xfrm>
        </p:spPr>
        <p:txBody>
          <a:bodyPr/>
          <a:lstStyle/>
          <a:p>
            <a:pPr algn="r" rtl="1"/>
            <a:r>
              <a:rPr lang="ar-DZ" dirty="0" smtClean="0"/>
              <a:t> </a:t>
            </a:r>
            <a:r>
              <a:rPr lang="ar-DZ" sz="3200" dirty="0" smtClean="0">
                <a:cs typeface="+mj-cs"/>
              </a:rPr>
              <a:t>تحقق المؤسسات جملة من الفوائد جراء تطبيق إدارة الاستراتيجية للجودة أهمها:</a:t>
            </a:r>
            <a:br>
              <a:rPr lang="ar-DZ" sz="3200" dirty="0" smtClean="0">
                <a:cs typeface="+mj-cs"/>
              </a:rPr>
            </a:br>
            <a:r>
              <a:rPr lang="ar-DZ" sz="3200" dirty="0" smtClean="0">
                <a:cs typeface="+mj-cs"/>
              </a:rPr>
              <a:t>* تحسين الوضع التنافسي للمنظمة في السوق ورفع معدلات الربحية</a:t>
            </a:r>
            <a:br>
              <a:rPr lang="ar-DZ" sz="3200" dirty="0" smtClean="0">
                <a:cs typeface="+mj-cs"/>
              </a:rPr>
            </a:br>
            <a:r>
              <a:rPr lang="ar-DZ" sz="3200" dirty="0" smtClean="0">
                <a:cs typeface="+mj-cs"/>
              </a:rPr>
              <a:t>*تعزيز العلاقة مع الموردين</a:t>
            </a:r>
            <a:br>
              <a:rPr lang="ar-DZ" sz="3200" dirty="0" smtClean="0">
                <a:cs typeface="+mj-cs"/>
              </a:rPr>
            </a:br>
            <a:r>
              <a:rPr lang="ar-DZ" sz="3200" dirty="0" smtClean="0">
                <a:cs typeface="+mj-cs"/>
              </a:rPr>
              <a:t>* رفع درجة رضا الزبائن</a:t>
            </a:r>
            <a:br>
              <a:rPr lang="ar-DZ" sz="3200" dirty="0" smtClean="0">
                <a:cs typeface="+mj-cs"/>
              </a:rPr>
            </a:br>
            <a:r>
              <a:rPr lang="ar-DZ" sz="3200" dirty="0" smtClean="0">
                <a:cs typeface="+mj-cs"/>
              </a:rPr>
              <a:t>*تحسين جودة المنتجات المصنعة او الخدمات المقدمة</a:t>
            </a:r>
            <a:br>
              <a:rPr lang="ar-DZ" sz="3200" dirty="0" smtClean="0">
                <a:cs typeface="+mj-cs"/>
              </a:rPr>
            </a:br>
            <a:r>
              <a:rPr lang="ar-DZ" sz="3200" dirty="0" smtClean="0">
                <a:cs typeface="+mj-cs"/>
              </a:rPr>
              <a:t>*انخفاض كلفة العمل نتيجة عدم وجود أخطاء وتقليل معدلات التكلفة</a:t>
            </a:r>
            <a:br>
              <a:rPr lang="ar-DZ" sz="3200" dirty="0" smtClean="0">
                <a:cs typeface="+mj-cs"/>
              </a:rPr>
            </a:br>
            <a:r>
              <a:rPr lang="ar-DZ" sz="3200" dirty="0" smtClean="0">
                <a:cs typeface="+mj-cs"/>
              </a:rPr>
              <a:t>*فتح أسواق جديدة وتعزيز الأسواق الحالية</a:t>
            </a:r>
            <a:br>
              <a:rPr lang="ar-DZ" sz="3200" dirty="0" smtClean="0">
                <a:cs typeface="+mj-cs"/>
              </a:rPr>
            </a:br>
            <a:r>
              <a:rPr lang="ar-DZ" sz="3200" dirty="0" smtClean="0">
                <a:cs typeface="+mj-cs"/>
              </a:rPr>
              <a:t>*القيام بالأعمال بصورة صحيحة من المرة الأولى</a:t>
            </a:r>
            <a:br>
              <a:rPr lang="ar-DZ" sz="3200" dirty="0" smtClean="0">
                <a:cs typeface="+mj-cs"/>
              </a:rPr>
            </a:br>
            <a:r>
              <a:rPr lang="ar-DZ" sz="3200" dirty="0" smtClean="0">
                <a:cs typeface="+mj-cs"/>
              </a:rPr>
              <a:t>*زيادة معدل سرعة استجابة للمتغيرات داخل المنظمة</a:t>
            </a:r>
            <a:br>
              <a:rPr lang="ar-DZ" sz="3200" dirty="0" smtClean="0">
                <a:cs typeface="+mj-cs"/>
              </a:rPr>
            </a:br>
            <a:r>
              <a:rPr lang="ar-DZ" sz="3200" dirty="0" smtClean="0">
                <a:cs typeface="+mj-cs"/>
              </a:rPr>
              <a:t>* تطوير القدرات من خلال التدريب</a:t>
            </a:r>
            <a:br>
              <a:rPr lang="ar-DZ" sz="3200" dirty="0" smtClean="0">
                <a:cs typeface="+mj-cs"/>
              </a:rPr>
            </a:br>
            <a:r>
              <a:rPr lang="ar-DZ" sz="3200" dirty="0" smtClean="0">
                <a:cs typeface="+mj-cs"/>
              </a:rPr>
              <a:t>* تحفيز العامل وشعوره  بتحقيق الذات من خلال مشاركته في وضع الأهداف واتخاذ القرارات</a:t>
            </a:r>
            <a:r>
              <a:rPr lang="ar-DZ" dirty="0" smtClean="0"/>
              <a:t/>
            </a:r>
            <a:br>
              <a:rPr lang="ar-DZ" dirty="0" smtClean="0"/>
            </a:br>
            <a:endParaRPr lang="fr-FR" dirty="0"/>
          </a:p>
        </p:txBody>
      </p:sp>
      <p:sp>
        <p:nvSpPr>
          <p:cNvPr id="3" name="Sous-titre 2"/>
          <p:cNvSpPr>
            <a:spLocks noGrp="1"/>
          </p:cNvSpPr>
          <p:nvPr>
            <p:ph type="subTitle" idx="1"/>
          </p:nvPr>
        </p:nvSpPr>
        <p:spPr>
          <a:xfrm>
            <a:off x="2455800" y="657853"/>
            <a:ext cx="7312000" cy="755310"/>
          </a:xfrm>
        </p:spPr>
        <p:txBody>
          <a:bodyPr/>
          <a:lstStyle/>
          <a:p>
            <a:r>
              <a:rPr lang="ar-DZ" sz="3600" dirty="0" smtClean="0">
                <a:solidFill>
                  <a:srgbClr val="FF0000"/>
                </a:solidFill>
                <a:cs typeface="+mj-cs"/>
              </a:rPr>
              <a:t>فوائد الإدارة الاستراتيجية للجودة:</a:t>
            </a:r>
            <a:endParaRPr lang="fr-FR" sz="3600" dirty="0">
              <a:solidFill>
                <a:srgbClr val="FF0000"/>
              </a:solidFill>
              <a:cs typeface="+mj-cs"/>
            </a:endParaRPr>
          </a:p>
        </p:txBody>
      </p:sp>
    </p:spTree>
    <p:extLst>
      <p:ext uri="{BB962C8B-B14F-4D97-AF65-F5344CB8AC3E}">
        <p14:creationId xmlns:p14="http://schemas.microsoft.com/office/powerpoint/2010/main" val="140469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836" y="665018"/>
            <a:ext cx="10952018" cy="5527964"/>
          </a:xfrm>
        </p:spPr>
        <p:txBody>
          <a:bodyPr/>
          <a:lstStyle/>
          <a:p>
            <a:pPr algn="r" rtl="1"/>
            <a:r>
              <a:rPr lang="ar-DZ" sz="3200" b="1" dirty="0" smtClean="0">
                <a:solidFill>
                  <a:srgbClr val="FF0000"/>
                </a:solidFill>
                <a:cs typeface="+mj-cs"/>
              </a:rPr>
              <a:t>                                مراحل الإدارة الاستراتيجية للجودة:</a:t>
            </a:r>
            <a:br>
              <a:rPr lang="ar-DZ" sz="3200" b="1" dirty="0" smtClean="0">
                <a:solidFill>
                  <a:srgbClr val="FF0000"/>
                </a:solidFill>
                <a:cs typeface="+mj-cs"/>
              </a:rPr>
            </a:br>
            <a:r>
              <a:rPr lang="ar-DZ" sz="3200" b="1" dirty="0" smtClean="0">
                <a:solidFill>
                  <a:srgbClr val="FF0000"/>
                </a:solidFill>
                <a:cs typeface="+mj-cs"/>
              </a:rPr>
              <a:t/>
            </a:r>
            <a:br>
              <a:rPr lang="ar-DZ" sz="3200" b="1" dirty="0" smtClean="0">
                <a:solidFill>
                  <a:srgbClr val="FF0000"/>
                </a:solidFill>
                <a:cs typeface="+mj-cs"/>
              </a:rPr>
            </a:br>
            <a:r>
              <a:rPr lang="ar-DZ" sz="3200" b="1" dirty="0" smtClean="0">
                <a:solidFill>
                  <a:srgbClr val="FF0000"/>
                </a:solidFill>
                <a:cs typeface="+mj-cs"/>
              </a:rPr>
              <a:t>  المرحلة الأولى: </a:t>
            </a:r>
            <a:r>
              <a:rPr lang="ar-DZ" sz="3200" b="1" dirty="0" smtClean="0">
                <a:solidFill>
                  <a:schemeClr val="tx1"/>
                </a:solidFill>
                <a:cs typeface="+mj-cs"/>
              </a:rPr>
              <a:t>يتم من خلالها تحديد رسالة ومهمة الجودة </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الثانية: </a:t>
            </a:r>
            <a:r>
              <a:rPr lang="ar-DZ" sz="3200" b="1" dirty="0" smtClean="0">
                <a:solidFill>
                  <a:schemeClr val="tx1"/>
                </a:solidFill>
                <a:cs typeface="+mj-cs"/>
              </a:rPr>
              <a:t>يتم فيها تطوير ملفات تعريف الجودة مع مراعاة رسالة الجودة وتحليل البيئة</a:t>
            </a:r>
            <a:r>
              <a:rPr lang="ar-DZ" sz="3200" b="1" dirty="0">
                <a:solidFill>
                  <a:schemeClr val="tx1"/>
                </a:solidFill>
                <a:cs typeface="+mj-cs"/>
              </a:rPr>
              <a:t> </a:t>
            </a:r>
            <a:r>
              <a:rPr lang="ar-DZ" sz="3200" b="1" dirty="0" smtClean="0">
                <a:solidFill>
                  <a:schemeClr val="tx1"/>
                </a:solidFill>
                <a:cs typeface="+mj-cs"/>
              </a:rPr>
              <a:t>وتصورات الزبائن والمنفسين، ويتم في نهاية هذه المرحلة نشر سياسة الجودة</a:t>
            </a:r>
            <a:br>
              <a:rPr lang="ar-DZ" sz="3200" b="1" dirty="0" smtClean="0">
                <a:solidFill>
                  <a:schemeClr val="tx1"/>
                </a:solidFill>
                <a:cs typeface="+mj-cs"/>
              </a:rPr>
            </a:br>
            <a:r>
              <a:rPr lang="ar-DZ" sz="3200" b="1" dirty="0">
                <a:solidFill>
                  <a:schemeClr val="tx1"/>
                </a:solidFill>
                <a:cs typeface="+mj-cs"/>
              </a:rPr>
              <a:t> </a:t>
            </a:r>
            <a:r>
              <a:rPr lang="ar-DZ" sz="3200" b="1" dirty="0" smtClean="0">
                <a:solidFill>
                  <a:schemeClr val="tx1"/>
                </a:solidFill>
                <a:cs typeface="+mj-cs"/>
              </a:rPr>
              <a:t> </a:t>
            </a:r>
            <a:r>
              <a:rPr lang="ar-DZ" sz="3200" b="1" dirty="0" smtClean="0">
                <a:solidFill>
                  <a:srgbClr val="FF0000"/>
                </a:solidFill>
                <a:cs typeface="+mj-cs"/>
              </a:rPr>
              <a:t>المرحلة الثالثة: </a:t>
            </a:r>
            <a:r>
              <a:rPr lang="ar-DZ" sz="3200" b="1" dirty="0" smtClean="0">
                <a:solidFill>
                  <a:schemeClr val="tx1"/>
                </a:solidFill>
                <a:cs typeface="+mj-cs"/>
              </a:rPr>
              <a:t>تتضمن تحديد او تعديل اهداف الجودة طويلة الاجل</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الرابعة:</a:t>
            </a:r>
            <a:r>
              <a:rPr lang="ar-DZ" sz="3200" b="1" dirty="0" smtClean="0">
                <a:solidFill>
                  <a:schemeClr val="tx1"/>
                </a:solidFill>
                <a:cs typeface="+mj-cs"/>
              </a:rPr>
              <a:t> الجهود المبذولة لتصميم الجودة وتحديد المعايير والمؤشرات</a:t>
            </a:r>
            <a:br>
              <a:rPr lang="ar-DZ" sz="3200" b="1" dirty="0" smtClean="0">
                <a:solidFill>
                  <a:schemeClr val="tx1"/>
                </a:solidFill>
                <a:cs typeface="+mj-cs"/>
              </a:rPr>
            </a:br>
            <a:r>
              <a:rPr lang="ar-DZ" sz="3200" b="1" dirty="0" smtClean="0">
                <a:solidFill>
                  <a:schemeClr val="tx1"/>
                </a:solidFill>
                <a:cs typeface="+mj-cs"/>
              </a:rPr>
              <a:t>  </a:t>
            </a:r>
            <a:r>
              <a:rPr lang="ar-DZ" sz="3200" b="1" dirty="0" smtClean="0">
                <a:solidFill>
                  <a:srgbClr val="FF0000"/>
                </a:solidFill>
                <a:cs typeface="+mj-cs"/>
              </a:rPr>
              <a:t>المرحلة الخامسة: </a:t>
            </a:r>
            <a:r>
              <a:rPr lang="ar-DZ" sz="3200" b="1" dirty="0" smtClean="0">
                <a:solidFill>
                  <a:schemeClr val="tx1"/>
                </a:solidFill>
                <a:cs typeface="+mj-cs"/>
              </a:rPr>
              <a:t>تطور نظام الإدارة الاستراتيجية للجودة ( تخطيط، تقييم، تحسين، رقابة الجودة) ويتم مقارنة النتائج التي تم الحصول عليها بعد هذه المرحلة مع الأداء المطلوب وذلك لتحديد التغييرات والتحسينات المنشودة</a:t>
            </a:r>
            <a:r>
              <a:rPr lang="ar-DZ" b="1" dirty="0" smtClean="0">
                <a:solidFill>
                  <a:srgbClr val="FF0000"/>
                </a:solidFill>
                <a:cs typeface="+mj-cs"/>
              </a:rPr>
              <a:t/>
            </a:r>
            <a:br>
              <a:rPr lang="ar-DZ" b="1" dirty="0" smtClean="0">
                <a:solidFill>
                  <a:srgbClr val="FF0000"/>
                </a:solidFill>
                <a:cs typeface="+mj-cs"/>
              </a:rPr>
            </a:br>
            <a:endParaRPr lang="fr-FR" b="1" dirty="0">
              <a:solidFill>
                <a:srgbClr val="FF0000"/>
              </a:solidFill>
              <a:cs typeface="+mj-cs"/>
            </a:endParaRPr>
          </a:p>
        </p:txBody>
      </p:sp>
    </p:spTree>
    <p:extLst>
      <p:ext uri="{BB962C8B-B14F-4D97-AF65-F5344CB8AC3E}">
        <p14:creationId xmlns:p14="http://schemas.microsoft.com/office/powerpoint/2010/main" val="359498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92254" y="1530690"/>
            <a:ext cx="7312000" cy="1526400"/>
          </a:xfrm>
        </p:spPr>
        <p:txBody>
          <a:bodyPr/>
          <a:lstStyle/>
          <a:p>
            <a:pPr rtl="1"/>
            <a:r>
              <a:rPr lang="ar-DZ" sz="9600" dirty="0" smtClean="0">
                <a:solidFill>
                  <a:srgbClr val="FF0000"/>
                </a:solidFill>
                <a:cs typeface="+mj-cs"/>
              </a:rPr>
              <a:t>أدوات </a:t>
            </a:r>
            <a:r>
              <a:rPr lang="ar-DZ" sz="9600" smtClean="0">
                <a:solidFill>
                  <a:srgbClr val="FF0000"/>
                </a:solidFill>
                <a:cs typeface="+mj-cs"/>
              </a:rPr>
              <a:t>إدارة الجودة الشاملة</a:t>
            </a:r>
            <a:endParaRPr lang="fr-FR" sz="9600" dirty="0">
              <a:solidFill>
                <a:srgbClr val="FF0000"/>
              </a:solidFill>
              <a:cs typeface="+mj-cs"/>
            </a:endParaRPr>
          </a:p>
        </p:txBody>
      </p:sp>
    </p:spTree>
    <p:extLst>
      <p:ext uri="{BB962C8B-B14F-4D97-AF65-F5344CB8AC3E}">
        <p14:creationId xmlns:p14="http://schemas.microsoft.com/office/powerpoint/2010/main" val="205048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893618"/>
            <a:ext cx="10266218" cy="5548745"/>
          </a:xfrm>
        </p:spPr>
        <p:txBody>
          <a:bodyPr/>
          <a:lstStyle/>
          <a:p>
            <a:pPr lvl="0" algn="r" rtl="1"/>
            <a:r>
              <a:rPr lang="ar-SA" sz="4000" b="1">
                <a:solidFill>
                  <a:schemeClr val="tx1"/>
                </a:solidFill>
                <a:latin typeface="Traditional Arabic" pitchFamily="18" charset="-78"/>
                <a:ea typeface="Calibri" pitchFamily="34" charset="0"/>
                <a:cs typeface="Traditional Arabic" pitchFamily="18" charset="-78"/>
              </a:rPr>
              <a:t>أثناء المراجعة الداخلية </a:t>
            </a:r>
            <a:r>
              <a:rPr lang="ar-DZ" sz="4000" b="1">
                <a:solidFill>
                  <a:schemeClr val="tx1"/>
                </a:solidFill>
                <a:latin typeface="Traditional Arabic" pitchFamily="18" charset="-78"/>
                <a:ea typeface="Calibri" pitchFamily="34" charset="0"/>
                <a:cs typeface="Traditional Arabic" pitchFamily="18" charset="-78"/>
              </a:rPr>
              <a:t> للمنظمات </a:t>
            </a:r>
            <a:r>
              <a:rPr lang="ar-SA" sz="4000" b="1">
                <a:solidFill>
                  <a:schemeClr val="tx1"/>
                </a:solidFill>
                <a:latin typeface="Traditional Arabic" pitchFamily="18" charset="-78"/>
                <a:ea typeface="Calibri" pitchFamily="34" charset="0"/>
                <a:cs typeface="Traditional Arabic" pitchFamily="18" charset="-78"/>
              </a:rPr>
              <a:t>ظهرت العديد من المشاكل </a:t>
            </a:r>
            <a:r>
              <a:rPr lang="ar-DZ" sz="4000" b="1" smtClean="0">
                <a:solidFill>
                  <a:schemeClr val="tx1"/>
                </a:solidFill>
                <a:latin typeface="Traditional Arabic" pitchFamily="18" charset="-78"/>
                <a:ea typeface="Calibri" pitchFamily="34" charset="0"/>
                <a:cs typeface="Traditional Arabic" pitchFamily="18" charset="-78"/>
              </a:rPr>
              <a:t>التي </a:t>
            </a:r>
            <a:r>
              <a:rPr lang="ar-SA" sz="4000" b="1" smtClean="0">
                <a:solidFill>
                  <a:schemeClr val="tx1"/>
                </a:solidFill>
                <a:latin typeface="Traditional Arabic" pitchFamily="18" charset="-78"/>
                <a:ea typeface="Calibri" pitchFamily="34" charset="0"/>
                <a:cs typeface="Traditional Arabic" pitchFamily="18" charset="-78"/>
              </a:rPr>
              <a:t>لم </a:t>
            </a:r>
            <a:r>
              <a:rPr lang="ar-SA" sz="4000" b="1">
                <a:solidFill>
                  <a:schemeClr val="tx1"/>
                </a:solidFill>
                <a:latin typeface="Traditional Arabic" pitchFamily="18" charset="-78"/>
                <a:ea typeface="Calibri" pitchFamily="34" charset="0"/>
                <a:cs typeface="Traditional Arabic" pitchFamily="18" charset="-78"/>
              </a:rPr>
              <a:t>يتم التعامل معها بالطرق و الأساليب أو الأدوات المناسبة </a:t>
            </a:r>
            <a:r>
              <a:rPr lang="ar-SA" sz="4000" b="1" smtClean="0">
                <a:solidFill>
                  <a:schemeClr val="tx1"/>
                </a:solidFill>
                <a:latin typeface="Traditional Arabic" pitchFamily="18" charset="-78"/>
                <a:ea typeface="Calibri" pitchFamily="34" charset="0"/>
                <a:cs typeface="Traditional Arabic" pitchFamily="18" charset="-78"/>
              </a:rPr>
              <a:t>م</a:t>
            </a:r>
            <a:r>
              <a:rPr lang="ar-DZ" sz="4000" b="1" smtClean="0">
                <a:solidFill>
                  <a:schemeClr val="tx1"/>
                </a:solidFill>
                <a:latin typeface="Traditional Arabic" pitchFamily="18" charset="-78"/>
                <a:ea typeface="Calibri" pitchFamily="34" charset="0"/>
                <a:cs typeface="Traditional Arabic" pitchFamily="18" charset="-78"/>
              </a:rPr>
              <a:t>م</a:t>
            </a:r>
            <a:r>
              <a:rPr lang="ar-SA" sz="4000" b="1" smtClean="0">
                <a:solidFill>
                  <a:schemeClr val="tx1"/>
                </a:solidFill>
                <a:latin typeface="Traditional Arabic" pitchFamily="18" charset="-78"/>
                <a:ea typeface="Calibri" pitchFamily="34" charset="0"/>
                <a:cs typeface="Traditional Arabic" pitchFamily="18" charset="-78"/>
              </a:rPr>
              <a:t>ا </a:t>
            </a:r>
            <a:r>
              <a:rPr lang="ar-SA" sz="4000" b="1">
                <a:solidFill>
                  <a:schemeClr val="tx1"/>
                </a:solidFill>
                <a:latin typeface="Traditional Arabic" pitchFamily="18" charset="-78"/>
                <a:ea typeface="Calibri" pitchFamily="34" charset="0"/>
                <a:cs typeface="Traditional Arabic" pitchFamily="18" charset="-78"/>
              </a:rPr>
              <a:t>أدى إلى </a:t>
            </a:r>
            <a:r>
              <a:rPr lang="ar-DZ" sz="4000" b="1" smtClean="0">
                <a:solidFill>
                  <a:schemeClr val="tx1"/>
                </a:solidFill>
                <a:latin typeface="Traditional Arabic" pitchFamily="18" charset="-78"/>
                <a:ea typeface="Calibri" pitchFamily="34" charset="0"/>
                <a:cs typeface="Traditional Arabic" pitchFamily="18" charset="-78"/>
              </a:rPr>
              <a:t>ال</a:t>
            </a:r>
            <a:r>
              <a:rPr lang="ar-SA" sz="4000" b="1" smtClean="0">
                <a:solidFill>
                  <a:schemeClr val="tx1"/>
                </a:solidFill>
                <a:latin typeface="Traditional Arabic" pitchFamily="18" charset="-78"/>
                <a:ea typeface="Calibri" pitchFamily="34" charset="0"/>
                <a:cs typeface="Traditional Arabic" pitchFamily="18" charset="-78"/>
              </a:rPr>
              <a:t>اختلال </a:t>
            </a:r>
            <a:r>
              <a:rPr lang="ar-SA" sz="4000" b="1">
                <a:solidFill>
                  <a:schemeClr val="tx1"/>
                </a:solidFill>
                <a:latin typeface="Traditional Arabic" pitchFamily="18" charset="-78"/>
                <a:ea typeface="Calibri" pitchFamily="34" charset="0"/>
                <a:cs typeface="Traditional Arabic" pitchFamily="18" charset="-78"/>
              </a:rPr>
              <a:t>في </a:t>
            </a:r>
            <a:r>
              <a:rPr lang="ar-DZ" sz="4000" b="1" smtClean="0">
                <a:solidFill>
                  <a:schemeClr val="tx1"/>
                </a:solidFill>
                <a:latin typeface="Traditional Arabic" pitchFamily="18" charset="-78"/>
                <a:ea typeface="Calibri" pitchFamily="34" charset="0"/>
                <a:cs typeface="Traditional Arabic" pitchFamily="18" charset="-78"/>
              </a:rPr>
              <a:t>وظائفها، مما تطلب عل المنظمات التفكير في حلول فقام مفكرو الجودة ب</a:t>
            </a:r>
            <a:r>
              <a:rPr lang="ar-SA" sz="4000" b="1" smtClean="0">
                <a:solidFill>
                  <a:schemeClr val="tx1"/>
                </a:solidFill>
                <a:latin typeface="Traditional Arabic" pitchFamily="18" charset="-78"/>
                <a:ea typeface="Calibri" pitchFamily="34" charset="0"/>
                <a:cs typeface="Traditional Arabic" pitchFamily="18" charset="-78"/>
              </a:rPr>
              <a:t>تصميم  مجموعة </a:t>
            </a:r>
            <a:r>
              <a:rPr lang="ar-SA" sz="4000" b="1">
                <a:solidFill>
                  <a:schemeClr val="tx1"/>
                </a:solidFill>
                <a:latin typeface="Traditional Arabic" pitchFamily="18" charset="-78"/>
                <a:ea typeface="Calibri" pitchFamily="34" charset="0"/>
                <a:cs typeface="Traditional Arabic" pitchFamily="18" charset="-78"/>
              </a:rPr>
              <a:t>من أساليب والأدوات الإدارية والإحصائية </a:t>
            </a:r>
            <a:r>
              <a:rPr lang="ar-DZ" sz="4000" b="1" smtClean="0">
                <a:solidFill>
                  <a:schemeClr val="tx1"/>
                </a:solidFill>
                <a:latin typeface="Traditional Arabic" pitchFamily="18" charset="-78"/>
                <a:ea typeface="Calibri" pitchFamily="34" charset="0"/>
                <a:cs typeface="Traditional Arabic" pitchFamily="18" charset="-78"/>
              </a:rPr>
              <a:t>والتي لها أ</a:t>
            </a:r>
            <a:r>
              <a:rPr lang="ar-SA" sz="4000" b="1" smtClean="0">
                <a:solidFill>
                  <a:schemeClr val="tx1"/>
                </a:solidFill>
                <a:latin typeface="Traditional Arabic" pitchFamily="18" charset="-78"/>
                <a:ea typeface="Calibri" pitchFamily="34" charset="0"/>
                <a:cs typeface="Traditional Arabic" pitchFamily="18" charset="-78"/>
              </a:rPr>
              <a:t>هم</a:t>
            </a:r>
            <a:r>
              <a:rPr lang="ar-DZ" sz="4000" b="1" smtClean="0">
                <a:solidFill>
                  <a:schemeClr val="tx1"/>
                </a:solidFill>
                <a:latin typeface="Traditional Arabic" pitchFamily="18" charset="-78"/>
                <a:ea typeface="Calibri" pitchFamily="34" charset="0"/>
                <a:cs typeface="Traditional Arabic" pitchFamily="18" charset="-78"/>
              </a:rPr>
              <a:t>ي</a:t>
            </a:r>
            <a:r>
              <a:rPr lang="ar-SA" sz="4000" b="1" smtClean="0">
                <a:solidFill>
                  <a:schemeClr val="tx1"/>
                </a:solidFill>
                <a:latin typeface="Traditional Arabic" pitchFamily="18" charset="-78"/>
                <a:ea typeface="Calibri" pitchFamily="34" charset="0"/>
                <a:cs typeface="Traditional Arabic" pitchFamily="18" charset="-78"/>
              </a:rPr>
              <a:t>ة</a:t>
            </a:r>
            <a:r>
              <a:rPr lang="ar-DZ" sz="4000" b="1" smtClean="0">
                <a:solidFill>
                  <a:schemeClr val="tx1"/>
                </a:solidFill>
                <a:latin typeface="Traditional Arabic" pitchFamily="18" charset="-78"/>
                <a:ea typeface="Calibri" pitchFamily="34" charset="0"/>
                <a:cs typeface="Traditional Arabic" pitchFamily="18" charset="-78"/>
              </a:rPr>
              <a:t> بالغة </a:t>
            </a:r>
            <a:r>
              <a:rPr lang="ar-SA" sz="4000" b="1" smtClean="0">
                <a:solidFill>
                  <a:schemeClr val="tx1"/>
                </a:solidFill>
                <a:latin typeface="Traditional Arabic" pitchFamily="18" charset="-78"/>
                <a:ea typeface="Calibri" pitchFamily="34" charset="0"/>
                <a:cs typeface="Traditional Arabic" pitchFamily="18" charset="-78"/>
              </a:rPr>
              <a:t>في </a:t>
            </a:r>
            <a:r>
              <a:rPr lang="ar-SA" sz="4000" b="1">
                <a:solidFill>
                  <a:schemeClr val="tx1"/>
                </a:solidFill>
                <a:latin typeface="Traditional Arabic" pitchFamily="18" charset="-78"/>
                <a:ea typeface="Calibri" pitchFamily="34" charset="0"/>
                <a:cs typeface="Traditional Arabic" pitchFamily="18" charset="-78"/>
              </a:rPr>
              <a:t>تحسين العمليات من أجل إنتاج أو تقديم خدمات ذات جودة عالية تساعدها في المراقبة وتحسين وتطوير الأداء ويكون الحكم في الأخير للعميل من خلال منظوره للجودة وتحقيق توقعاته ومدى رضاه على المنتج أو الخدمة</a:t>
            </a:r>
            <a:endParaRPr lang="fr-FR" sz="4000">
              <a:solidFill>
                <a:schemeClr val="tx1"/>
              </a:solidFill>
            </a:endParaRPr>
          </a:p>
          <a:p>
            <a:pPr lvl="0" algn="r" rtl="1"/>
            <a:r>
              <a:rPr lang="ar-SA" sz="3600" b="1" smtClean="0">
                <a:solidFill>
                  <a:schemeClr val="tx1"/>
                </a:solidFill>
                <a:latin typeface="Traditional Arabic" pitchFamily="18" charset="-78"/>
                <a:ea typeface="Calibri" pitchFamily="34" charset="0"/>
                <a:cs typeface="Traditional Arabic" pitchFamily="18" charset="-78"/>
              </a:rPr>
              <a:t> </a:t>
            </a:r>
            <a:r>
              <a:rPr lang="ar-SA" sz="3600" b="1">
                <a:solidFill>
                  <a:schemeClr val="bg1"/>
                </a:solidFill>
                <a:latin typeface="Traditional Arabic" pitchFamily="18" charset="-78"/>
                <a:ea typeface="Calibri" pitchFamily="34" charset="0"/>
                <a:cs typeface="Traditional Arabic" pitchFamily="18" charset="-78"/>
              </a:rPr>
              <a:t>.</a:t>
            </a:r>
            <a:endParaRPr lang="ar-DZ" sz="3600" b="1">
              <a:solidFill>
                <a:schemeClr val="bg1"/>
              </a:solidFill>
              <a:latin typeface="Traditional Arabic" pitchFamily="18" charset="-78"/>
              <a:ea typeface="Calibri" pitchFamily="34" charset="0"/>
              <a:cs typeface="Traditional Arabic" pitchFamily="18" charset="-78"/>
            </a:endParaRPr>
          </a:p>
          <a:p>
            <a:endParaRPr lang="fr-FR"/>
          </a:p>
        </p:txBody>
      </p:sp>
    </p:spTree>
    <p:extLst>
      <p:ext uri="{BB962C8B-B14F-4D97-AF65-F5344CB8AC3E}">
        <p14:creationId xmlns:p14="http://schemas.microsoft.com/office/powerpoint/2010/main" val="685241490"/>
      </p:ext>
    </p:extLst>
  </p:cSld>
  <p:clrMapOvr>
    <a:masterClrMapping/>
  </p:clrMapOvr>
</p:sld>
</file>

<file path=ppt/theme/theme1.xml><?xml version="1.0" encoding="utf-8"?>
<a:theme xmlns:a="http://schemas.openxmlformats.org/drawingml/2006/main" name="Autobiographical Novel Thesis by Slidesgo">
  <a:themeElements>
    <a:clrScheme name="Simple Light">
      <a:dk1>
        <a:srgbClr val="000000"/>
      </a:dk1>
      <a:lt1>
        <a:srgbClr val="FFFFFF"/>
      </a:lt1>
      <a:dk2>
        <a:srgbClr val="595959"/>
      </a:dk2>
      <a:lt2>
        <a:srgbClr val="EEEEEE"/>
      </a:lt2>
      <a:accent1>
        <a:srgbClr val="7363B0"/>
      </a:accent1>
      <a:accent2>
        <a:srgbClr val="F8FAF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22121</TotalTime>
  <Words>1045</Words>
  <Application>Microsoft Office PowerPoint</Application>
  <PresentationFormat>Grand écran</PresentationFormat>
  <Paragraphs>67</Paragraphs>
  <Slides>16</Slides>
  <Notes>2</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16</vt:i4>
      </vt:variant>
    </vt:vector>
  </HeadingPairs>
  <TitlesOfParts>
    <vt:vector size="35" baseType="lpstr">
      <vt:lpstr>Adobe Heiti Std R</vt:lpstr>
      <vt:lpstr>Adobe نسخ Medium</vt:lpstr>
      <vt:lpstr>Arial</vt:lpstr>
      <vt:lpstr>Calibri</vt:lpstr>
      <vt:lpstr>Century Gothic</vt:lpstr>
      <vt:lpstr>Exo</vt:lpstr>
      <vt:lpstr>Francois One</vt:lpstr>
      <vt:lpstr>Lato</vt:lpstr>
      <vt:lpstr>Libre Baskerville</vt:lpstr>
      <vt:lpstr>Libre Franklin</vt:lpstr>
      <vt:lpstr>Open Sans</vt:lpstr>
      <vt:lpstr>Roboto</vt:lpstr>
      <vt:lpstr>Sakkal Majalla</vt:lpstr>
      <vt:lpstr>Simplified Arabic</vt:lpstr>
      <vt:lpstr>Times New Roman</vt:lpstr>
      <vt:lpstr>Traditional Arabic</vt:lpstr>
      <vt:lpstr>Wingdings</vt:lpstr>
      <vt:lpstr>ZCOOL XiaoWei</vt:lpstr>
      <vt:lpstr>Autobiographical Novel Thesis by Slidesgo</vt:lpstr>
      <vt:lpstr>Présentation PowerPoint</vt:lpstr>
      <vt:lpstr>Présentation PowerPoint</vt:lpstr>
      <vt:lpstr>Présentation PowerPoint</vt:lpstr>
      <vt:lpstr>Présentation PowerPoint</vt:lpstr>
      <vt:lpstr>من منظور عالم الجودة كارو ايشيكاوا، فالأهداف الاستراتيجية للجودة تتضمن ما يلي: 1- أولوية الجودة قبل السعي لتحقيق الأرباح ويتطلب ذلك اجراء تغيير جوهري للمفاهيم التقليدية لدى جميع العاملين في المؤسسة، وذلك من خلال: * تحديد اهداف الجودة طويلة الاجل كعنصر رئيسي في استراتيجية المؤسسة *المحافظة على الدعم المتواصل للجودة * الاهتمام بالسلوكيات الداعمة لتحسين الجودة في جميع أنشطة المؤسسة 2-العمل على تطوير قدرات العاملين من خلال التدريب والتعليم وتفويض السلطة، والدعم الإيجابي المتواصل 3- بناء علاقات طويلة الأمد مع العملاء والموردين وفقا لمبدأ الثقة والتعاون 4- اطلاع العاملين في المؤسسة على الحقائق والمعلومات التي تمكنهم من حل المشكلات 5- وجود بيئة داعمة لتحسين الجودة بشكل مستمر خاصة ما تعلق بثقافة العمل ونظام الاتصالات في المؤسسة </vt:lpstr>
      <vt:lpstr> تحقق المؤسسات جملة من الفوائد جراء تطبيق إدارة الاستراتيجية للجودة أهمها: * تحسين الوضع التنافسي للمنظمة في السوق ورفع معدلات الربحية *تعزيز العلاقة مع الموردين * رفع درجة رضا الزبائن *تحسين جودة المنتجات المصنعة او الخدمات المقدمة *انخفاض كلفة العمل نتيجة عدم وجود أخطاء وتقليل معدلات التكلفة *فتح أسواق جديدة وتعزيز الأسواق الحالية *القيام بالأعمال بصورة صحيحة من المرة الأولى *زيادة معدل سرعة استجابة للمتغيرات داخل المنظمة * تطوير القدرات من خلال التدريب * تحفيز العامل وشعوره  بتحقيق الذات من خلال مشاركته في وضع الأهداف واتخاذ القرارات </vt:lpstr>
      <vt:lpstr>                                مراحل الإدارة الاستراتيجية للجودة:    المرحلة الأولى: يتم من خلالها تحديد رسالة ومهمة الجودة    المرحلة الثانية: يتم فيها تطوير ملفات تعريف الجودة مع مراعاة رسالة الجودة وتحليل البيئة وتصورات الزبائن والمنفسين، ويتم في نهاية هذه المرحلة نشر سياسة الجودة   المرحلة الثالثة: تتضمن تحديد او تعديل اهداف الجودة طويلة الاجل   المرحلة الرابعة: الجهود المبذولة لتصميم الجودة وتحديد المعايير والمؤشرات   المرحلة الخامسة: تطور نظام الإدارة الاستراتيجية للجودة ( تخطيط، تقييم، تحسين، رقابة الجودة) ويتم مقارنة النتائج التي تم الحصول عليها بعد هذه المرحلة مع الأداء المطلوب وذلك لتحديد التغييرات والتحسينات المنشودة </vt:lpstr>
      <vt:lpstr>Présentation PowerPoint</vt:lpstr>
      <vt:lpstr>Présentation PowerPoint</vt:lpstr>
      <vt:lpstr>مفهوم  أدوات إدارة الجودة الشاملة</vt:lpstr>
      <vt:lpstr>أهداف أدوات إدارة الجودة الشاملة</vt:lpstr>
      <vt:lpstr>انواع أدوات إدارة الجودة الشاملة  1-أدوات النوعية لادارة الجودة الشاملة</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alaa benali</dc:creator>
  <cp:lastModifiedBy>MICRO</cp:lastModifiedBy>
  <cp:revision>207</cp:revision>
  <dcterms:created xsi:type="dcterms:W3CDTF">2018-11-06T08:10:50Z</dcterms:created>
  <dcterms:modified xsi:type="dcterms:W3CDTF">2024-03-16T21:56:37Z</dcterms:modified>
</cp:coreProperties>
</file>