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315"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2" r:id="rId18"/>
    <p:sldId id="271"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306" r:id="rId42"/>
    <p:sldId id="297" r:id="rId43"/>
    <p:sldId id="295" r:id="rId44"/>
    <p:sldId id="298" r:id="rId45"/>
    <p:sldId id="299" r:id="rId46"/>
    <p:sldId id="300" r:id="rId47"/>
    <p:sldId id="301" r:id="rId48"/>
    <p:sldId id="302" r:id="rId49"/>
    <p:sldId id="303" r:id="rId50"/>
    <p:sldId id="304" r:id="rId51"/>
    <p:sldId id="305" r:id="rId52"/>
    <p:sldId id="296" r:id="rId53"/>
    <p:sldId id="307" r:id="rId54"/>
    <p:sldId id="308" r:id="rId55"/>
    <p:sldId id="310" r:id="rId56"/>
    <p:sldId id="311" r:id="rId57"/>
    <p:sldId id="312" r:id="rId5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9660" autoAdjust="0"/>
    <p:restoredTop sz="94206" autoAdjust="0"/>
  </p:normalViewPr>
  <p:slideViewPr>
    <p:cSldViewPr snapToGrid="0">
      <p:cViewPr varScale="1">
        <p:scale>
          <a:sx n="61" d="100"/>
          <a:sy n="61" d="100"/>
        </p:scale>
        <p:origin x="126" y="21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526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A3ADB8-1A4D-4120-BFF9-0B83A329F6AD}" type="doc">
      <dgm:prSet loTypeId="urn:microsoft.com/office/officeart/2005/8/layout/arrow1" loCatId="relationship" qsTypeId="urn:microsoft.com/office/officeart/2005/8/quickstyle/simple1" qsCatId="simple" csTypeId="urn:microsoft.com/office/officeart/2005/8/colors/accent1_2" csCatId="accent1" phldr="1"/>
      <dgm:spPr/>
      <dgm:t>
        <a:bodyPr/>
        <a:lstStyle/>
        <a:p>
          <a:endParaRPr lang="fr-FR"/>
        </a:p>
      </dgm:t>
    </dgm:pt>
    <dgm:pt modelId="{EA0394C0-8963-410F-A0E4-84AE71296806}">
      <dgm:prSet phldrT="[Texte]"/>
      <dgm:spPr>
        <a:solidFill>
          <a:schemeClr val="bg2"/>
        </a:solidFill>
      </dgm:spPr>
      <dgm:t>
        <a:bodyPr/>
        <a:lstStyle/>
        <a:p>
          <a:r>
            <a:rPr lang="ar-DZ" dirty="0">
              <a:solidFill>
                <a:schemeClr val="tx1"/>
              </a:solidFill>
            </a:rPr>
            <a:t>الأسعار الادنى</a:t>
          </a:r>
          <a:endParaRPr lang="fr-FR" dirty="0">
            <a:solidFill>
              <a:schemeClr val="tx1"/>
            </a:solidFill>
          </a:endParaRPr>
        </a:p>
      </dgm:t>
    </dgm:pt>
    <dgm:pt modelId="{F7D3ABB9-894F-49F4-B0CC-37F0F1F1C261}" type="parTrans" cxnId="{CC230B50-0DDA-4244-995E-4ECBCBCB1F8D}">
      <dgm:prSet/>
      <dgm:spPr/>
      <dgm:t>
        <a:bodyPr/>
        <a:lstStyle/>
        <a:p>
          <a:endParaRPr lang="fr-FR"/>
        </a:p>
      </dgm:t>
    </dgm:pt>
    <dgm:pt modelId="{71B64472-CAB5-451A-85D8-A27383C8107A}" type="sibTrans" cxnId="{CC230B50-0DDA-4244-995E-4ECBCBCB1F8D}">
      <dgm:prSet/>
      <dgm:spPr/>
      <dgm:t>
        <a:bodyPr/>
        <a:lstStyle/>
        <a:p>
          <a:endParaRPr lang="fr-FR"/>
        </a:p>
      </dgm:t>
    </dgm:pt>
    <dgm:pt modelId="{FC3F8963-034A-4A19-A1D7-E7C9F46F4BCB}">
      <dgm:prSet phldrT="[Texte]"/>
      <dgm:spPr>
        <a:solidFill>
          <a:srgbClr val="FFFF00"/>
        </a:solidFill>
      </dgm:spPr>
      <dgm:t>
        <a:bodyPr/>
        <a:lstStyle/>
        <a:p>
          <a:r>
            <a:rPr lang="ar-DZ" dirty="0">
              <a:solidFill>
                <a:schemeClr val="tx1"/>
              </a:solidFill>
            </a:rPr>
            <a:t>الجودة الأمثل </a:t>
          </a:r>
          <a:endParaRPr lang="fr-FR" dirty="0">
            <a:solidFill>
              <a:schemeClr val="tx1"/>
            </a:solidFill>
          </a:endParaRPr>
        </a:p>
      </dgm:t>
    </dgm:pt>
    <dgm:pt modelId="{EFD7622E-9BDA-487B-8CCD-0D8B0EBD08E8}" type="parTrans" cxnId="{2B6A94A6-056D-4F94-81F0-18E62D3CC6A6}">
      <dgm:prSet/>
      <dgm:spPr/>
      <dgm:t>
        <a:bodyPr/>
        <a:lstStyle/>
        <a:p>
          <a:endParaRPr lang="fr-FR"/>
        </a:p>
      </dgm:t>
    </dgm:pt>
    <dgm:pt modelId="{F25DCFB5-5CC3-487A-97B6-CA1D72D98651}" type="sibTrans" cxnId="{2B6A94A6-056D-4F94-81F0-18E62D3CC6A6}">
      <dgm:prSet/>
      <dgm:spPr/>
      <dgm:t>
        <a:bodyPr/>
        <a:lstStyle/>
        <a:p>
          <a:endParaRPr lang="fr-FR"/>
        </a:p>
      </dgm:t>
    </dgm:pt>
    <dgm:pt modelId="{D35F2761-FB9C-4E67-9197-FB0472991BD1}" type="pres">
      <dgm:prSet presAssocID="{08A3ADB8-1A4D-4120-BFF9-0B83A329F6AD}" presName="cycle" presStyleCnt="0">
        <dgm:presLayoutVars>
          <dgm:dir/>
          <dgm:resizeHandles val="exact"/>
        </dgm:presLayoutVars>
      </dgm:prSet>
      <dgm:spPr/>
      <dgm:t>
        <a:bodyPr/>
        <a:lstStyle/>
        <a:p>
          <a:endParaRPr lang="fr-FR"/>
        </a:p>
      </dgm:t>
    </dgm:pt>
    <dgm:pt modelId="{2FE06544-EAFB-45AF-B63C-2ED6763D4FB9}" type="pres">
      <dgm:prSet presAssocID="{EA0394C0-8963-410F-A0E4-84AE71296806}" presName="arrow" presStyleLbl="node1" presStyleIdx="0" presStyleCnt="2">
        <dgm:presLayoutVars>
          <dgm:bulletEnabled val="1"/>
        </dgm:presLayoutVars>
      </dgm:prSet>
      <dgm:spPr/>
      <dgm:t>
        <a:bodyPr/>
        <a:lstStyle/>
        <a:p>
          <a:endParaRPr lang="fr-FR"/>
        </a:p>
      </dgm:t>
    </dgm:pt>
    <dgm:pt modelId="{0C19498D-FAE6-43B9-A1AE-BC6BF3B62092}" type="pres">
      <dgm:prSet presAssocID="{FC3F8963-034A-4A19-A1D7-E7C9F46F4BCB}" presName="arrow" presStyleLbl="node1" presStyleIdx="1" presStyleCnt="2">
        <dgm:presLayoutVars>
          <dgm:bulletEnabled val="1"/>
        </dgm:presLayoutVars>
      </dgm:prSet>
      <dgm:spPr/>
      <dgm:t>
        <a:bodyPr/>
        <a:lstStyle/>
        <a:p>
          <a:endParaRPr lang="fr-FR"/>
        </a:p>
      </dgm:t>
    </dgm:pt>
  </dgm:ptLst>
  <dgm:cxnLst>
    <dgm:cxn modelId="{222D62B1-2D15-4891-B1DD-9A6F5986D14C}" type="presOf" srcId="{FC3F8963-034A-4A19-A1D7-E7C9F46F4BCB}" destId="{0C19498D-FAE6-43B9-A1AE-BC6BF3B62092}" srcOrd="0" destOrd="0" presId="urn:microsoft.com/office/officeart/2005/8/layout/arrow1"/>
    <dgm:cxn modelId="{F7B21716-9A29-4AF6-BC22-CC1BAFDEF056}" type="presOf" srcId="{EA0394C0-8963-410F-A0E4-84AE71296806}" destId="{2FE06544-EAFB-45AF-B63C-2ED6763D4FB9}" srcOrd="0" destOrd="0" presId="urn:microsoft.com/office/officeart/2005/8/layout/arrow1"/>
    <dgm:cxn modelId="{2B6A94A6-056D-4F94-81F0-18E62D3CC6A6}" srcId="{08A3ADB8-1A4D-4120-BFF9-0B83A329F6AD}" destId="{FC3F8963-034A-4A19-A1D7-E7C9F46F4BCB}" srcOrd="1" destOrd="0" parTransId="{EFD7622E-9BDA-487B-8CCD-0D8B0EBD08E8}" sibTransId="{F25DCFB5-5CC3-487A-97B6-CA1D72D98651}"/>
    <dgm:cxn modelId="{CC230B50-0DDA-4244-995E-4ECBCBCB1F8D}" srcId="{08A3ADB8-1A4D-4120-BFF9-0B83A329F6AD}" destId="{EA0394C0-8963-410F-A0E4-84AE71296806}" srcOrd="0" destOrd="0" parTransId="{F7D3ABB9-894F-49F4-B0CC-37F0F1F1C261}" sibTransId="{71B64472-CAB5-451A-85D8-A27383C8107A}"/>
    <dgm:cxn modelId="{65BBEFAB-4D59-43C1-A72B-4E7770D707CD}" type="presOf" srcId="{08A3ADB8-1A4D-4120-BFF9-0B83A329F6AD}" destId="{D35F2761-FB9C-4E67-9197-FB0472991BD1}" srcOrd="0" destOrd="0" presId="urn:microsoft.com/office/officeart/2005/8/layout/arrow1"/>
    <dgm:cxn modelId="{C670B900-4BAE-4DBB-9C05-5715320CA3AA}" type="presParOf" srcId="{D35F2761-FB9C-4E67-9197-FB0472991BD1}" destId="{2FE06544-EAFB-45AF-B63C-2ED6763D4FB9}" srcOrd="0" destOrd="0" presId="urn:microsoft.com/office/officeart/2005/8/layout/arrow1"/>
    <dgm:cxn modelId="{221CFB07-A051-4F25-BC8B-A354C055D140}" type="presParOf" srcId="{D35F2761-FB9C-4E67-9197-FB0472991BD1}" destId="{0C19498D-FAE6-43B9-A1AE-BC6BF3B62092}" srcOrd="1" destOrd="0" presId="urn:microsoft.com/office/officeart/2005/8/layout/arrow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8A3ADB8-1A4D-4120-BFF9-0B83A329F6AD}" type="doc">
      <dgm:prSet loTypeId="urn:microsoft.com/office/officeart/2005/8/layout/arrow1" loCatId="relationship" qsTypeId="urn:microsoft.com/office/officeart/2005/8/quickstyle/simple1" qsCatId="simple" csTypeId="urn:microsoft.com/office/officeart/2005/8/colors/accent1_2" csCatId="accent1" phldr="1"/>
      <dgm:spPr/>
      <dgm:t>
        <a:bodyPr/>
        <a:lstStyle/>
        <a:p>
          <a:endParaRPr lang="fr-FR"/>
        </a:p>
      </dgm:t>
    </dgm:pt>
    <dgm:pt modelId="{EA0394C0-8963-410F-A0E4-84AE71296806}">
      <dgm:prSet phldrT="[Texte]"/>
      <dgm:spPr>
        <a:solidFill>
          <a:schemeClr val="bg2"/>
        </a:solidFill>
      </dgm:spPr>
      <dgm:t>
        <a:bodyPr/>
        <a:lstStyle/>
        <a:p>
          <a:r>
            <a:rPr lang="ar-DZ" dirty="0">
              <a:solidFill>
                <a:schemeClr val="tx1"/>
              </a:solidFill>
            </a:rPr>
            <a:t>الأسعار الادنى</a:t>
          </a:r>
          <a:endParaRPr lang="fr-FR" dirty="0">
            <a:solidFill>
              <a:schemeClr val="tx1"/>
            </a:solidFill>
          </a:endParaRPr>
        </a:p>
      </dgm:t>
    </dgm:pt>
    <dgm:pt modelId="{F7D3ABB9-894F-49F4-B0CC-37F0F1F1C261}" type="parTrans" cxnId="{CC230B50-0DDA-4244-995E-4ECBCBCB1F8D}">
      <dgm:prSet/>
      <dgm:spPr/>
      <dgm:t>
        <a:bodyPr/>
        <a:lstStyle/>
        <a:p>
          <a:endParaRPr lang="fr-FR"/>
        </a:p>
      </dgm:t>
    </dgm:pt>
    <dgm:pt modelId="{71B64472-CAB5-451A-85D8-A27383C8107A}" type="sibTrans" cxnId="{CC230B50-0DDA-4244-995E-4ECBCBCB1F8D}">
      <dgm:prSet/>
      <dgm:spPr/>
      <dgm:t>
        <a:bodyPr/>
        <a:lstStyle/>
        <a:p>
          <a:endParaRPr lang="fr-FR"/>
        </a:p>
      </dgm:t>
    </dgm:pt>
    <dgm:pt modelId="{FC3F8963-034A-4A19-A1D7-E7C9F46F4BCB}">
      <dgm:prSet phldrT="[Texte]"/>
      <dgm:spPr>
        <a:solidFill>
          <a:srgbClr val="FFFF00"/>
        </a:solidFill>
      </dgm:spPr>
      <dgm:t>
        <a:bodyPr/>
        <a:lstStyle/>
        <a:p>
          <a:r>
            <a:rPr lang="ar-DZ" dirty="0">
              <a:solidFill>
                <a:schemeClr val="tx1"/>
              </a:solidFill>
            </a:rPr>
            <a:t>الجودة الأمثل </a:t>
          </a:r>
          <a:endParaRPr lang="fr-FR" dirty="0">
            <a:solidFill>
              <a:schemeClr val="tx1"/>
            </a:solidFill>
          </a:endParaRPr>
        </a:p>
      </dgm:t>
    </dgm:pt>
    <dgm:pt modelId="{EFD7622E-9BDA-487B-8CCD-0D8B0EBD08E8}" type="parTrans" cxnId="{2B6A94A6-056D-4F94-81F0-18E62D3CC6A6}">
      <dgm:prSet/>
      <dgm:spPr/>
      <dgm:t>
        <a:bodyPr/>
        <a:lstStyle/>
        <a:p>
          <a:endParaRPr lang="fr-FR"/>
        </a:p>
      </dgm:t>
    </dgm:pt>
    <dgm:pt modelId="{F25DCFB5-5CC3-487A-97B6-CA1D72D98651}" type="sibTrans" cxnId="{2B6A94A6-056D-4F94-81F0-18E62D3CC6A6}">
      <dgm:prSet/>
      <dgm:spPr/>
      <dgm:t>
        <a:bodyPr/>
        <a:lstStyle/>
        <a:p>
          <a:endParaRPr lang="fr-FR"/>
        </a:p>
      </dgm:t>
    </dgm:pt>
    <dgm:pt modelId="{D35F2761-FB9C-4E67-9197-FB0472991BD1}" type="pres">
      <dgm:prSet presAssocID="{08A3ADB8-1A4D-4120-BFF9-0B83A329F6AD}" presName="cycle" presStyleCnt="0">
        <dgm:presLayoutVars>
          <dgm:dir/>
          <dgm:resizeHandles val="exact"/>
        </dgm:presLayoutVars>
      </dgm:prSet>
      <dgm:spPr/>
      <dgm:t>
        <a:bodyPr/>
        <a:lstStyle/>
        <a:p>
          <a:endParaRPr lang="fr-FR"/>
        </a:p>
      </dgm:t>
    </dgm:pt>
    <dgm:pt modelId="{2FE06544-EAFB-45AF-B63C-2ED6763D4FB9}" type="pres">
      <dgm:prSet presAssocID="{EA0394C0-8963-410F-A0E4-84AE71296806}" presName="arrow" presStyleLbl="node1" presStyleIdx="0" presStyleCnt="2">
        <dgm:presLayoutVars>
          <dgm:bulletEnabled val="1"/>
        </dgm:presLayoutVars>
      </dgm:prSet>
      <dgm:spPr/>
      <dgm:t>
        <a:bodyPr/>
        <a:lstStyle/>
        <a:p>
          <a:endParaRPr lang="fr-FR"/>
        </a:p>
      </dgm:t>
    </dgm:pt>
    <dgm:pt modelId="{0C19498D-FAE6-43B9-A1AE-BC6BF3B62092}" type="pres">
      <dgm:prSet presAssocID="{FC3F8963-034A-4A19-A1D7-E7C9F46F4BCB}" presName="arrow" presStyleLbl="node1" presStyleIdx="1" presStyleCnt="2">
        <dgm:presLayoutVars>
          <dgm:bulletEnabled val="1"/>
        </dgm:presLayoutVars>
      </dgm:prSet>
      <dgm:spPr/>
      <dgm:t>
        <a:bodyPr/>
        <a:lstStyle/>
        <a:p>
          <a:endParaRPr lang="fr-FR"/>
        </a:p>
      </dgm:t>
    </dgm:pt>
  </dgm:ptLst>
  <dgm:cxnLst>
    <dgm:cxn modelId="{222D62B1-2D15-4891-B1DD-9A6F5986D14C}" type="presOf" srcId="{FC3F8963-034A-4A19-A1D7-E7C9F46F4BCB}" destId="{0C19498D-FAE6-43B9-A1AE-BC6BF3B62092}" srcOrd="0" destOrd="0" presId="urn:microsoft.com/office/officeart/2005/8/layout/arrow1"/>
    <dgm:cxn modelId="{F7B21716-9A29-4AF6-BC22-CC1BAFDEF056}" type="presOf" srcId="{EA0394C0-8963-410F-A0E4-84AE71296806}" destId="{2FE06544-EAFB-45AF-B63C-2ED6763D4FB9}" srcOrd="0" destOrd="0" presId="urn:microsoft.com/office/officeart/2005/8/layout/arrow1"/>
    <dgm:cxn modelId="{2B6A94A6-056D-4F94-81F0-18E62D3CC6A6}" srcId="{08A3ADB8-1A4D-4120-BFF9-0B83A329F6AD}" destId="{FC3F8963-034A-4A19-A1D7-E7C9F46F4BCB}" srcOrd="1" destOrd="0" parTransId="{EFD7622E-9BDA-487B-8CCD-0D8B0EBD08E8}" sibTransId="{F25DCFB5-5CC3-487A-97B6-CA1D72D98651}"/>
    <dgm:cxn modelId="{CC230B50-0DDA-4244-995E-4ECBCBCB1F8D}" srcId="{08A3ADB8-1A4D-4120-BFF9-0B83A329F6AD}" destId="{EA0394C0-8963-410F-A0E4-84AE71296806}" srcOrd="0" destOrd="0" parTransId="{F7D3ABB9-894F-49F4-B0CC-37F0F1F1C261}" sibTransId="{71B64472-CAB5-451A-85D8-A27383C8107A}"/>
    <dgm:cxn modelId="{65BBEFAB-4D59-43C1-A72B-4E7770D707CD}" type="presOf" srcId="{08A3ADB8-1A4D-4120-BFF9-0B83A329F6AD}" destId="{D35F2761-FB9C-4E67-9197-FB0472991BD1}" srcOrd="0" destOrd="0" presId="urn:microsoft.com/office/officeart/2005/8/layout/arrow1"/>
    <dgm:cxn modelId="{C670B900-4BAE-4DBB-9C05-5715320CA3AA}" type="presParOf" srcId="{D35F2761-FB9C-4E67-9197-FB0472991BD1}" destId="{2FE06544-EAFB-45AF-B63C-2ED6763D4FB9}" srcOrd="0" destOrd="0" presId="urn:microsoft.com/office/officeart/2005/8/layout/arrow1"/>
    <dgm:cxn modelId="{221CFB07-A051-4F25-BC8B-A354C055D140}" type="presParOf" srcId="{D35F2761-FB9C-4E67-9197-FB0472991BD1}" destId="{0C19498D-FAE6-43B9-A1AE-BC6BF3B62092}" srcOrd="1" destOrd="0" presId="urn:microsoft.com/office/officeart/2005/8/layout/arrow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24A9F7C-C519-424C-B38A-6F4D82E24AD9}" type="doc">
      <dgm:prSet loTypeId="urn:microsoft.com/office/officeart/2005/8/layout/matrix2" loCatId="matrix" qsTypeId="urn:microsoft.com/office/officeart/2005/8/quickstyle/3d3" qsCatId="3D" csTypeId="urn:microsoft.com/office/officeart/2005/8/colors/colorful4" csCatId="colorful" phldr="1"/>
      <dgm:spPr/>
      <dgm:t>
        <a:bodyPr/>
        <a:lstStyle/>
        <a:p>
          <a:endParaRPr lang="fr-FR"/>
        </a:p>
      </dgm:t>
    </dgm:pt>
    <dgm:pt modelId="{71D3EBAD-8F58-4B56-BCD4-A63A56ABEE55}">
      <dgm:prSet phldrT="[Texte]"/>
      <dgm:spPr/>
      <dgm:t>
        <a:bodyPr/>
        <a:lstStyle/>
        <a:p>
          <a:r>
            <a:rPr lang="ar-DZ" dirty="0"/>
            <a:t>جودة التصميم</a:t>
          </a:r>
          <a:endParaRPr lang="fr-FR" dirty="0"/>
        </a:p>
      </dgm:t>
    </dgm:pt>
    <dgm:pt modelId="{7BE8F7DE-211B-4BD3-B44E-A1646BB4CDAC}" type="parTrans" cxnId="{D5F6F3CB-F5F8-46DD-B0F6-3CF92831D3C8}">
      <dgm:prSet/>
      <dgm:spPr/>
      <dgm:t>
        <a:bodyPr/>
        <a:lstStyle/>
        <a:p>
          <a:endParaRPr lang="fr-FR"/>
        </a:p>
      </dgm:t>
    </dgm:pt>
    <dgm:pt modelId="{B8CF25C5-19FF-42EC-AD00-22A5253BDFEC}" type="sibTrans" cxnId="{D5F6F3CB-F5F8-46DD-B0F6-3CF92831D3C8}">
      <dgm:prSet/>
      <dgm:spPr/>
      <dgm:t>
        <a:bodyPr/>
        <a:lstStyle/>
        <a:p>
          <a:endParaRPr lang="fr-FR"/>
        </a:p>
      </dgm:t>
    </dgm:pt>
    <dgm:pt modelId="{5CDDB685-4B2E-4529-8266-A2DE645DFAFB}">
      <dgm:prSet phldrT="[Texte]"/>
      <dgm:spPr/>
      <dgm:t>
        <a:bodyPr/>
        <a:lstStyle/>
        <a:p>
          <a:r>
            <a:rPr lang="ar-DZ" dirty="0"/>
            <a:t>جودة المطابقة</a:t>
          </a:r>
          <a:endParaRPr lang="fr-FR" dirty="0"/>
        </a:p>
      </dgm:t>
    </dgm:pt>
    <dgm:pt modelId="{2CD4AA6E-54FD-499D-AFB3-8F3F3616A922}" type="parTrans" cxnId="{D5E0D328-079C-47B9-B62C-7179D77D76BA}">
      <dgm:prSet/>
      <dgm:spPr/>
      <dgm:t>
        <a:bodyPr/>
        <a:lstStyle/>
        <a:p>
          <a:endParaRPr lang="fr-FR"/>
        </a:p>
      </dgm:t>
    </dgm:pt>
    <dgm:pt modelId="{39374A42-7D7E-4753-A094-F98BDC70B0BA}" type="sibTrans" cxnId="{D5E0D328-079C-47B9-B62C-7179D77D76BA}">
      <dgm:prSet/>
      <dgm:spPr/>
      <dgm:t>
        <a:bodyPr/>
        <a:lstStyle/>
        <a:p>
          <a:endParaRPr lang="fr-FR"/>
        </a:p>
      </dgm:t>
    </dgm:pt>
    <dgm:pt modelId="{435A4FF1-5599-48CD-B21F-BAC687D5EB55}">
      <dgm:prSet phldrT="[Texte]"/>
      <dgm:spPr/>
      <dgm:t>
        <a:bodyPr/>
        <a:lstStyle/>
        <a:p>
          <a:r>
            <a:rPr lang="ar-DZ" dirty="0"/>
            <a:t>الامان</a:t>
          </a:r>
          <a:endParaRPr lang="fr-FR" dirty="0"/>
        </a:p>
      </dgm:t>
    </dgm:pt>
    <dgm:pt modelId="{971458DE-520E-4FCD-953E-3B9C14AFD23E}" type="parTrans" cxnId="{45E0DA93-838F-4F0B-9CCE-F6FB5A399398}">
      <dgm:prSet/>
      <dgm:spPr/>
      <dgm:t>
        <a:bodyPr/>
        <a:lstStyle/>
        <a:p>
          <a:endParaRPr lang="fr-FR"/>
        </a:p>
      </dgm:t>
    </dgm:pt>
    <dgm:pt modelId="{14AC8FD1-9F8E-41F1-8FDE-31B83BB5BEA4}" type="sibTrans" cxnId="{45E0DA93-838F-4F0B-9CCE-F6FB5A399398}">
      <dgm:prSet/>
      <dgm:spPr/>
      <dgm:t>
        <a:bodyPr/>
        <a:lstStyle/>
        <a:p>
          <a:endParaRPr lang="fr-FR"/>
        </a:p>
      </dgm:t>
    </dgm:pt>
    <dgm:pt modelId="{0CDF47D8-3E6F-434B-BA42-01A03153A704}">
      <dgm:prSet phldrT="[Texte]"/>
      <dgm:spPr/>
      <dgm:t>
        <a:bodyPr/>
        <a:lstStyle/>
        <a:p>
          <a:r>
            <a:rPr lang="ar-DZ" dirty="0"/>
            <a:t>مجال الاستخدام</a:t>
          </a:r>
          <a:endParaRPr lang="fr-FR" dirty="0"/>
        </a:p>
      </dgm:t>
    </dgm:pt>
    <dgm:pt modelId="{C8F029A9-2E1E-4437-8632-4925E2C9061F}" type="parTrans" cxnId="{250DB3DC-B65D-4ABB-A952-85529D056A82}">
      <dgm:prSet/>
      <dgm:spPr/>
      <dgm:t>
        <a:bodyPr/>
        <a:lstStyle/>
        <a:p>
          <a:endParaRPr lang="fr-FR"/>
        </a:p>
      </dgm:t>
    </dgm:pt>
    <dgm:pt modelId="{759595F7-7C0A-4A40-A09F-C05D8FD5EBE9}" type="sibTrans" cxnId="{250DB3DC-B65D-4ABB-A952-85529D056A82}">
      <dgm:prSet/>
      <dgm:spPr/>
      <dgm:t>
        <a:bodyPr/>
        <a:lstStyle/>
        <a:p>
          <a:endParaRPr lang="fr-FR"/>
        </a:p>
      </dgm:t>
    </dgm:pt>
    <dgm:pt modelId="{CF5720E6-3AD3-44A7-A47F-8AEEDBBBDA9C}" type="pres">
      <dgm:prSet presAssocID="{424A9F7C-C519-424C-B38A-6F4D82E24AD9}" presName="matrix" presStyleCnt="0">
        <dgm:presLayoutVars>
          <dgm:chMax val="1"/>
          <dgm:dir/>
          <dgm:resizeHandles val="exact"/>
        </dgm:presLayoutVars>
      </dgm:prSet>
      <dgm:spPr/>
      <dgm:t>
        <a:bodyPr/>
        <a:lstStyle/>
        <a:p>
          <a:endParaRPr lang="fr-FR"/>
        </a:p>
      </dgm:t>
    </dgm:pt>
    <dgm:pt modelId="{38924E7A-1D41-4D10-9BCB-C54C4EDCECFB}" type="pres">
      <dgm:prSet presAssocID="{424A9F7C-C519-424C-B38A-6F4D82E24AD9}" presName="axisShape" presStyleLbl="bgShp" presStyleIdx="0" presStyleCnt="1"/>
      <dgm:spPr/>
    </dgm:pt>
    <dgm:pt modelId="{8ED9B309-29FA-45CF-A5E8-2A592985E547}" type="pres">
      <dgm:prSet presAssocID="{424A9F7C-C519-424C-B38A-6F4D82E24AD9}" presName="rect1" presStyleLbl="node1" presStyleIdx="0" presStyleCnt="4">
        <dgm:presLayoutVars>
          <dgm:chMax val="0"/>
          <dgm:chPref val="0"/>
          <dgm:bulletEnabled val="1"/>
        </dgm:presLayoutVars>
      </dgm:prSet>
      <dgm:spPr/>
      <dgm:t>
        <a:bodyPr/>
        <a:lstStyle/>
        <a:p>
          <a:endParaRPr lang="fr-FR"/>
        </a:p>
      </dgm:t>
    </dgm:pt>
    <dgm:pt modelId="{508DC511-1195-4D1A-8348-26D58CF88C2F}" type="pres">
      <dgm:prSet presAssocID="{424A9F7C-C519-424C-B38A-6F4D82E24AD9}" presName="rect2" presStyleLbl="node1" presStyleIdx="1" presStyleCnt="4">
        <dgm:presLayoutVars>
          <dgm:chMax val="0"/>
          <dgm:chPref val="0"/>
          <dgm:bulletEnabled val="1"/>
        </dgm:presLayoutVars>
      </dgm:prSet>
      <dgm:spPr/>
      <dgm:t>
        <a:bodyPr/>
        <a:lstStyle/>
        <a:p>
          <a:endParaRPr lang="fr-FR"/>
        </a:p>
      </dgm:t>
    </dgm:pt>
    <dgm:pt modelId="{3CB92022-F91E-457F-8F22-5772E17CC457}" type="pres">
      <dgm:prSet presAssocID="{424A9F7C-C519-424C-B38A-6F4D82E24AD9}" presName="rect3" presStyleLbl="node1" presStyleIdx="2" presStyleCnt="4">
        <dgm:presLayoutVars>
          <dgm:chMax val="0"/>
          <dgm:chPref val="0"/>
          <dgm:bulletEnabled val="1"/>
        </dgm:presLayoutVars>
      </dgm:prSet>
      <dgm:spPr/>
      <dgm:t>
        <a:bodyPr/>
        <a:lstStyle/>
        <a:p>
          <a:endParaRPr lang="fr-FR"/>
        </a:p>
      </dgm:t>
    </dgm:pt>
    <dgm:pt modelId="{05E755F8-0E04-4436-A6C5-CD87827BB0E2}" type="pres">
      <dgm:prSet presAssocID="{424A9F7C-C519-424C-B38A-6F4D82E24AD9}" presName="rect4" presStyleLbl="node1" presStyleIdx="3" presStyleCnt="4">
        <dgm:presLayoutVars>
          <dgm:chMax val="0"/>
          <dgm:chPref val="0"/>
          <dgm:bulletEnabled val="1"/>
        </dgm:presLayoutVars>
      </dgm:prSet>
      <dgm:spPr/>
      <dgm:t>
        <a:bodyPr/>
        <a:lstStyle/>
        <a:p>
          <a:endParaRPr lang="fr-FR"/>
        </a:p>
      </dgm:t>
    </dgm:pt>
  </dgm:ptLst>
  <dgm:cxnLst>
    <dgm:cxn modelId="{B70E4203-5744-4771-A8CF-FDFB4328740C}" type="presOf" srcId="{5CDDB685-4B2E-4529-8266-A2DE645DFAFB}" destId="{508DC511-1195-4D1A-8348-26D58CF88C2F}" srcOrd="0" destOrd="0" presId="urn:microsoft.com/office/officeart/2005/8/layout/matrix2"/>
    <dgm:cxn modelId="{D5E0D328-079C-47B9-B62C-7179D77D76BA}" srcId="{424A9F7C-C519-424C-B38A-6F4D82E24AD9}" destId="{5CDDB685-4B2E-4529-8266-A2DE645DFAFB}" srcOrd="1" destOrd="0" parTransId="{2CD4AA6E-54FD-499D-AFB3-8F3F3616A922}" sibTransId="{39374A42-7D7E-4753-A094-F98BDC70B0BA}"/>
    <dgm:cxn modelId="{D5F6F3CB-F5F8-46DD-B0F6-3CF92831D3C8}" srcId="{424A9F7C-C519-424C-B38A-6F4D82E24AD9}" destId="{71D3EBAD-8F58-4B56-BCD4-A63A56ABEE55}" srcOrd="0" destOrd="0" parTransId="{7BE8F7DE-211B-4BD3-B44E-A1646BB4CDAC}" sibTransId="{B8CF25C5-19FF-42EC-AD00-22A5253BDFEC}"/>
    <dgm:cxn modelId="{E73882CA-A600-4866-BBA7-0EE12EE562C1}" type="presOf" srcId="{0CDF47D8-3E6F-434B-BA42-01A03153A704}" destId="{05E755F8-0E04-4436-A6C5-CD87827BB0E2}" srcOrd="0" destOrd="0" presId="urn:microsoft.com/office/officeart/2005/8/layout/matrix2"/>
    <dgm:cxn modelId="{45E0DA93-838F-4F0B-9CCE-F6FB5A399398}" srcId="{424A9F7C-C519-424C-B38A-6F4D82E24AD9}" destId="{435A4FF1-5599-48CD-B21F-BAC687D5EB55}" srcOrd="2" destOrd="0" parTransId="{971458DE-520E-4FCD-953E-3B9C14AFD23E}" sibTransId="{14AC8FD1-9F8E-41F1-8FDE-31B83BB5BEA4}"/>
    <dgm:cxn modelId="{DB0C9D02-3300-4074-BE4C-3DC3B0BD1CDD}" type="presOf" srcId="{424A9F7C-C519-424C-B38A-6F4D82E24AD9}" destId="{CF5720E6-3AD3-44A7-A47F-8AEEDBBBDA9C}" srcOrd="0" destOrd="0" presId="urn:microsoft.com/office/officeart/2005/8/layout/matrix2"/>
    <dgm:cxn modelId="{250DB3DC-B65D-4ABB-A952-85529D056A82}" srcId="{424A9F7C-C519-424C-B38A-6F4D82E24AD9}" destId="{0CDF47D8-3E6F-434B-BA42-01A03153A704}" srcOrd="3" destOrd="0" parTransId="{C8F029A9-2E1E-4437-8632-4925E2C9061F}" sibTransId="{759595F7-7C0A-4A40-A09F-C05D8FD5EBE9}"/>
    <dgm:cxn modelId="{BFEEE53C-3425-4862-8564-F08C1B713B46}" type="presOf" srcId="{71D3EBAD-8F58-4B56-BCD4-A63A56ABEE55}" destId="{8ED9B309-29FA-45CF-A5E8-2A592985E547}" srcOrd="0" destOrd="0" presId="urn:microsoft.com/office/officeart/2005/8/layout/matrix2"/>
    <dgm:cxn modelId="{E59B40F4-56A3-424D-BFD4-80A033DEE45D}" type="presOf" srcId="{435A4FF1-5599-48CD-B21F-BAC687D5EB55}" destId="{3CB92022-F91E-457F-8F22-5772E17CC457}" srcOrd="0" destOrd="0" presId="urn:microsoft.com/office/officeart/2005/8/layout/matrix2"/>
    <dgm:cxn modelId="{B7A05A3E-A133-44C3-B326-CE2EFC072331}" type="presParOf" srcId="{CF5720E6-3AD3-44A7-A47F-8AEEDBBBDA9C}" destId="{38924E7A-1D41-4D10-9BCB-C54C4EDCECFB}" srcOrd="0" destOrd="0" presId="urn:microsoft.com/office/officeart/2005/8/layout/matrix2"/>
    <dgm:cxn modelId="{11FB1C09-6D35-4E1E-BA24-C69F532477F8}" type="presParOf" srcId="{CF5720E6-3AD3-44A7-A47F-8AEEDBBBDA9C}" destId="{8ED9B309-29FA-45CF-A5E8-2A592985E547}" srcOrd="1" destOrd="0" presId="urn:microsoft.com/office/officeart/2005/8/layout/matrix2"/>
    <dgm:cxn modelId="{531AA239-E958-4DC6-A76C-F37B2D834EF4}" type="presParOf" srcId="{CF5720E6-3AD3-44A7-A47F-8AEEDBBBDA9C}" destId="{508DC511-1195-4D1A-8348-26D58CF88C2F}" srcOrd="2" destOrd="0" presId="urn:microsoft.com/office/officeart/2005/8/layout/matrix2"/>
    <dgm:cxn modelId="{532C9EC6-7DA8-4715-8ADE-85F034E52A06}" type="presParOf" srcId="{CF5720E6-3AD3-44A7-A47F-8AEEDBBBDA9C}" destId="{3CB92022-F91E-457F-8F22-5772E17CC457}" srcOrd="3" destOrd="0" presId="urn:microsoft.com/office/officeart/2005/8/layout/matrix2"/>
    <dgm:cxn modelId="{04C3A814-9848-4256-8A8D-D291DE07528D}" type="presParOf" srcId="{CF5720E6-3AD3-44A7-A47F-8AEEDBBBDA9C}" destId="{05E755F8-0E04-4436-A6C5-CD87827BB0E2}"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C4AA6FF-98A2-4D12-B541-7CBFB56A8DD3}" type="doc">
      <dgm:prSet loTypeId="urn:microsoft.com/office/officeart/2005/8/layout/venn2" loCatId="relationship" qsTypeId="urn:microsoft.com/office/officeart/2005/8/quickstyle/simple1" qsCatId="simple" csTypeId="urn:microsoft.com/office/officeart/2005/8/colors/colorful4" csCatId="colorful" phldr="1"/>
      <dgm:spPr/>
      <dgm:t>
        <a:bodyPr/>
        <a:lstStyle/>
        <a:p>
          <a:endParaRPr lang="fr-FR"/>
        </a:p>
      </dgm:t>
    </dgm:pt>
    <dgm:pt modelId="{CD7C72A1-FE8F-4E75-BA93-7E7C076BC3EE}">
      <dgm:prSet phldrT="[Texte]" custT="1"/>
      <dgm:spPr/>
      <dgm:t>
        <a:bodyPr/>
        <a:lstStyle/>
        <a:p>
          <a:r>
            <a:rPr lang="ar-DZ" sz="3200" b="1" dirty="0"/>
            <a:t>كلف الفشل الخارجي</a:t>
          </a:r>
          <a:endParaRPr lang="fr-FR" sz="3200" b="1" dirty="0"/>
        </a:p>
      </dgm:t>
    </dgm:pt>
    <dgm:pt modelId="{33EC7AB2-E504-44D4-A2F9-15C8D1BFBF8D}" type="parTrans" cxnId="{9770FE81-AB05-48F8-9F4C-8867243E8DA8}">
      <dgm:prSet/>
      <dgm:spPr/>
      <dgm:t>
        <a:bodyPr/>
        <a:lstStyle/>
        <a:p>
          <a:endParaRPr lang="fr-FR"/>
        </a:p>
      </dgm:t>
    </dgm:pt>
    <dgm:pt modelId="{AD8704A0-82C8-4F72-A4A5-21CE8B763D30}" type="sibTrans" cxnId="{9770FE81-AB05-48F8-9F4C-8867243E8DA8}">
      <dgm:prSet/>
      <dgm:spPr/>
      <dgm:t>
        <a:bodyPr/>
        <a:lstStyle/>
        <a:p>
          <a:endParaRPr lang="fr-FR"/>
        </a:p>
      </dgm:t>
    </dgm:pt>
    <dgm:pt modelId="{208E614C-F861-47E7-BEB2-9E986F6292CF}">
      <dgm:prSet phldrT="[Texte]" custT="1"/>
      <dgm:spPr/>
      <dgm:t>
        <a:bodyPr/>
        <a:lstStyle/>
        <a:p>
          <a:r>
            <a:rPr lang="ar-DZ" sz="3600" b="1" dirty="0"/>
            <a:t>كلف الفشل الداخلي </a:t>
          </a:r>
          <a:endParaRPr lang="fr-FR" sz="3600" b="1" dirty="0"/>
        </a:p>
      </dgm:t>
    </dgm:pt>
    <dgm:pt modelId="{31C0EDA6-5F49-46D5-AA54-525A6E62DA8E}" type="parTrans" cxnId="{97E9EE5E-1B10-43D1-8DDA-768903292CE9}">
      <dgm:prSet/>
      <dgm:spPr/>
      <dgm:t>
        <a:bodyPr/>
        <a:lstStyle/>
        <a:p>
          <a:endParaRPr lang="fr-FR"/>
        </a:p>
      </dgm:t>
    </dgm:pt>
    <dgm:pt modelId="{17503E7A-FC5F-4389-82CC-259963AC3F3E}" type="sibTrans" cxnId="{97E9EE5E-1B10-43D1-8DDA-768903292CE9}">
      <dgm:prSet/>
      <dgm:spPr/>
      <dgm:t>
        <a:bodyPr/>
        <a:lstStyle/>
        <a:p>
          <a:endParaRPr lang="fr-FR"/>
        </a:p>
      </dgm:t>
    </dgm:pt>
    <dgm:pt modelId="{81BAD9F2-6E08-4996-9754-E76158F50D43}">
      <dgm:prSet phldrT="[Texte]" custT="1"/>
      <dgm:spPr/>
      <dgm:t>
        <a:bodyPr/>
        <a:lstStyle/>
        <a:p>
          <a:r>
            <a:rPr lang="ar-DZ" sz="4000" b="1" dirty="0"/>
            <a:t>كلف التقييم </a:t>
          </a:r>
          <a:endParaRPr lang="fr-FR" sz="4000" b="1" dirty="0"/>
        </a:p>
      </dgm:t>
    </dgm:pt>
    <dgm:pt modelId="{81ABE269-0C77-4774-914A-16D23931F211}" type="parTrans" cxnId="{CEE0751E-D60A-43FC-A2C0-191EDA54407B}">
      <dgm:prSet/>
      <dgm:spPr/>
      <dgm:t>
        <a:bodyPr/>
        <a:lstStyle/>
        <a:p>
          <a:endParaRPr lang="fr-FR"/>
        </a:p>
      </dgm:t>
    </dgm:pt>
    <dgm:pt modelId="{50461E48-A02D-4EDD-AF78-7FAE2A9E6224}" type="sibTrans" cxnId="{CEE0751E-D60A-43FC-A2C0-191EDA54407B}">
      <dgm:prSet/>
      <dgm:spPr/>
      <dgm:t>
        <a:bodyPr/>
        <a:lstStyle/>
        <a:p>
          <a:endParaRPr lang="fr-FR"/>
        </a:p>
      </dgm:t>
    </dgm:pt>
    <dgm:pt modelId="{12D200CC-09E6-4989-9F53-1144A9950EC2}">
      <dgm:prSet phldrT="[Texte]" custT="1"/>
      <dgm:spPr/>
      <dgm:t>
        <a:bodyPr/>
        <a:lstStyle/>
        <a:p>
          <a:r>
            <a:rPr lang="ar-DZ" sz="4400" dirty="0"/>
            <a:t>كلف الوقاية</a:t>
          </a:r>
          <a:endParaRPr lang="fr-FR" sz="4400" dirty="0"/>
        </a:p>
      </dgm:t>
    </dgm:pt>
    <dgm:pt modelId="{158521D1-73AA-4389-9F17-C6C47376A497}" type="parTrans" cxnId="{064C2AAE-EF50-470B-8404-F5192B3E6781}">
      <dgm:prSet/>
      <dgm:spPr/>
      <dgm:t>
        <a:bodyPr/>
        <a:lstStyle/>
        <a:p>
          <a:endParaRPr lang="fr-FR"/>
        </a:p>
      </dgm:t>
    </dgm:pt>
    <dgm:pt modelId="{39D00E56-E5FB-40D6-9C7B-2DF611D2E533}" type="sibTrans" cxnId="{064C2AAE-EF50-470B-8404-F5192B3E6781}">
      <dgm:prSet/>
      <dgm:spPr/>
      <dgm:t>
        <a:bodyPr/>
        <a:lstStyle/>
        <a:p>
          <a:endParaRPr lang="fr-FR"/>
        </a:p>
      </dgm:t>
    </dgm:pt>
    <dgm:pt modelId="{80556CB1-B58E-46D7-9AA1-C760DEF07BE7}" type="pres">
      <dgm:prSet presAssocID="{6C4AA6FF-98A2-4D12-B541-7CBFB56A8DD3}" presName="Name0" presStyleCnt="0">
        <dgm:presLayoutVars>
          <dgm:chMax val="7"/>
          <dgm:resizeHandles val="exact"/>
        </dgm:presLayoutVars>
      </dgm:prSet>
      <dgm:spPr/>
      <dgm:t>
        <a:bodyPr/>
        <a:lstStyle/>
        <a:p>
          <a:endParaRPr lang="fr-FR"/>
        </a:p>
      </dgm:t>
    </dgm:pt>
    <dgm:pt modelId="{16B8F16C-92A9-4698-8307-B1D12F5B6B37}" type="pres">
      <dgm:prSet presAssocID="{6C4AA6FF-98A2-4D12-B541-7CBFB56A8DD3}" presName="comp1" presStyleCnt="0"/>
      <dgm:spPr/>
    </dgm:pt>
    <dgm:pt modelId="{22FE32E7-EF6D-4B67-B8DD-CEB244E92D08}" type="pres">
      <dgm:prSet presAssocID="{6C4AA6FF-98A2-4D12-B541-7CBFB56A8DD3}" presName="circle1" presStyleLbl="node1" presStyleIdx="0" presStyleCnt="4" custScaleX="137023"/>
      <dgm:spPr/>
      <dgm:t>
        <a:bodyPr/>
        <a:lstStyle/>
        <a:p>
          <a:endParaRPr lang="fr-FR"/>
        </a:p>
      </dgm:t>
    </dgm:pt>
    <dgm:pt modelId="{641D4927-5A8D-4352-A507-1240056962DF}" type="pres">
      <dgm:prSet presAssocID="{6C4AA6FF-98A2-4D12-B541-7CBFB56A8DD3}" presName="c1text" presStyleLbl="node1" presStyleIdx="0" presStyleCnt="4">
        <dgm:presLayoutVars>
          <dgm:bulletEnabled val="1"/>
        </dgm:presLayoutVars>
      </dgm:prSet>
      <dgm:spPr/>
      <dgm:t>
        <a:bodyPr/>
        <a:lstStyle/>
        <a:p>
          <a:endParaRPr lang="fr-FR"/>
        </a:p>
      </dgm:t>
    </dgm:pt>
    <dgm:pt modelId="{BBE07D53-2A3A-4EBD-9D6A-E116F56992A1}" type="pres">
      <dgm:prSet presAssocID="{6C4AA6FF-98A2-4D12-B541-7CBFB56A8DD3}" presName="comp2" presStyleCnt="0"/>
      <dgm:spPr/>
    </dgm:pt>
    <dgm:pt modelId="{69B79CC0-86A5-4DB6-BDB9-116A17C11EB6}" type="pres">
      <dgm:prSet presAssocID="{6C4AA6FF-98A2-4D12-B541-7CBFB56A8DD3}" presName="circle2" presStyleLbl="node1" presStyleIdx="1" presStyleCnt="4" custScaleX="142414"/>
      <dgm:spPr/>
      <dgm:t>
        <a:bodyPr/>
        <a:lstStyle/>
        <a:p>
          <a:endParaRPr lang="fr-FR"/>
        </a:p>
      </dgm:t>
    </dgm:pt>
    <dgm:pt modelId="{8EB50BBE-611C-4EE7-A307-82BC90AF34B5}" type="pres">
      <dgm:prSet presAssocID="{6C4AA6FF-98A2-4D12-B541-7CBFB56A8DD3}" presName="c2text" presStyleLbl="node1" presStyleIdx="1" presStyleCnt="4">
        <dgm:presLayoutVars>
          <dgm:bulletEnabled val="1"/>
        </dgm:presLayoutVars>
      </dgm:prSet>
      <dgm:spPr/>
      <dgm:t>
        <a:bodyPr/>
        <a:lstStyle/>
        <a:p>
          <a:endParaRPr lang="fr-FR"/>
        </a:p>
      </dgm:t>
    </dgm:pt>
    <dgm:pt modelId="{197ED4F8-7301-4AF8-A3CC-DE0B59C75E98}" type="pres">
      <dgm:prSet presAssocID="{6C4AA6FF-98A2-4D12-B541-7CBFB56A8DD3}" presName="comp3" presStyleCnt="0"/>
      <dgm:spPr/>
    </dgm:pt>
    <dgm:pt modelId="{F78E541F-0C52-4B83-A171-F5EBE03FECAB}" type="pres">
      <dgm:prSet presAssocID="{6C4AA6FF-98A2-4D12-B541-7CBFB56A8DD3}" presName="circle3" presStyleLbl="node1" presStyleIdx="2" presStyleCnt="4" custScaleX="181579"/>
      <dgm:spPr/>
      <dgm:t>
        <a:bodyPr/>
        <a:lstStyle/>
        <a:p>
          <a:endParaRPr lang="fr-FR"/>
        </a:p>
      </dgm:t>
    </dgm:pt>
    <dgm:pt modelId="{9F6CA338-F501-4BE0-9135-F9CCD04D7E54}" type="pres">
      <dgm:prSet presAssocID="{6C4AA6FF-98A2-4D12-B541-7CBFB56A8DD3}" presName="c3text" presStyleLbl="node1" presStyleIdx="2" presStyleCnt="4">
        <dgm:presLayoutVars>
          <dgm:bulletEnabled val="1"/>
        </dgm:presLayoutVars>
      </dgm:prSet>
      <dgm:spPr/>
      <dgm:t>
        <a:bodyPr/>
        <a:lstStyle/>
        <a:p>
          <a:endParaRPr lang="fr-FR"/>
        </a:p>
      </dgm:t>
    </dgm:pt>
    <dgm:pt modelId="{E0B44436-BE31-49DB-BE33-A437F67440EC}" type="pres">
      <dgm:prSet presAssocID="{6C4AA6FF-98A2-4D12-B541-7CBFB56A8DD3}" presName="comp4" presStyleCnt="0"/>
      <dgm:spPr/>
    </dgm:pt>
    <dgm:pt modelId="{A0156623-B09D-4BD9-BC5F-CC9168D70CEE}" type="pres">
      <dgm:prSet presAssocID="{6C4AA6FF-98A2-4D12-B541-7CBFB56A8DD3}" presName="circle4" presStyleLbl="node1" presStyleIdx="3" presStyleCnt="4" custScaleX="167147"/>
      <dgm:spPr/>
      <dgm:t>
        <a:bodyPr/>
        <a:lstStyle/>
        <a:p>
          <a:endParaRPr lang="fr-FR"/>
        </a:p>
      </dgm:t>
    </dgm:pt>
    <dgm:pt modelId="{82C9D2CB-4DA6-4EFC-B247-2F557C9D073A}" type="pres">
      <dgm:prSet presAssocID="{6C4AA6FF-98A2-4D12-B541-7CBFB56A8DD3}" presName="c4text" presStyleLbl="node1" presStyleIdx="3" presStyleCnt="4">
        <dgm:presLayoutVars>
          <dgm:bulletEnabled val="1"/>
        </dgm:presLayoutVars>
      </dgm:prSet>
      <dgm:spPr/>
      <dgm:t>
        <a:bodyPr/>
        <a:lstStyle/>
        <a:p>
          <a:endParaRPr lang="fr-FR"/>
        </a:p>
      </dgm:t>
    </dgm:pt>
  </dgm:ptLst>
  <dgm:cxnLst>
    <dgm:cxn modelId="{249F6836-4F37-4D08-A652-68BC18CFFA7E}" type="presOf" srcId="{208E614C-F861-47E7-BEB2-9E986F6292CF}" destId="{69B79CC0-86A5-4DB6-BDB9-116A17C11EB6}" srcOrd="0" destOrd="0" presId="urn:microsoft.com/office/officeart/2005/8/layout/venn2"/>
    <dgm:cxn modelId="{70E5F61C-EA2E-43C8-B072-A48B7E4B576F}" type="presOf" srcId="{81BAD9F2-6E08-4996-9754-E76158F50D43}" destId="{9F6CA338-F501-4BE0-9135-F9CCD04D7E54}" srcOrd="1" destOrd="0" presId="urn:microsoft.com/office/officeart/2005/8/layout/venn2"/>
    <dgm:cxn modelId="{4B106911-8B5C-4A9E-BD75-3F364531CA01}" type="presOf" srcId="{CD7C72A1-FE8F-4E75-BA93-7E7C076BC3EE}" destId="{22FE32E7-EF6D-4B67-B8DD-CEB244E92D08}" srcOrd="0" destOrd="0" presId="urn:microsoft.com/office/officeart/2005/8/layout/venn2"/>
    <dgm:cxn modelId="{69B3F8A8-9E4C-4C02-BB9C-948635BAC895}" type="presOf" srcId="{81BAD9F2-6E08-4996-9754-E76158F50D43}" destId="{F78E541F-0C52-4B83-A171-F5EBE03FECAB}" srcOrd="0" destOrd="0" presId="urn:microsoft.com/office/officeart/2005/8/layout/venn2"/>
    <dgm:cxn modelId="{97E9EE5E-1B10-43D1-8DDA-768903292CE9}" srcId="{6C4AA6FF-98A2-4D12-B541-7CBFB56A8DD3}" destId="{208E614C-F861-47E7-BEB2-9E986F6292CF}" srcOrd="1" destOrd="0" parTransId="{31C0EDA6-5F49-46D5-AA54-525A6E62DA8E}" sibTransId="{17503E7A-FC5F-4389-82CC-259963AC3F3E}"/>
    <dgm:cxn modelId="{9770FE81-AB05-48F8-9F4C-8867243E8DA8}" srcId="{6C4AA6FF-98A2-4D12-B541-7CBFB56A8DD3}" destId="{CD7C72A1-FE8F-4E75-BA93-7E7C076BC3EE}" srcOrd="0" destOrd="0" parTransId="{33EC7AB2-E504-44D4-A2F9-15C8D1BFBF8D}" sibTransId="{AD8704A0-82C8-4F72-A4A5-21CE8B763D30}"/>
    <dgm:cxn modelId="{C116252D-4687-4D91-9DCF-A55F38E6A8E9}" type="presOf" srcId="{CD7C72A1-FE8F-4E75-BA93-7E7C076BC3EE}" destId="{641D4927-5A8D-4352-A507-1240056962DF}" srcOrd="1" destOrd="0" presId="urn:microsoft.com/office/officeart/2005/8/layout/venn2"/>
    <dgm:cxn modelId="{CEE0751E-D60A-43FC-A2C0-191EDA54407B}" srcId="{6C4AA6FF-98A2-4D12-B541-7CBFB56A8DD3}" destId="{81BAD9F2-6E08-4996-9754-E76158F50D43}" srcOrd="2" destOrd="0" parTransId="{81ABE269-0C77-4774-914A-16D23931F211}" sibTransId="{50461E48-A02D-4EDD-AF78-7FAE2A9E6224}"/>
    <dgm:cxn modelId="{00494876-5A2E-4344-81CF-87107CA89305}" type="presOf" srcId="{12D200CC-09E6-4989-9F53-1144A9950EC2}" destId="{A0156623-B09D-4BD9-BC5F-CC9168D70CEE}" srcOrd="0" destOrd="0" presId="urn:microsoft.com/office/officeart/2005/8/layout/venn2"/>
    <dgm:cxn modelId="{22445172-466E-4D8D-9719-585910B9FACF}" type="presOf" srcId="{6C4AA6FF-98A2-4D12-B541-7CBFB56A8DD3}" destId="{80556CB1-B58E-46D7-9AA1-C760DEF07BE7}" srcOrd="0" destOrd="0" presId="urn:microsoft.com/office/officeart/2005/8/layout/venn2"/>
    <dgm:cxn modelId="{58B6DF61-BE47-42CC-91CE-91D0BE8D8CDE}" type="presOf" srcId="{12D200CC-09E6-4989-9F53-1144A9950EC2}" destId="{82C9D2CB-4DA6-4EFC-B247-2F557C9D073A}" srcOrd="1" destOrd="0" presId="urn:microsoft.com/office/officeart/2005/8/layout/venn2"/>
    <dgm:cxn modelId="{26D9988A-BC01-460A-A294-FC615CFD57E0}" type="presOf" srcId="{208E614C-F861-47E7-BEB2-9E986F6292CF}" destId="{8EB50BBE-611C-4EE7-A307-82BC90AF34B5}" srcOrd="1" destOrd="0" presId="urn:microsoft.com/office/officeart/2005/8/layout/venn2"/>
    <dgm:cxn modelId="{064C2AAE-EF50-470B-8404-F5192B3E6781}" srcId="{6C4AA6FF-98A2-4D12-B541-7CBFB56A8DD3}" destId="{12D200CC-09E6-4989-9F53-1144A9950EC2}" srcOrd="3" destOrd="0" parTransId="{158521D1-73AA-4389-9F17-C6C47376A497}" sibTransId="{39D00E56-E5FB-40D6-9C7B-2DF611D2E533}"/>
    <dgm:cxn modelId="{EEAB10A9-12EF-44A8-B167-5FD520125EEB}" type="presParOf" srcId="{80556CB1-B58E-46D7-9AA1-C760DEF07BE7}" destId="{16B8F16C-92A9-4698-8307-B1D12F5B6B37}" srcOrd="0" destOrd="0" presId="urn:microsoft.com/office/officeart/2005/8/layout/venn2"/>
    <dgm:cxn modelId="{F2311348-73AC-4D32-A438-2E07905965A8}" type="presParOf" srcId="{16B8F16C-92A9-4698-8307-B1D12F5B6B37}" destId="{22FE32E7-EF6D-4B67-B8DD-CEB244E92D08}" srcOrd="0" destOrd="0" presId="urn:microsoft.com/office/officeart/2005/8/layout/venn2"/>
    <dgm:cxn modelId="{595E8A3B-BFC3-4243-8D0E-FDBFA9823AE8}" type="presParOf" srcId="{16B8F16C-92A9-4698-8307-B1D12F5B6B37}" destId="{641D4927-5A8D-4352-A507-1240056962DF}" srcOrd="1" destOrd="0" presId="urn:microsoft.com/office/officeart/2005/8/layout/venn2"/>
    <dgm:cxn modelId="{7383D632-85D4-4988-B789-AD37D9DFA714}" type="presParOf" srcId="{80556CB1-B58E-46D7-9AA1-C760DEF07BE7}" destId="{BBE07D53-2A3A-4EBD-9D6A-E116F56992A1}" srcOrd="1" destOrd="0" presId="urn:microsoft.com/office/officeart/2005/8/layout/venn2"/>
    <dgm:cxn modelId="{6387CE83-93F9-467B-A43B-2C45386E210B}" type="presParOf" srcId="{BBE07D53-2A3A-4EBD-9D6A-E116F56992A1}" destId="{69B79CC0-86A5-4DB6-BDB9-116A17C11EB6}" srcOrd="0" destOrd="0" presId="urn:microsoft.com/office/officeart/2005/8/layout/venn2"/>
    <dgm:cxn modelId="{BB669AC5-64F3-4EEE-9260-6561317B463F}" type="presParOf" srcId="{BBE07D53-2A3A-4EBD-9D6A-E116F56992A1}" destId="{8EB50BBE-611C-4EE7-A307-82BC90AF34B5}" srcOrd="1" destOrd="0" presId="urn:microsoft.com/office/officeart/2005/8/layout/venn2"/>
    <dgm:cxn modelId="{903B788F-753D-427F-BEA4-8E99A0BE8180}" type="presParOf" srcId="{80556CB1-B58E-46D7-9AA1-C760DEF07BE7}" destId="{197ED4F8-7301-4AF8-A3CC-DE0B59C75E98}" srcOrd="2" destOrd="0" presId="urn:microsoft.com/office/officeart/2005/8/layout/venn2"/>
    <dgm:cxn modelId="{2BBD7EED-EDCB-4932-9F3A-ED3EFD654610}" type="presParOf" srcId="{197ED4F8-7301-4AF8-A3CC-DE0B59C75E98}" destId="{F78E541F-0C52-4B83-A171-F5EBE03FECAB}" srcOrd="0" destOrd="0" presId="urn:microsoft.com/office/officeart/2005/8/layout/venn2"/>
    <dgm:cxn modelId="{B418CEFA-ADD7-43C9-BC6C-21C01407F2B6}" type="presParOf" srcId="{197ED4F8-7301-4AF8-A3CC-DE0B59C75E98}" destId="{9F6CA338-F501-4BE0-9135-F9CCD04D7E54}" srcOrd="1" destOrd="0" presId="urn:microsoft.com/office/officeart/2005/8/layout/venn2"/>
    <dgm:cxn modelId="{E14DB9B0-08BF-47E2-86CC-365B79EDB05E}" type="presParOf" srcId="{80556CB1-B58E-46D7-9AA1-C760DEF07BE7}" destId="{E0B44436-BE31-49DB-BE33-A437F67440EC}" srcOrd="3" destOrd="0" presId="urn:microsoft.com/office/officeart/2005/8/layout/venn2"/>
    <dgm:cxn modelId="{6ECA429E-151E-455A-934A-2544D124C356}" type="presParOf" srcId="{E0B44436-BE31-49DB-BE33-A437F67440EC}" destId="{A0156623-B09D-4BD9-BC5F-CC9168D70CEE}" srcOrd="0" destOrd="0" presId="urn:microsoft.com/office/officeart/2005/8/layout/venn2"/>
    <dgm:cxn modelId="{EA4A1D88-D8E4-453E-BB85-8EADAC8139D7}" type="presParOf" srcId="{E0B44436-BE31-49DB-BE33-A437F67440EC}" destId="{82C9D2CB-4DA6-4EFC-B247-2F557C9D073A}"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EBF1E754-5FAE-4E37-BEFC-8FC5F081A755}" type="doc">
      <dgm:prSet loTypeId="urn:microsoft.com/office/officeart/2005/8/layout/process1" loCatId="process" qsTypeId="urn:microsoft.com/office/officeart/2005/8/quickstyle/simple1" qsCatId="simple" csTypeId="urn:microsoft.com/office/officeart/2005/8/colors/colorful4" csCatId="colorful" phldr="1"/>
      <dgm:spPr/>
    </dgm:pt>
    <dgm:pt modelId="{39481081-8C3C-4B04-913F-58309F1881BD}">
      <dgm:prSet phldrT="[Texte]"/>
      <dgm:spPr/>
      <dgm:t>
        <a:bodyPr/>
        <a:lstStyle/>
        <a:p>
          <a:r>
            <a:rPr lang="ar-DZ" dirty="0"/>
            <a:t>التحديد</a:t>
          </a:r>
          <a:endParaRPr lang="fr-FR" dirty="0"/>
        </a:p>
      </dgm:t>
    </dgm:pt>
    <dgm:pt modelId="{19016C6E-D96A-4E5E-B6FE-27A208755744}" type="parTrans" cxnId="{7B5B6C91-7716-41BF-82D0-5C70A294A941}">
      <dgm:prSet/>
      <dgm:spPr/>
      <dgm:t>
        <a:bodyPr/>
        <a:lstStyle/>
        <a:p>
          <a:endParaRPr lang="fr-FR"/>
        </a:p>
      </dgm:t>
    </dgm:pt>
    <dgm:pt modelId="{5289CAFF-954A-47D1-8B2B-8F92D2BE2D49}" type="sibTrans" cxnId="{7B5B6C91-7716-41BF-82D0-5C70A294A941}">
      <dgm:prSet/>
      <dgm:spPr/>
      <dgm:t>
        <a:bodyPr/>
        <a:lstStyle/>
        <a:p>
          <a:endParaRPr lang="fr-FR"/>
        </a:p>
      </dgm:t>
    </dgm:pt>
    <dgm:pt modelId="{82857DF1-AFB2-40FA-834D-AC4CA87ED207}">
      <dgm:prSet phldrT="[Texte]"/>
      <dgm:spPr/>
      <dgm:t>
        <a:bodyPr/>
        <a:lstStyle/>
        <a:p>
          <a:r>
            <a:rPr lang="ar-DZ" dirty="0"/>
            <a:t>التعليم</a:t>
          </a:r>
          <a:endParaRPr lang="fr-FR" dirty="0"/>
        </a:p>
      </dgm:t>
    </dgm:pt>
    <dgm:pt modelId="{6F6B00DC-6FFD-4A1B-8796-7F6448BBBED4}" type="parTrans" cxnId="{4A23109F-923C-4BD7-B1D6-B38E79CA993D}">
      <dgm:prSet/>
      <dgm:spPr/>
      <dgm:t>
        <a:bodyPr/>
        <a:lstStyle/>
        <a:p>
          <a:endParaRPr lang="fr-FR"/>
        </a:p>
      </dgm:t>
    </dgm:pt>
    <dgm:pt modelId="{11AC8B36-F74C-435E-8EFF-5F75390330AA}" type="sibTrans" cxnId="{4A23109F-923C-4BD7-B1D6-B38E79CA993D}">
      <dgm:prSet/>
      <dgm:spPr/>
      <dgm:t>
        <a:bodyPr/>
        <a:lstStyle/>
        <a:p>
          <a:endParaRPr lang="fr-FR"/>
        </a:p>
      </dgm:t>
    </dgm:pt>
    <dgm:pt modelId="{6FE846B1-0984-4B5B-B035-151DEA9C5536}">
      <dgm:prSet phldrT="[Texte]"/>
      <dgm:spPr/>
      <dgm:t>
        <a:bodyPr/>
        <a:lstStyle/>
        <a:p>
          <a:r>
            <a:rPr lang="ar-DZ" dirty="0"/>
            <a:t>التنفيذ</a:t>
          </a:r>
          <a:endParaRPr lang="fr-FR" dirty="0"/>
        </a:p>
      </dgm:t>
    </dgm:pt>
    <dgm:pt modelId="{F65098ED-6DA4-48E5-906A-E22C39A25358}" type="parTrans" cxnId="{F0D6511D-B841-4ED1-8BC5-C4D7763DE2DC}">
      <dgm:prSet/>
      <dgm:spPr/>
      <dgm:t>
        <a:bodyPr/>
        <a:lstStyle/>
        <a:p>
          <a:endParaRPr lang="fr-FR"/>
        </a:p>
      </dgm:t>
    </dgm:pt>
    <dgm:pt modelId="{9B8CC14D-D101-4BAC-AAC9-4F68A8FF8C88}" type="sibTrans" cxnId="{F0D6511D-B841-4ED1-8BC5-C4D7763DE2DC}">
      <dgm:prSet/>
      <dgm:spPr/>
      <dgm:t>
        <a:bodyPr/>
        <a:lstStyle/>
        <a:p>
          <a:endParaRPr lang="fr-FR"/>
        </a:p>
      </dgm:t>
    </dgm:pt>
    <dgm:pt modelId="{04C19D91-1096-4F26-A2FB-971223AD020D}" type="pres">
      <dgm:prSet presAssocID="{EBF1E754-5FAE-4E37-BEFC-8FC5F081A755}" presName="Name0" presStyleCnt="0">
        <dgm:presLayoutVars>
          <dgm:dir/>
          <dgm:resizeHandles val="exact"/>
        </dgm:presLayoutVars>
      </dgm:prSet>
      <dgm:spPr/>
    </dgm:pt>
    <dgm:pt modelId="{1A48EE11-2042-4E69-ABF9-2C33281B45A4}" type="pres">
      <dgm:prSet presAssocID="{39481081-8C3C-4B04-913F-58309F1881BD}" presName="node" presStyleLbl="node1" presStyleIdx="0" presStyleCnt="3">
        <dgm:presLayoutVars>
          <dgm:bulletEnabled val="1"/>
        </dgm:presLayoutVars>
      </dgm:prSet>
      <dgm:spPr/>
      <dgm:t>
        <a:bodyPr/>
        <a:lstStyle/>
        <a:p>
          <a:endParaRPr lang="fr-FR"/>
        </a:p>
      </dgm:t>
    </dgm:pt>
    <dgm:pt modelId="{E60C4852-598D-4C08-88C7-060CE0C10346}" type="pres">
      <dgm:prSet presAssocID="{5289CAFF-954A-47D1-8B2B-8F92D2BE2D49}" presName="sibTrans" presStyleLbl="sibTrans2D1" presStyleIdx="0" presStyleCnt="2"/>
      <dgm:spPr/>
      <dgm:t>
        <a:bodyPr/>
        <a:lstStyle/>
        <a:p>
          <a:endParaRPr lang="fr-FR"/>
        </a:p>
      </dgm:t>
    </dgm:pt>
    <dgm:pt modelId="{05438683-B9EB-401E-BE5D-3E7956A7ACC4}" type="pres">
      <dgm:prSet presAssocID="{5289CAFF-954A-47D1-8B2B-8F92D2BE2D49}" presName="connectorText" presStyleLbl="sibTrans2D1" presStyleIdx="0" presStyleCnt="2"/>
      <dgm:spPr/>
      <dgm:t>
        <a:bodyPr/>
        <a:lstStyle/>
        <a:p>
          <a:endParaRPr lang="fr-FR"/>
        </a:p>
      </dgm:t>
    </dgm:pt>
    <dgm:pt modelId="{10D26E11-7C39-4ADB-AF65-F91206E791A5}" type="pres">
      <dgm:prSet presAssocID="{82857DF1-AFB2-40FA-834D-AC4CA87ED207}" presName="node" presStyleLbl="node1" presStyleIdx="1" presStyleCnt="3">
        <dgm:presLayoutVars>
          <dgm:bulletEnabled val="1"/>
        </dgm:presLayoutVars>
      </dgm:prSet>
      <dgm:spPr/>
      <dgm:t>
        <a:bodyPr/>
        <a:lstStyle/>
        <a:p>
          <a:endParaRPr lang="fr-FR"/>
        </a:p>
      </dgm:t>
    </dgm:pt>
    <dgm:pt modelId="{A1BD171D-1F39-49EB-8372-D0D66AF3E648}" type="pres">
      <dgm:prSet presAssocID="{11AC8B36-F74C-435E-8EFF-5F75390330AA}" presName="sibTrans" presStyleLbl="sibTrans2D1" presStyleIdx="1" presStyleCnt="2"/>
      <dgm:spPr/>
      <dgm:t>
        <a:bodyPr/>
        <a:lstStyle/>
        <a:p>
          <a:endParaRPr lang="fr-FR"/>
        </a:p>
      </dgm:t>
    </dgm:pt>
    <dgm:pt modelId="{B486EEB5-792C-4F05-90B5-E589B1873E26}" type="pres">
      <dgm:prSet presAssocID="{11AC8B36-F74C-435E-8EFF-5F75390330AA}" presName="connectorText" presStyleLbl="sibTrans2D1" presStyleIdx="1" presStyleCnt="2"/>
      <dgm:spPr/>
      <dgm:t>
        <a:bodyPr/>
        <a:lstStyle/>
        <a:p>
          <a:endParaRPr lang="fr-FR"/>
        </a:p>
      </dgm:t>
    </dgm:pt>
    <dgm:pt modelId="{188AE317-66B6-4013-8A84-3B2B0F04C47C}" type="pres">
      <dgm:prSet presAssocID="{6FE846B1-0984-4B5B-B035-151DEA9C5536}" presName="node" presStyleLbl="node1" presStyleIdx="2" presStyleCnt="3">
        <dgm:presLayoutVars>
          <dgm:bulletEnabled val="1"/>
        </dgm:presLayoutVars>
      </dgm:prSet>
      <dgm:spPr/>
      <dgm:t>
        <a:bodyPr/>
        <a:lstStyle/>
        <a:p>
          <a:endParaRPr lang="fr-FR"/>
        </a:p>
      </dgm:t>
    </dgm:pt>
  </dgm:ptLst>
  <dgm:cxnLst>
    <dgm:cxn modelId="{6E0BDEA3-EEAF-46B6-AA59-49B0BD9F85A3}" type="presOf" srcId="{39481081-8C3C-4B04-913F-58309F1881BD}" destId="{1A48EE11-2042-4E69-ABF9-2C33281B45A4}" srcOrd="0" destOrd="0" presId="urn:microsoft.com/office/officeart/2005/8/layout/process1"/>
    <dgm:cxn modelId="{366100DC-F030-478A-8E99-1898ADAA5FF3}" type="presOf" srcId="{82857DF1-AFB2-40FA-834D-AC4CA87ED207}" destId="{10D26E11-7C39-4ADB-AF65-F91206E791A5}" srcOrd="0" destOrd="0" presId="urn:microsoft.com/office/officeart/2005/8/layout/process1"/>
    <dgm:cxn modelId="{F0D6511D-B841-4ED1-8BC5-C4D7763DE2DC}" srcId="{EBF1E754-5FAE-4E37-BEFC-8FC5F081A755}" destId="{6FE846B1-0984-4B5B-B035-151DEA9C5536}" srcOrd="2" destOrd="0" parTransId="{F65098ED-6DA4-48E5-906A-E22C39A25358}" sibTransId="{9B8CC14D-D101-4BAC-AAC9-4F68A8FF8C88}"/>
    <dgm:cxn modelId="{4B2A965F-E14A-4AFF-B44C-457B66A869A7}" type="presOf" srcId="{11AC8B36-F74C-435E-8EFF-5F75390330AA}" destId="{B486EEB5-792C-4F05-90B5-E589B1873E26}" srcOrd="1" destOrd="0" presId="urn:microsoft.com/office/officeart/2005/8/layout/process1"/>
    <dgm:cxn modelId="{9E8B325C-6ED5-4375-B1BD-91B068455432}" type="presOf" srcId="{11AC8B36-F74C-435E-8EFF-5F75390330AA}" destId="{A1BD171D-1F39-49EB-8372-D0D66AF3E648}" srcOrd="0" destOrd="0" presId="urn:microsoft.com/office/officeart/2005/8/layout/process1"/>
    <dgm:cxn modelId="{4A23109F-923C-4BD7-B1D6-B38E79CA993D}" srcId="{EBF1E754-5FAE-4E37-BEFC-8FC5F081A755}" destId="{82857DF1-AFB2-40FA-834D-AC4CA87ED207}" srcOrd="1" destOrd="0" parTransId="{6F6B00DC-6FFD-4A1B-8796-7F6448BBBED4}" sibTransId="{11AC8B36-F74C-435E-8EFF-5F75390330AA}"/>
    <dgm:cxn modelId="{30D887A4-642B-4599-B80A-A6397502205E}" type="presOf" srcId="{6FE846B1-0984-4B5B-B035-151DEA9C5536}" destId="{188AE317-66B6-4013-8A84-3B2B0F04C47C}" srcOrd="0" destOrd="0" presId="urn:microsoft.com/office/officeart/2005/8/layout/process1"/>
    <dgm:cxn modelId="{C15BB23D-FB80-46C7-BC62-F0F447BB02BE}" type="presOf" srcId="{5289CAFF-954A-47D1-8B2B-8F92D2BE2D49}" destId="{E60C4852-598D-4C08-88C7-060CE0C10346}" srcOrd="0" destOrd="0" presId="urn:microsoft.com/office/officeart/2005/8/layout/process1"/>
    <dgm:cxn modelId="{05D40633-B645-48CD-ACBE-B3BBA3DC87C6}" type="presOf" srcId="{5289CAFF-954A-47D1-8B2B-8F92D2BE2D49}" destId="{05438683-B9EB-401E-BE5D-3E7956A7ACC4}" srcOrd="1" destOrd="0" presId="urn:microsoft.com/office/officeart/2005/8/layout/process1"/>
    <dgm:cxn modelId="{E88E256D-196D-4385-8F38-13595B8C2120}" type="presOf" srcId="{EBF1E754-5FAE-4E37-BEFC-8FC5F081A755}" destId="{04C19D91-1096-4F26-A2FB-971223AD020D}" srcOrd="0" destOrd="0" presId="urn:microsoft.com/office/officeart/2005/8/layout/process1"/>
    <dgm:cxn modelId="{7B5B6C91-7716-41BF-82D0-5C70A294A941}" srcId="{EBF1E754-5FAE-4E37-BEFC-8FC5F081A755}" destId="{39481081-8C3C-4B04-913F-58309F1881BD}" srcOrd="0" destOrd="0" parTransId="{19016C6E-D96A-4E5E-B6FE-27A208755744}" sibTransId="{5289CAFF-954A-47D1-8B2B-8F92D2BE2D49}"/>
    <dgm:cxn modelId="{A09F469F-98A4-4534-9857-5A769A080ED0}" type="presParOf" srcId="{04C19D91-1096-4F26-A2FB-971223AD020D}" destId="{1A48EE11-2042-4E69-ABF9-2C33281B45A4}" srcOrd="0" destOrd="0" presId="urn:microsoft.com/office/officeart/2005/8/layout/process1"/>
    <dgm:cxn modelId="{11B2B191-A914-4FD2-8F2D-C838A354C792}" type="presParOf" srcId="{04C19D91-1096-4F26-A2FB-971223AD020D}" destId="{E60C4852-598D-4C08-88C7-060CE0C10346}" srcOrd="1" destOrd="0" presId="urn:microsoft.com/office/officeart/2005/8/layout/process1"/>
    <dgm:cxn modelId="{74433BB5-0070-44B4-B07E-3A224AE48D2A}" type="presParOf" srcId="{E60C4852-598D-4C08-88C7-060CE0C10346}" destId="{05438683-B9EB-401E-BE5D-3E7956A7ACC4}" srcOrd="0" destOrd="0" presId="urn:microsoft.com/office/officeart/2005/8/layout/process1"/>
    <dgm:cxn modelId="{9819AD03-35C1-4A2C-9379-31E81FF44199}" type="presParOf" srcId="{04C19D91-1096-4F26-A2FB-971223AD020D}" destId="{10D26E11-7C39-4ADB-AF65-F91206E791A5}" srcOrd="2" destOrd="0" presId="urn:microsoft.com/office/officeart/2005/8/layout/process1"/>
    <dgm:cxn modelId="{1DFFDF30-84F5-4F3E-B448-095BE0A8FA0B}" type="presParOf" srcId="{04C19D91-1096-4F26-A2FB-971223AD020D}" destId="{A1BD171D-1F39-49EB-8372-D0D66AF3E648}" srcOrd="3" destOrd="0" presId="urn:microsoft.com/office/officeart/2005/8/layout/process1"/>
    <dgm:cxn modelId="{726A746E-584C-4CF5-A268-352559CCD4EC}" type="presParOf" srcId="{A1BD171D-1F39-49EB-8372-D0D66AF3E648}" destId="{B486EEB5-792C-4F05-90B5-E589B1873E26}" srcOrd="0" destOrd="0" presId="urn:microsoft.com/office/officeart/2005/8/layout/process1"/>
    <dgm:cxn modelId="{76492B3E-73EA-4B98-B6E0-3DD3418934B2}" type="presParOf" srcId="{04C19D91-1096-4F26-A2FB-971223AD020D}" destId="{188AE317-66B6-4013-8A84-3B2B0F04C47C}"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BF1E754-5FAE-4E37-BEFC-8FC5F081A755}" type="doc">
      <dgm:prSet loTypeId="urn:microsoft.com/office/officeart/2005/8/layout/process1" loCatId="process" qsTypeId="urn:microsoft.com/office/officeart/2005/8/quickstyle/simple1" qsCatId="simple" csTypeId="urn:microsoft.com/office/officeart/2005/8/colors/colorful4" csCatId="colorful" phldr="1"/>
      <dgm:spPr/>
    </dgm:pt>
    <dgm:pt modelId="{39481081-8C3C-4B04-913F-58309F1881BD}">
      <dgm:prSet phldrT="[Texte]"/>
      <dgm:spPr/>
      <dgm:t>
        <a:bodyPr/>
        <a:lstStyle/>
        <a:p>
          <a:r>
            <a:rPr lang="ar-DZ" dirty="0"/>
            <a:t>التحديد</a:t>
          </a:r>
          <a:endParaRPr lang="fr-FR" dirty="0"/>
        </a:p>
      </dgm:t>
    </dgm:pt>
    <dgm:pt modelId="{19016C6E-D96A-4E5E-B6FE-27A208755744}" type="parTrans" cxnId="{7B5B6C91-7716-41BF-82D0-5C70A294A941}">
      <dgm:prSet/>
      <dgm:spPr/>
      <dgm:t>
        <a:bodyPr/>
        <a:lstStyle/>
        <a:p>
          <a:endParaRPr lang="fr-FR"/>
        </a:p>
      </dgm:t>
    </dgm:pt>
    <dgm:pt modelId="{5289CAFF-954A-47D1-8B2B-8F92D2BE2D49}" type="sibTrans" cxnId="{7B5B6C91-7716-41BF-82D0-5C70A294A941}">
      <dgm:prSet/>
      <dgm:spPr/>
      <dgm:t>
        <a:bodyPr/>
        <a:lstStyle/>
        <a:p>
          <a:endParaRPr lang="fr-FR"/>
        </a:p>
      </dgm:t>
    </dgm:pt>
    <dgm:pt modelId="{82857DF1-AFB2-40FA-834D-AC4CA87ED207}">
      <dgm:prSet phldrT="[Texte]"/>
      <dgm:spPr/>
      <dgm:t>
        <a:bodyPr/>
        <a:lstStyle/>
        <a:p>
          <a:r>
            <a:rPr lang="ar-DZ" dirty="0"/>
            <a:t>التعليم</a:t>
          </a:r>
          <a:endParaRPr lang="fr-FR" dirty="0"/>
        </a:p>
      </dgm:t>
    </dgm:pt>
    <dgm:pt modelId="{6F6B00DC-6FFD-4A1B-8796-7F6448BBBED4}" type="parTrans" cxnId="{4A23109F-923C-4BD7-B1D6-B38E79CA993D}">
      <dgm:prSet/>
      <dgm:spPr/>
      <dgm:t>
        <a:bodyPr/>
        <a:lstStyle/>
        <a:p>
          <a:endParaRPr lang="fr-FR"/>
        </a:p>
      </dgm:t>
    </dgm:pt>
    <dgm:pt modelId="{11AC8B36-F74C-435E-8EFF-5F75390330AA}" type="sibTrans" cxnId="{4A23109F-923C-4BD7-B1D6-B38E79CA993D}">
      <dgm:prSet/>
      <dgm:spPr/>
      <dgm:t>
        <a:bodyPr/>
        <a:lstStyle/>
        <a:p>
          <a:endParaRPr lang="fr-FR"/>
        </a:p>
      </dgm:t>
    </dgm:pt>
    <dgm:pt modelId="{6FE846B1-0984-4B5B-B035-151DEA9C5536}">
      <dgm:prSet phldrT="[Texte]"/>
      <dgm:spPr/>
      <dgm:t>
        <a:bodyPr/>
        <a:lstStyle/>
        <a:p>
          <a:r>
            <a:rPr lang="ar-DZ" dirty="0"/>
            <a:t>التنفيذ</a:t>
          </a:r>
          <a:endParaRPr lang="fr-FR" dirty="0"/>
        </a:p>
      </dgm:t>
    </dgm:pt>
    <dgm:pt modelId="{F65098ED-6DA4-48E5-906A-E22C39A25358}" type="parTrans" cxnId="{F0D6511D-B841-4ED1-8BC5-C4D7763DE2DC}">
      <dgm:prSet/>
      <dgm:spPr/>
      <dgm:t>
        <a:bodyPr/>
        <a:lstStyle/>
        <a:p>
          <a:endParaRPr lang="fr-FR"/>
        </a:p>
      </dgm:t>
    </dgm:pt>
    <dgm:pt modelId="{9B8CC14D-D101-4BAC-AAC9-4F68A8FF8C88}" type="sibTrans" cxnId="{F0D6511D-B841-4ED1-8BC5-C4D7763DE2DC}">
      <dgm:prSet/>
      <dgm:spPr/>
      <dgm:t>
        <a:bodyPr/>
        <a:lstStyle/>
        <a:p>
          <a:endParaRPr lang="fr-FR"/>
        </a:p>
      </dgm:t>
    </dgm:pt>
    <dgm:pt modelId="{04C19D91-1096-4F26-A2FB-971223AD020D}" type="pres">
      <dgm:prSet presAssocID="{EBF1E754-5FAE-4E37-BEFC-8FC5F081A755}" presName="Name0" presStyleCnt="0">
        <dgm:presLayoutVars>
          <dgm:dir/>
          <dgm:resizeHandles val="exact"/>
        </dgm:presLayoutVars>
      </dgm:prSet>
      <dgm:spPr/>
    </dgm:pt>
    <dgm:pt modelId="{1A48EE11-2042-4E69-ABF9-2C33281B45A4}" type="pres">
      <dgm:prSet presAssocID="{39481081-8C3C-4B04-913F-58309F1881BD}" presName="node" presStyleLbl="node1" presStyleIdx="0" presStyleCnt="3">
        <dgm:presLayoutVars>
          <dgm:bulletEnabled val="1"/>
        </dgm:presLayoutVars>
      </dgm:prSet>
      <dgm:spPr/>
      <dgm:t>
        <a:bodyPr/>
        <a:lstStyle/>
        <a:p>
          <a:endParaRPr lang="fr-FR"/>
        </a:p>
      </dgm:t>
    </dgm:pt>
    <dgm:pt modelId="{E60C4852-598D-4C08-88C7-060CE0C10346}" type="pres">
      <dgm:prSet presAssocID="{5289CAFF-954A-47D1-8B2B-8F92D2BE2D49}" presName="sibTrans" presStyleLbl="sibTrans2D1" presStyleIdx="0" presStyleCnt="2"/>
      <dgm:spPr/>
      <dgm:t>
        <a:bodyPr/>
        <a:lstStyle/>
        <a:p>
          <a:endParaRPr lang="fr-FR"/>
        </a:p>
      </dgm:t>
    </dgm:pt>
    <dgm:pt modelId="{05438683-B9EB-401E-BE5D-3E7956A7ACC4}" type="pres">
      <dgm:prSet presAssocID="{5289CAFF-954A-47D1-8B2B-8F92D2BE2D49}" presName="connectorText" presStyleLbl="sibTrans2D1" presStyleIdx="0" presStyleCnt="2"/>
      <dgm:spPr/>
      <dgm:t>
        <a:bodyPr/>
        <a:lstStyle/>
        <a:p>
          <a:endParaRPr lang="fr-FR"/>
        </a:p>
      </dgm:t>
    </dgm:pt>
    <dgm:pt modelId="{10D26E11-7C39-4ADB-AF65-F91206E791A5}" type="pres">
      <dgm:prSet presAssocID="{82857DF1-AFB2-40FA-834D-AC4CA87ED207}" presName="node" presStyleLbl="node1" presStyleIdx="1" presStyleCnt="3">
        <dgm:presLayoutVars>
          <dgm:bulletEnabled val="1"/>
        </dgm:presLayoutVars>
      </dgm:prSet>
      <dgm:spPr/>
      <dgm:t>
        <a:bodyPr/>
        <a:lstStyle/>
        <a:p>
          <a:endParaRPr lang="fr-FR"/>
        </a:p>
      </dgm:t>
    </dgm:pt>
    <dgm:pt modelId="{A1BD171D-1F39-49EB-8372-D0D66AF3E648}" type="pres">
      <dgm:prSet presAssocID="{11AC8B36-F74C-435E-8EFF-5F75390330AA}" presName="sibTrans" presStyleLbl="sibTrans2D1" presStyleIdx="1" presStyleCnt="2"/>
      <dgm:spPr/>
      <dgm:t>
        <a:bodyPr/>
        <a:lstStyle/>
        <a:p>
          <a:endParaRPr lang="fr-FR"/>
        </a:p>
      </dgm:t>
    </dgm:pt>
    <dgm:pt modelId="{B486EEB5-792C-4F05-90B5-E589B1873E26}" type="pres">
      <dgm:prSet presAssocID="{11AC8B36-F74C-435E-8EFF-5F75390330AA}" presName="connectorText" presStyleLbl="sibTrans2D1" presStyleIdx="1" presStyleCnt="2"/>
      <dgm:spPr/>
      <dgm:t>
        <a:bodyPr/>
        <a:lstStyle/>
        <a:p>
          <a:endParaRPr lang="fr-FR"/>
        </a:p>
      </dgm:t>
    </dgm:pt>
    <dgm:pt modelId="{188AE317-66B6-4013-8A84-3B2B0F04C47C}" type="pres">
      <dgm:prSet presAssocID="{6FE846B1-0984-4B5B-B035-151DEA9C5536}" presName="node" presStyleLbl="node1" presStyleIdx="2" presStyleCnt="3">
        <dgm:presLayoutVars>
          <dgm:bulletEnabled val="1"/>
        </dgm:presLayoutVars>
      </dgm:prSet>
      <dgm:spPr/>
      <dgm:t>
        <a:bodyPr/>
        <a:lstStyle/>
        <a:p>
          <a:endParaRPr lang="fr-FR"/>
        </a:p>
      </dgm:t>
    </dgm:pt>
  </dgm:ptLst>
  <dgm:cxnLst>
    <dgm:cxn modelId="{6E0BDEA3-EEAF-46B6-AA59-49B0BD9F85A3}" type="presOf" srcId="{39481081-8C3C-4B04-913F-58309F1881BD}" destId="{1A48EE11-2042-4E69-ABF9-2C33281B45A4}" srcOrd="0" destOrd="0" presId="urn:microsoft.com/office/officeart/2005/8/layout/process1"/>
    <dgm:cxn modelId="{366100DC-F030-478A-8E99-1898ADAA5FF3}" type="presOf" srcId="{82857DF1-AFB2-40FA-834D-AC4CA87ED207}" destId="{10D26E11-7C39-4ADB-AF65-F91206E791A5}" srcOrd="0" destOrd="0" presId="urn:microsoft.com/office/officeart/2005/8/layout/process1"/>
    <dgm:cxn modelId="{F0D6511D-B841-4ED1-8BC5-C4D7763DE2DC}" srcId="{EBF1E754-5FAE-4E37-BEFC-8FC5F081A755}" destId="{6FE846B1-0984-4B5B-B035-151DEA9C5536}" srcOrd="2" destOrd="0" parTransId="{F65098ED-6DA4-48E5-906A-E22C39A25358}" sibTransId="{9B8CC14D-D101-4BAC-AAC9-4F68A8FF8C88}"/>
    <dgm:cxn modelId="{4B2A965F-E14A-4AFF-B44C-457B66A869A7}" type="presOf" srcId="{11AC8B36-F74C-435E-8EFF-5F75390330AA}" destId="{B486EEB5-792C-4F05-90B5-E589B1873E26}" srcOrd="1" destOrd="0" presId="urn:microsoft.com/office/officeart/2005/8/layout/process1"/>
    <dgm:cxn modelId="{9E8B325C-6ED5-4375-B1BD-91B068455432}" type="presOf" srcId="{11AC8B36-F74C-435E-8EFF-5F75390330AA}" destId="{A1BD171D-1F39-49EB-8372-D0D66AF3E648}" srcOrd="0" destOrd="0" presId="urn:microsoft.com/office/officeart/2005/8/layout/process1"/>
    <dgm:cxn modelId="{4A23109F-923C-4BD7-B1D6-B38E79CA993D}" srcId="{EBF1E754-5FAE-4E37-BEFC-8FC5F081A755}" destId="{82857DF1-AFB2-40FA-834D-AC4CA87ED207}" srcOrd="1" destOrd="0" parTransId="{6F6B00DC-6FFD-4A1B-8796-7F6448BBBED4}" sibTransId="{11AC8B36-F74C-435E-8EFF-5F75390330AA}"/>
    <dgm:cxn modelId="{30D887A4-642B-4599-B80A-A6397502205E}" type="presOf" srcId="{6FE846B1-0984-4B5B-B035-151DEA9C5536}" destId="{188AE317-66B6-4013-8A84-3B2B0F04C47C}" srcOrd="0" destOrd="0" presId="urn:microsoft.com/office/officeart/2005/8/layout/process1"/>
    <dgm:cxn modelId="{C15BB23D-FB80-46C7-BC62-F0F447BB02BE}" type="presOf" srcId="{5289CAFF-954A-47D1-8B2B-8F92D2BE2D49}" destId="{E60C4852-598D-4C08-88C7-060CE0C10346}" srcOrd="0" destOrd="0" presId="urn:microsoft.com/office/officeart/2005/8/layout/process1"/>
    <dgm:cxn modelId="{05D40633-B645-48CD-ACBE-B3BBA3DC87C6}" type="presOf" srcId="{5289CAFF-954A-47D1-8B2B-8F92D2BE2D49}" destId="{05438683-B9EB-401E-BE5D-3E7956A7ACC4}" srcOrd="1" destOrd="0" presId="urn:microsoft.com/office/officeart/2005/8/layout/process1"/>
    <dgm:cxn modelId="{E88E256D-196D-4385-8F38-13595B8C2120}" type="presOf" srcId="{EBF1E754-5FAE-4E37-BEFC-8FC5F081A755}" destId="{04C19D91-1096-4F26-A2FB-971223AD020D}" srcOrd="0" destOrd="0" presId="urn:microsoft.com/office/officeart/2005/8/layout/process1"/>
    <dgm:cxn modelId="{7B5B6C91-7716-41BF-82D0-5C70A294A941}" srcId="{EBF1E754-5FAE-4E37-BEFC-8FC5F081A755}" destId="{39481081-8C3C-4B04-913F-58309F1881BD}" srcOrd="0" destOrd="0" parTransId="{19016C6E-D96A-4E5E-B6FE-27A208755744}" sibTransId="{5289CAFF-954A-47D1-8B2B-8F92D2BE2D49}"/>
    <dgm:cxn modelId="{A09F469F-98A4-4534-9857-5A769A080ED0}" type="presParOf" srcId="{04C19D91-1096-4F26-A2FB-971223AD020D}" destId="{1A48EE11-2042-4E69-ABF9-2C33281B45A4}" srcOrd="0" destOrd="0" presId="urn:microsoft.com/office/officeart/2005/8/layout/process1"/>
    <dgm:cxn modelId="{11B2B191-A914-4FD2-8F2D-C838A354C792}" type="presParOf" srcId="{04C19D91-1096-4F26-A2FB-971223AD020D}" destId="{E60C4852-598D-4C08-88C7-060CE0C10346}" srcOrd="1" destOrd="0" presId="urn:microsoft.com/office/officeart/2005/8/layout/process1"/>
    <dgm:cxn modelId="{74433BB5-0070-44B4-B07E-3A224AE48D2A}" type="presParOf" srcId="{E60C4852-598D-4C08-88C7-060CE0C10346}" destId="{05438683-B9EB-401E-BE5D-3E7956A7ACC4}" srcOrd="0" destOrd="0" presId="urn:microsoft.com/office/officeart/2005/8/layout/process1"/>
    <dgm:cxn modelId="{9819AD03-35C1-4A2C-9379-31E81FF44199}" type="presParOf" srcId="{04C19D91-1096-4F26-A2FB-971223AD020D}" destId="{10D26E11-7C39-4ADB-AF65-F91206E791A5}" srcOrd="2" destOrd="0" presId="urn:microsoft.com/office/officeart/2005/8/layout/process1"/>
    <dgm:cxn modelId="{1DFFDF30-84F5-4F3E-B448-095BE0A8FA0B}" type="presParOf" srcId="{04C19D91-1096-4F26-A2FB-971223AD020D}" destId="{A1BD171D-1F39-49EB-8372-D0D66AF3E648}" srcOrd="3" destOrd="0" presId="urn:microsoft.com/office/officeart/2005/8/layout/process1"/>
    <dgm:cxn modelId="{726A746E-584C-4CF5-A268-352559CCD4EC}" type="presParOf" srcId="{A1BD171D-1F39-49EB-8372-D0D66AF3E648}" destId="{B486EEB5-792C-4F05-90B5-E589B1873E26}" srcOrd="0" destOrd="0" presId="urn:microsoft.com/office/officeart/2005/8/layout/process1"/>
    <dgm:cxn modelId="{76492B3E-73EA-4B98-B6E0-3DD3418934B2}" type="presParOf" srcId="{04C19D91-1096-4F26-A2FB-971223AD020D}" destId="{188AE317-66B6-4013-8A84-3B2B0F04C47C}"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E06544-EAFB-45AF-B63C-2ED6763D4FB9}">
      <dsp:nvSpPr>
        <dsp:cNvPr id="0" name=""/>
        <dsp:cNvSpPr/>
      </dsp:nvSpPr>
      <dsp:spPr>
        <a:xfrm rot="16200000">
          <a:off x="324" y="784375"/>
          <a:ext cx="3712331" cy="3712331"/>
        </a:xfrm>
        <a:prstGeom prst="upArrow">
          <a:avLst>
            <a:gd name="adj1" fmla="val 50000"/>
            <a:gd name="adj2" fmla="val 35000"/>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312928" rIns="312928" bIns="312928" numCol="1" spcCol="1270" anchor="ctr" anchorCtr="0">
          <a:noAutofit/>
        </a:bodyPr>
        <a:lstStyle/>
        <a:p>
          <a:pPr lvl="0" algn="ctr" defTabSz="1955800">
            <a:lnSpc>
              <a:spcPct val="90000"/>
            </a:lnSpc>
            <a:spcBef>
              <a:spcPct val="0"/>
            </a:spcBef>
            <a:spcAft>
              <a:spcPct val="35000"/>
            </a:spcAft>
          </a:pPr>
          <a:r>
            <a:rPr lang="ar-DZ" sz="4400" kern="1200" dirty="0">
              <a:solidFill>
                <a:schemeClr val="tx1"/>
              </a:solidFill>
            </a:rPr>
            <a:t>الأسعار الادنى</a:t>
          </a:r>
          <a:endParaRPr lang="fr-FR" sz="4400" kern="1200" dirty="0">
            <a:solidFill>
              <a:schemeClr val="tx1"/>
            </a:solidFill>
          </a:endParaRPr>
        </a:p>
      </dsp:txBody>
      <dsp:txXfrm rot="5400000">
        <a:off x="649982" y="1712458"/>
        <a:ext cx="3062673" cy="1856165"/>
      </dsp:txXfrm>
    </dsp:sp>
    <dsp:sp modelId="{0C19498D-FAE6-43B9-A1AE-BC6BF3B62092}">
      <dsp:nvSpPr>
        <dsp:cNvPr id="0" name=""/>
        <dsp:cNvSpPr/>
      </dsp:nvSpPr>
      <dsp:spPr>
        <a:xfrm rot="5400000">
          <a:off x="4085144" y="784375"/>
          <a:ext cx="3712331" cy="3712331"/>
        </a:xfrm>
        <a:prstGeom prst="upArrow">
          <a:avLst>
            <a:gd name="adj1" fmla="val 50000"/>
            <a:gd name="adj2" fmla="val 35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312928" rIns="312928" bIns="312928" numCol="1" spcCol="1270" anchor="ctr" anchorCtr="0">
          <a:noAutofit/>
        </a:bodyPr>
        <a:lstStyle/>
        <a:p>
          <a:pPr lvl="0" algn="ctr" defTabSz="1955800">
            <a:lnSpc>
              <a:spcPct val="90000"/>
            </a:lnSpc>
            <a:spcBef>
              <a:spcPct val="0"/>
            </a:spcBef>
            <a:spcAft>
              <a:spcPct val="35000"/>
            </a:spcAft>
          </a:pPr>
          <a:r>
            <a:rPr lang="ar-DZ" sz="4400" kern="1200" dirty="0">
              <a:solidFill>
                <a:schemeClr val="tx1"/>
              </a:solidFill>
            </a:rPr>
            <a:t>الجودة الأمثل </a:t>
          </a:r>
          <a:endParaRPr lang="fr-FR" sz="4400" kern="1200" dirty="0">
            <a:solidFill>
              <a:schemeClr val="tx1"/>
            </a:solidFill>
          </a:endParaRPr>
        </a:p>
      </dsp:txBody>
      <dsp:txXfrm rot="-5400000">
        <a:off x="4085144" y="1712458"/>
        <a:ext cx="3062673" cy="18561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E06544-EAFB-45AF-B63C-2ED6763D4FB9}">
      <dsp:nvSpPr>
        <dsp:cNvPr id="0" name=""/>
        <dsp:cNvSpPr/>
      </dsp:nvSpPr>
      <dsp:spPr>
        <a:xfrm rot="16200000">
          <a:off x="196" y="660554"/>
          <a:ext cx="2255211" cy="2255211"/>
        </a:xfrm>
        <a:prstGeom prst="upArrow">
          <a:avLst>
            <a:gd name="adj1" fmla="val 50000"/>
            <a:gd name="adj2" fmla="val 35000"/>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ar-DZ" sz="2700" kern="1200" dirty="0">
              <a:solidFill>
                <a:schemeClr val="tx1"/>
              </a:solidFill>
            </a:rPr>
            <a:t>الأسعار الادنى</a:t>
          </a:r>
          <a:endParaRPr lang="fr-FR" sz="2700" kern="1200" dirty="0">
            <a:solidFill>
              <a:schemeClr val="tx1"/>
            </a:solidFill>
          </a:endParaRPr>
        </a:p>
      </dsp:txBody>
      <dsp:txXfrm rot="5400000">
        <a:off x="394858" y="1224357"/>
        <a:ext cx="1860549" cy="1127605"/>
      </dsp:txXfrm>
    </dsp:sp>
    <dsp:sp modelId="{0C19498D-FAE6-43B9-A1AE-BC6BF3B62092}">
      <dsp:nvSpPr>
        <dsp:cNvPr id="0" name=""/>
        <dsp:cNvSpPr/>
      </dsp:nvSpPr>
      <dsp:spPr>
        <a:xfrm rot="5400000">
          <a:off x="2481691" y="660554"/>
          <a:ext cx="2255211" cy="2255211"/>
        </a:xfrm>
        <a:prstGeom prst="upArrow">
          <a:avLst>
            <a:gd name="adj1" fmla="val 50000"/>
            <a:gd name="adj2" fmla="val 35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ar-DZ" sz="2700" kern="1200" dirty="0">
              <a:solidFill>
                <a:schemeClr val="tx1"/>
              </a:solidFill>
            </a:rPr>
            <a:t>الجودة الأمثل </a:t>
          </a:r>
          <a:endParaRPr lang="fr-FR" sz="2700" kern="1200" dirty="0">
            <a:solidFill>
              <a:schemeClr val="tx1"/>
            </a:solidFill>
          </a:endParaRPr>
        </a:p>
      </dsp:txBody>
      <dsp:txXfrm rot="-5400000">
        <a:off x="2481691" y="1224357"/>
        <a:ext cx="1860549" cy="11276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924E7A-1D41-4D10-9BCB-C54C4EDCECFB}">
      <dsp:nvSpPr>
        <dsp:cNvPr id="0" name=""/>
        <dsp:cNvSpPr/>
      </dsp:nvSpPr>
      <dsp:spPr>
        <a:xfrm>
          <a:off x="2037792" y="0"/>
          <a:ext cx="5418667" cy="5418667"/>
        </a:xfrm>
        <a:prstGeom prst="quadArrow">
          <a:avLst>
            <a:gd name="adj1" fmla="val 2000"/>
            <a:gd name="adj2" fmla="val 4000"/>
            <a:gd name="adj3" fmla="val 5000"/>
          </a:avLst>
        </a:prstGeom>
        <a:solidFill>
          <a:schemeClr val="accent4">
            <a:tint val="40000"/>
            <a:hueOff val="0"/>
            <a:satOff val="0"/>
            <a:lumOff val="0"/>
            <a:alphaOff val="0"/>
          </a:schemeClr>
        </a:solidFill>
        <a:ln w="635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8ED9B309-29FA-45CF-A5E8-2A592985E547}">
      <dsp:nvSpPr>
        <dsp:cNvPr id="0" name=""/>
        <dsp:cNvSpPr/>
      </dsp:nvSpPr>
      <dsp:spPr>
        <a:xfrm>
          <a:off x="2390006" y="352213"/>
          <a:ext cx="2167466" cy="2167466"/>
        </a:xfrm>
        <a:prstGeom prst="round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r>
            <a:rPr lang="ar-DZ" sz="4300" kern="1200" dirty="0"/>
            <a:t>جودة التصميم</a:t>
          </a:r>
          <a:endParaRPr lang="fr-FR" sz="4300" kern="1200" dirty="0"/>
        </a:p>
      </dsp:txBody>
      <dsp:txXfrm>
        <a:off x="2495813" y="458020"/>
        <a:ext cx="1955852" cy="1955852"/>
      </dsp:txXfrm>
    </dsp:sp>
    <dsp:sp modelId="{508DC511-1195-4D1A-8348-26D58CF88C2F}">
      <dsp:nvSpPr>
        <dsp:cNvPr id="0" name=""/>
        <dsp:cNvSpPr/>
      </dsp:nvSpPr>
      <dsp:spPr>
        <a:xfrm>
          <a:off x="4936779" y="352213"/>
          <a:ext cx="2167466" cy="2167466"/>
        </a:xfrm>
        <a:prstGeom prst="roundRect">
          <a:avLst/>
        </a:prstGeom>
        <a:solidFill>
          <a:schemeClr val="accent4">
            <a:hueOff val="3266964"/>
            <a:satOff val="-13592"/>
            <a:lumOff val="320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r>
            <a:rPr lang="ar-DZ" sz="4300" kern="1200" dirty="0"/>
            <a:t>جودة المطابقة</a:t>
          </a:r>
          <a:endParaRPr lang="fr-FR" sz="4300" kern="1200" dirty="0"/>
        </a:p>
      </dsp:txBody>
      <dsp:txXfrm>
        <a:off x="5042586" y="458020"/>
        <a:ext cx="1955852" cy="1955852"/>
      </dsp:txXfrm>
    </dsp:sp>
    <dsp:sp modelId="{3CB92022-F91E-457F-8F22-5772E17CC457}">
      <dsp:nvSpPr>
        <dsp:cNvPr id="0" name=""/>
        <dsp:cNvSpPr/>
      </dsp:nvSpPr>
      <dsp:spPr>
        <a:xfrm>
          <a:off x="2390006" y="2898986"/>
          <a:ext cx="2167466" cy="2167466"/>
        </a:xfrm>
        <a:prstGeom prst="roundRect">
          <a:avLst/>
        </a:prstGeom>
        <a:solidFill>
          <a:schemeClr val="accent4">
            <a:hueOff val="6533927"/>
            <a:satOff val="-27185"/>
            <a:lumOff val="640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r>
            <a:rPr lang="ar-DZ" sz="4300" kern="1200" dirty="0"/>
            <a:t>الامان</a:t>
          </a:r>
          <a:endParaRPr lang="fr-FR" sz="4300" kern="1200" dirty="0"/>
        </a:p>
      </dsp:txBody>
      <dsp:txXfrm>
        <a:off x="2495813" y="3004793"/>
        <a:ext cx="1955852" cy="1955852"/>
      </dsp:txXfrm>
    </dsp:sp>
    <dsp:sp modelId="{05E755F8-0E04-4436-A6C5-CD87827BB0E2}">
      <dsp:nvSpPr>
        <dsp:cNvPr id="0" name=""/>
        <dsp:cNvSpPr/>
      </dsp:nvSpPr>
      <dsp:spPr>
        <a:xfrm>
          <a:off x="4936779" y="2898986"/>
          <a:ext cx="2167466" cy="2167466"/>
        </a:xfrm>
        <a:prstGeom prst="roundRect">
          <a:avLst/>
        </a:prstGeom>
        <a:solidFill>
          <a:schemeClr val="accent4">
            <a:hueOff val="9800891"/>
            <a:satOff val="-40777"/>
            <a:lumOff val="960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r>
            <a:rPr lang="ar-DZ" sz="4300" kern="1200" dirty="0"/>
            <a:t>مجال الاستخدام</a:t>
          </a:r>
          <a:endParaRPr lang="fr-FR" sz="4300" kern="1200" dirty="0"/>
        </a:p>
      </dsp:txBody>
      <dsp:txXfrm>
        <a:off x="5042586" y="3004793"/>
        <a:ext cx="1955852" cy="19558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FE32E7-EF6D-4B67-B8DD-CEB244E92D08}">
      <dsp:nvSpPr>
        <dsp:cNvPr id="0" name=""/>
        <dsp:cNvSpPr/>
      </dsp:nvSpPr>
      <dsp:spPr>
        <a:xfrm>
          <a:off x="697831" y="0"/>
          <a:ext cx="7424820" cy="5418667"/>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ar-DZ" sz="3200" b="1" kern="1200" dirty="0"/>
            <a:t>كلف الفشل الخارجي</a:t>
          </a:r>
          <a:endParaRPr lang="fr-FR" sz="3200" b="1" kern="1200" dirty="0"/>
        </a:p>
      </dsp:txBody>
      <dsp:txXfrm>
        <a:off x="3372252" y="270933"/>
        <a:ext cx="2075979" cy="812800"/>
      </dsp:txXfrm>
    </dsp:sp>
    <dsp:sp modelId="{69B79CC0-86A5-4DB6-BDB9-116A17C11EB6}">
      <dsp:nvSpPr>
        <dsp:cNvPr id="0" name=""/>
        <dsp:cNvSpPr/>
      </dsp:nvSpPr>
      <dsp:spPr>
        <a:xfrm>
          <a:off x="1323465" y="1083733"/>
          <a:ext cx="6173552" cy="4334933"/>
        </a:xfrm>
        <a:prstGeom prst="ellipse">
          <a:avLst/>
        </a:prstGeom>
        <a:solidFill>
          <a:schemeClr val="accent4">
            <a:hueOff val="3266964"/>
            <a:satOff val="-13592"/>
            <a:lumOff val="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ar-DZ" sz="3600" b="1" kern="1200" dirty="0"/>
            <a:t>كلف الفشل الداخلي </a:t>
          </a:r>
          <a:endParaRPr lang="fr-FR" sz="3600" b="1" kern="1200" dirty="0"/>
        </a:p>
      </dsp:txBody>
      <dsp:txXfrm>
        <a:off x="3331413" y="1343829"/>
        <a:ext cx="2157656" cy="780288"/>
      </dsp:txXfrm>
    </dsp:sp>
    <dsp:sp modelId="{F78E541F-0C52-4B83-A171-F5EBE03FECAB}">
      <dsp:nvSpPr>
        <dsp:cNvPr id="0" name=""/>
        <dsp:cNvSpPr/>
      </dsp:nvSpPr>
      <dsp:spPr>
        <a:xfrm>
          <a:off x="1458493" y="2167466"/>
          <a:ext cx="5903496" cy="3251200"/>
        </a:xfrm>
        <a:prstGeom prst="ellipse">
          <a:avLst/>
        </a:prstGeom>
        <a:solidFill>
          <a:schemeClr val="accent4">
            <a:hueOff val="6533927"/>
            <a:satOff val="-27185"/>
            <a:lumOff val="6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lvl="0" algn="ctr" defTabSz="1778000">
            <a:lnSpc>
              <a:spcPct val="90000"/>
            </a:lnSpc>
            <a:spcBef>
              <a:spcPct val="0"/>
            </a:spcBef>
            <a:spcAft>
              <a:spcPct val="35000"/>
            </a:spcAft>
          </a:pPr>
          <a:r>
            <a:rPr lang="ar-DZ" sz="4000" b="1" kern="1200" dirty="0"/>
            <a:t>كلف التقييم </a:t>
          </a:r>
          <a:endParaRPr lang="fr-FR" sz="4000" b="1" kern="1200" dirty="0"/>
        </a:p>
      </dsp:txBody>
      <dsp:txXfrm>
        <a:off x="3034727" y="2411306"/>
        <a:ext cx="2751029" cy="731520"/>
      </dsp:txXfrm>
    </dsp:sp>
    <dsp:sp modelId="{A0156623-B09D-4BD9-BC5F-CC9168D70CEE}">
      <dsp:nvSpPr>
        <dsp:cNvPr id="0" name=""/>
        <dsp:cNvSpPr/>
      </dsp:nvSpPr>
      <dsp:spPr>
        <a:xfrm>
          <a:off x="2598814" y="3251200"/>
          <a:ext cx="3622855" cy="2167466"/>
        </a:xfrm>
        <a:prstGeom prst="ellipse">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312928" rIns="312928" bIns="312928" numCol="1" spcCol="1270" anchor="ctr" anchorCtr="0">
          <a:noAutofit/>
        </a:bodyPr>
        <a:lstStyle/>
        <a:p>
          <a:pPr lvl="0" algn="ctr" defTabSz="1955800">
            <a:lnSpc>
              <a:spcPct val="90000"/>
            </a:lnSpc>
            <a:spcBef>
              <a:spcPct val="0"/>
            </a:spcBef>
            <a:spcAft>
              <a:spcPct val="35000"/>
            </a:spcAft>
          </a:pPr>
          <a:r>
            <a:rPr lang="ar-DZ" sz="4400" kern="1200" dirty="0"/>
            <a:t>كلف الوقاية</a:t>
          </a:r>
          <a:endParaRPr lang="fr-FR" sz="4400" kern="1200" dirty="0"/>
        </a:p>
      </dsp:txBody>
      <dsp:txXfrm>
        <a:off x="3129369" y="3793066"/>
        <a:ext cx="2561745" cy="108373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48EE11-2042-4E69-ABF9-2C33281B45A4}">
      <dsp:nvSpPr>
        <dsp:cNvPr id="0" name=""/>
        <dsp:cNvSpPr/>
      </dsp:nvSpPr>
      <dsp:spPr>
        <a:xfrm>
          <a:off x="7815" y="2008514"/>
          <a:ext cx="2336063" cy="140163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232410" rIns="232410" bIns="232410" numCol="1" spcCol="1270" anchor="ctr" anchorCtr="0">
          <a:noAutofit/>
        </a:bodyPr>
        <a:lstStyle/>
        <a:p>
          <a:pPr lvl="0" algn="ctr" defTabSz="2711450">
            <a:lnSpc>
              <a:spcPct val="90000"/>
            </a:lnSpc>
            <a:spcBef>
              <a:spcPct val="0"/>
            </a:spcBef>
            <a:spcAft>
              <a:spcPct val="35000"/>
            </a:spcAft>
          </a:pPr>
          <a:r>
            <a:rPr lang="ar-DZ" sz="6100" kern="1200" dirty="0"/>
            <a:t>التحديد</a:t>
          </a:r>
          <a:endParaRPr lang="fr-FR" sz="6100" kern="1200" dirty="0"/>
        </a:p>
      </dsp:txBody>
      <dsp:txXfrm>
        <a:off x="48868" y="2049567"/>
        <a:ext cx="2253957" cy="1319532"/>
      </dsp:txXfrm>
    </dsp:sp>
    <dsp:sp modelId="{E60C4852-598D-4C08-88C7-060CE0C10346}">
      <dsp:nvSpPr>
        <dsp:cNvPr id="0" name=""/>
        <dsp:cNvSpPr/>
      </dsp:nvSpPr>
      <dsp:spPr>
        <a:xfrm>
          <a:off x="2577485" y="2419661"/>
          <a:ext cx="495245" cy="579343"/>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fr-FR" sz="2400" kern="1200"/>
        </a:p>
      </dsp:txBody>
      <dsp:txXfrm>
        <a:off x="2577485" y="2535530"/>
        <a:ext cx="346672" cy="347605"/>
      </dsp:txXfrm>
    </dsp:sp>
    <dsp:sp modelId="{10D26E11-7C39-4ADB-AF65-F91206E791A5}">
      <dsp:nvSpPr>
        <dsp:cNvPr id="0" name=""/>
        <dsp:cNvSpPr/>
      </dsp:nvSpPr>
      <dsp:spPr>
        <a:xfrm>
          <a:off x="3278305" y="2008514"/>
          <a:ext cx="2336063" cy="1401638"/>
        </a:xfrm>
        <a:prstGeom prst="roundRect">
          <a:avLst>
            <a:gd name="adj" fmla="val 10000"/>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232410" rIns="232410" bIns="232410" numCol="1" spcCol="1270" anchor="ctr" anchorCtr="0">
          <a:noAutofit/>
        </a:bodyPr>
        <a:lstStyle/>
        <a:p>
          <a:pPr lvl="0" algn="ctr" defTabSz="2711450">
            <a:lnSpc>
              <a:spcPct val="90000"/>
            </a:lnSpc>
            <a:spcBef>
              <a:spcPct val="0"/>
            </a:spcBef>
            <a:spcAft>
              <a:spcPct val="35000"/>
            </a:spcAft>
          </a:pPr>
          <a:r>
            <a:rPr lang="ar-DZ" sz="6100" kern="1200" dirty="0"/>
            <a:t>التعليم</a:t>
          </a:r>
          <a:endParaRPr lang="fr-FR" sz="6100" kern="1200" dirty="0"/>
        </a:p>
      </dsp:txBody>
      <dsp:txXfrm>
        <a:off x="3319358" y="2049567"/>
        <a:ext cx="2253957" cy="1319532"/>
      </dsp:txXfrm>
    </dsp:sp>
    <dsp:sp modelId="{A1BD171D-1F39-49EB-8372-D0D66AF3E648}">
      <dsp:nvSpPr>
        <dsp:cNvPr id="0" name=""/>
        <dsp:cNvSpPr/>
      </dsp:nvSpPr>
      <dsp:spPr>
        <a:xfrm>
          <a:off x="5847975" y="2419661"/>
          <a:ext cx="495245" cy="579343"/>
        </a:xfrm>
        <a:prstGeom prst="rightArrow">
          <a:avLst>
            <a:gd name="adj1" fmla="val 60000"/>
            <a:gd name="adj2" fmla="val 50000"/>
          </a:avLst>
        </a:prstGeom>
        <a:solidFill>
          <a:schemeClr val="accent4">
            <a:hueOff val="9800891"/>
            <a:satOff val="-40777"/>
            <a:lumOff val="960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fr-FR" sz="2400" kern="1200"/>
        </a:p>
      </dsp:txBody>
      <dsp:txXfrm>
        <a:off x="5847975" y="2535530"/>
        <a:ext cx="346672" cy="347605"/>
      </dsp:txXfrm>
    </dsp:sp>
    <dsp:sp modelId="{188AE317-66B6-4013-8A84-3B2B0F04C47C}">
      <dsp:nvSpPr>
        <dsp:cNvPr id="0" name=""/>
        <dsp:cNvSpPr/>
      </dsp:nvSpPr>
      <dsp:spPr>
        <a:xfrm>
          <a:off x="6548794" y="2008514"/>
          <a:ext cx="2336063" cy="1401638"/>
        </a:xfrm>
        <a:prstGeom prst="roundRect">
          <a:avLst>
            <a:gd name="adj" fmla="val 10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232410" rIns="232410" bIns="232410" numCol="1" spcCol="1270" anchor="ctr" anchorCtr="0">
          <a:noAutofit/>
        </a:bodyPr>
        <a:lstStyle/>
        <a:p>
          <a:pPr lvl="0" algn="ctr" defTabSz="2711450">
            <a:lnSpc>
              <a:spcPct val="90000"/>
            </a:lnSpc>
            <a:spcBef>
              <a:spcPct val="0"/>
            </a:spcBef>
            <a:spcAft>
              <a:spcPct val="35000"/>
            </a:spcAft>
          </a:pPr>
          <a:r>
            <a:rPr lang="ar-DZ" sz="6100" kern="1200" dirty="0"/>
            <a:t>التنفيذ</a:t>
          </a:r>
          <a:endParaRPr lang="fr-FR" sz="6100" kern="1200" dirty="0"/>
        </a:p>
      </dsp:txBody>
      <dsp:txXfrm>
        <a:off x="6589847" y="2049567"/>
        <a:ext cx="2253957" cy="131953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48EE11-2042-4E69-ABF9-2C33281B45A4}">
      <dsp:nvSpPr>
        <dsp:cNvPr id="0" name=""/>
        <dsp:cNvSpPr/>
      </dsp:nvSpPr>
      <dsp:spPr>
        <a:xfrm>
          <a:off x="7815" y="2008514"/>
          <a:ext cx="2336063" cy="140163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232410" rIns="232410" bIns="232410" numCol="1" spcCol="1270" anchor="ctr" anchorCtr="0">
          <a:noAutofit/>
        </a:bodyPr>
        <a:lstStyle/>
        <a:p>
          <a:pPr lvl="0" algn="ctr" defTabSz="2711450">
            <a:lnSpc>
              <a:spcPct val="90000"/>
            </a:lnSpc>
            <a:spcBef>
              <a:spcPct val="0"/>
            </a:spcBef>
            <a:spcAft>
              <a:spcPct val="35000"/>
            </a:spcAft>
          </a:pPr>
          <a:r>
            <a:rPr lang="ar-DZ" sz="6100" kern="1200" dirty="0"/>
            <a:t>التحديد</a:t>
          </a:r>
          <a:endParaRPr lang="fr-FR" sz="6100" kern="1200" dirty="0"/>
        </a:p>
      </dsp:txBody>
      <dsp:txXfrm>
        <a:off x="48868" y="2049567"/>
        <a:ext cx="2253957" cy="1319532"/>
      </dsp:txXfrm>
    </dsp:sp>
    <dsp:sp modelId="{E60C4852-598D-4C08-88C7-060CE0C10346}">
      <dsp:nvSpPr>
        <dsp:cNvPr id="0" name=""/>
        <dsp:cNvSpPr/>
      </dsp:nvSpPr>
      <dsp:spPr>
        <a:xfrm>
          <a:off x="2577485" y="2419661"/>
          <a:ext cx="495245" cy="579343"/>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fr-FR" sz="2400" kern="1200"/>
        </a:p>
      </dsp:txBody>
      <dsp:txXfrm>
        <a:off x="2577485" y="2535530"/>
        <a:ext cx="346672" cy="347605"/>
      </dsp:txXfrm>
    </dsp:sp>
    <dsp:sp modelId="{10D26E11-7C39-4ADB-AF65-F91206E791A5}">
      <dsp:nvSpPr>
        <dsp:cNvPr id="0" name=""/>
        <dsp:cNvSpPr/>
      </dsp:nvSpPr>
      <dsp:spPr>
        <a:xfrm>
          <a:off x="3278305" y="2008514"/>
          <a:ext cx="2336063" cy="1401638"/>
        </a:xfrm>
        <a:prstGeom prst="roundRect">
          <a:avLst>
            <a:gd name="adj" fmla="val 10000"/>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232410" rIns="232410" bIns="232410" numCol="1" spcCol="1270" anchor="ctr" anchorCtr="0">
          <a:noAutofit/>
        </a:bodyPr>
        <a:lstStyle/>
        <a:p>
          <a:pPr lvl="0" algn="ctr" defTabSz="2711450">
            <a:lnSpc>
              <a:spcPct val="90000"/>
            </a:lnSpc>
            <a:spcBef>
              <a:spcPct val="0"/>
            </a:spcBef>
            <a:spcAft>
              <a:spcPct val="35000"/>
            </a:spcAft>
          </a:pPr>
          <a:r>
            <a:rPr lang="ar-DZ" sz="6100" kern="1200" dirty="0"/>
            <a:t>التعليم</a:t>
          </a:r>
          <a:endParaRPr lang="fr-FR" sz="6100" kern="1200" dirty="0"/>
        </a:p>
      </dsp:txBody>
      <dsp:txXfrm>
        <a:off x="3319358" y="2049567"/>
        <a:ext cx="2253957" cy="1319532"/>
      </dsp:txXfrm>
    </dsp:sp>
    <dsp:sp modelId="{A1BD171D-1F39-49EB-8372-D0D66AF3E648}">
      <dsp:nvSpPr>
        <dsp:cNvPr id="0" name=""/>
        <dsp:cNvSpPr/>
      </dsp:nvSpPr>
      <dsp:spPr>
        <a:xfrm>
          <a:off x="5847975" y="2419661"/>
          <a:ext cx="495245" cy="579343"/>
        </a:xfrm>
        <a:prstGeom prst="rightArrow">
          <a:avLst>
            <a:gd name="adj1" fmla="val 60000"/>
            <a:gd name="adj2" fmla="val 50000"/>
          </a:avLst>
        </a:prstGeom>
        <a:solidFill>
          <a:schemeClr val="accent4">
            <a:hueOff val="9800891"/>
            <a:satOff val="-40777"/>
            <a:lumOff val="960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fr-FR" sz="2400" kern="1200"/>
        </a:p>
      </dsp:txBody>
      <dsp:txXfrm>
        <a:off x="5847975" y="2535530"/>
        <a:ext cx="346672" cy="347605"/>
      </dsp:txXfrm>
    </dsp:sp>
    <dsp:sp modelId="{188AE317-66B6-4013-8A84-3B2B0F04C47C}">
      <dsp:nvSpPr>
        <dsp:cNvPr id="0" name=""/>
        <dsp:cNvSpPr/>
      </dsp:nvSpPr>
      <dsp:spPr>
        <a:xfrm>
          <a:off x="6548794" y="2008514"/>
          <a:ext cx="2336063" cy="1401638"/>
        </a:xfrm>
        <a:prstGeom prst="roundRect">
          <a:avLst>
            <a:gd name="adj" fmla="val 10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232410" rIns="232410" bIns="232410" numCol="1" spcCol="1270" anchor="ctr" anchorCtr="0">
          <a:noAutofit/>
        </a:bodyPr>
        <a:lstStyle/>
        <a:p>
          <a:pPr lvl="0" algn="ctr" defTabSz="2711450">
            <a:lnSpc>
              <a:spcPct val="90000"/>
            </a:lnSpc>
            <a:spcBef>
              <a:spcPct val="0"/>
            </a:spcBef>
            <a:spcAft>
              <a:spcPct val="35000"/>
            </a:spcAft>
          </a:pPr>
          <a:r>
            <a:rPr lang="ar-DZ" sz="6100" kern="1200" dirty="0"/>
            <a:t>التنفيذ</a:t>
          </a:r>
          <a:endParaRPr lang="fr-FR" sz="6100" kern="1200" dirty="0"/>
        </a:p>
      </dsp:txBody>
      <dsp:txXfrm>
        <a:off x="6589847" y="2049567"/>
        <a:ext cx="2253957" cy="1319532"/>
      </dsp:txXfrm>
    </dsp:sp>
  </dsp:spTree>
</dsp:drawing>
</file>

<file path=ppt/diagrams/layout1.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7A4279-BE2F-4FA9-924A-4E5C8DC05FB4}" type="datetimeFigureOut">
              <a:rPr lang="fr-FR" smtClean="0"/>
              <a:t>16/03/2024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3758A9-F851-4E93-A1B2-9E3AEF5BDB04}" type="slidenum">
              <a:rPr lang="fr-FR" smtClean="0"/>
              <a:t>‹N°›</a:t>
            </a:fld>
            <a:endParaRPr lang="fr-FR"/>
          </a:p>
        </p:txBody>
      </p:sp>
    </p:spTree>
    <p:extLst>
      <p:ext uri="{BB962C8B-B14F-4D97-AF65-F5344CB8AC3E}">
        <p14:creationId xmlns:p14="http://schemas.microsoft.com/office/powerpoint/2010/main" val="1554200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F3758A9-F851-4E93-A1B2-9E3AEF5BDB04}" type="slidenum">
              <a:rPr lang="fr-FR" smtClean="0"/>
              <a:t>43</a:t>
            </a:fld>
            <a:endParaRPr lang="fr-FR"/>
          </a:p>
        </p:txBody>
      </p:sp>
    </p:spTree>
    <p:extLst>
      <p:ext uri="{BB962C8B-B14F-4D97-AF65-F5344CB8AC3E}">
        <p14:creationId xmlns:p14="http://schemas.microsoft.com/office/powerpoint/2010/main" val="3897857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30A4FE31-9D8C-4EC2-82EF-8537F61083AA}"/>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xmlns="" id="{CDFD7BB6-9D06-4F99-9C6B-D104DCC132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xmlns="" id="{2B446DA9-2743-47F2-9E14-F0CBE992E33D}"/>
              </a:ext>
            </a:extLst>
          </p:cNvPr>
          <p:cNvSpPr>
            <a:spLocks noGrp="1"/>
          </p:cNvSpPr>
          <p:nvPr>
            <p:ph type="dt" sz="half" idx="10"/>
          </p:nvPr>
        </p:nvSpPr>
        <p:spPr/>
        <p:txBody>
          <a:bodyPr/>
          <a:lstStyle/>
          <a:p>
            <a:fld id="{53CED55F-28E9-4788-B942-52A27A4E7342}" type="datetimeFigureOut">
              <a:rPr lang="fr-FR" smtClean="0"/>
              <a:t>16/03/2024</a:t>
            </a:fld>
            <a:endParaRPr lang="fr-FR"/>
          </a:p>
        </p:txBody>
      </p:sp>
      <p:sp>
        <p:nvSpPr>
          <p:cNvPr id="5" name="Espace réservé du pied de page 4">
            <a:extLst>
              <a:ext uri="{FF2B5EF4-FFF2-40B4-BE49-F238E27FC236}">
                <a16:creationId xmlns:a16="http://schemas.microsoft.com/office/drawing/2014/main" xmlns="" id="{0CF81B34-15EF-4AFD-B527-325765B8657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5AFF087C-BB88-4815-93D1-69136552AF32}"/>
              </a:ext>
            </a:extLst>
          </p:cNvPr>
          <p:cNvSpPr>
            <a:spLocks noGrp="1"/>
          </p:cNvSpPr>
          <p:nvPr>
            <p:ph type="sldNum" sz="quarter" idx="12"/>
          </p:nvPr>
        </p:nvSpPr>
        <p:spPr/>
        <p:txBody>
          <a:bodyPr/>
          <a:lstStyle/>
          <a:p>
            <a:fld id="{450EE401-9549-4F0B-9EA0-405C0D8AB0A8}" type="slidenum">
              <a:rPr lang="fr-FR" smtClean="0"/>
              <a:t>‹N°›</a:t>
            </a:fld>
            <a:endParaRPr lang="fr-FR"/>
          </a:p>
        </p:txBody>
      </p:sp>
    </p:spTree>
    <p:extLst>
      <p:ext uri="{BB962C8B-B14F-4D97-AF65-F5344CB8AC3E}">
        <p14:creationId xmlns:p14="http://schemas.microsoft.com/office/powerpoint/2010/main" val="29741793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360F058-0FEC-4AC8-AB90-16B3E274FA78}"/>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xmlns="" id="{9CAC3706-03EF-45CB-884C-10C639BB7B72}"/>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C06D3413-69A4-498D-ABF8-57E713C2E309}"/>
              </a:ext>
            </a:extLst>
          </p:cNvPr>
          <p:cNvSpPr>
            <a:spLocks noGrp="1"/>
          </p:cNvSpPr>
          <p:nvPr>
            <p:ph type="dt" sz="half" idx="10"/>
          </p:nvPr>
        </p:nvSpPr>
        <p:spPr/>
        <p:txBody>
          <a:bodyPr/>
          <a:lstStyle/>
          <a:p>
            <a:fld id="{53CED55F-28E9-4788-B942-52A27A4E7342}" type="datetimeFigureOut">
              <a:rPr lang="fr-FR" smtClean="0"/>
              <a:t>16/03/2024</a:t>
            </a:fld>
            <a:endParaRPr lang="fr-FR"/>
          </a:p>
        </p:txBody>
      </p:sp>
      <p:sp>
        <p:nvSpPr>
          <p:cNvPr id="5" name="Espace réservé du pied de page 4">
            <a:extLst>
              <a:ext uri="{FF2B5EF4-FFF2-40B4-BE49-F238E27FC236}">
                <a16:creationId xmlns:a16="http://schemas.microsoft.com/office/drawing/2014/main" xmlns="" id="{DA650F2D-730C-475E-98D4-1E746B52585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4BDD11F7-C1CB-4D88-9913-8B86BA32658C}"/>
              </a:ext>
            </a:extLst>
          </p:cNvPr>
          <p:cNvSpPr>
            <a:spLocks noGrp="1"/>
          </p:cNvSpPr>
          <p:nvPr>
            <p:ph type="sldNum" sz="quarter" idx="12"/>
          </p:nvPr>
        </p:nvSpPr>
        <p:spPr/>
        <p:txBody>
          <a:bodyPr/>
          <a:lstStyle/>
          <a:p>
            <a:fld id="{450EE401-9549-4F0B-9EA0-405C0D8AB0A8}" type="slidenum">
              <a:rPr lang="fr-FR" smtClean="0"/>
              <a:t>‹N°›</a:t>
            </a:fld>
            <a:endParaRPr lang="fr-FR"/>
          </a:p>
        </p:txBody>
      </p:sp>
    </p:spTree>
    <p:extLst>
      <p:ext uri="{BB962C8B-B14F-4D97-AF65-F5344CB8AC3E}">
        <p14:creationId xmlns:p14="http://schemas.microsoft.com/office/powerpoint/2010/main" val="1685377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xmlns="" id="{F50C28D3-10FA-42B9-A7FC-66C260E023BB}"/>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xmlns="" id="{A44BD98E-9AFA-4442-9104-6BF522F3A2E1}"/>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123F8481-08C6-486F-8B75-D97E14A33DBD}"/>
              </a:ext>
            </a:extLst>
          </p:cNvPr>
          <p:cNvSpPr>
            <a:spLocks noGrp="1"/>
          </p:cNvSpPr>
          <p:nvPr>
            <p:ph type="dt" sz="half" idx="10"/>
          </p:nvPr>
        </p:nvSpPr>
        <p:spPr/>
        <p:txBody>
          <a:bodyPr/>
          <a:lstStyle/>
          <a:p>
            <a:fld id="{53CED55F-28E9-4788-B942-52A27A4E7342}" type="datetimeFigureOut">
              <a:rPr lang="fr-FR" smtClean="0"/>
              <a:t>16/03/2024</a:t>
            </a:fld>
            <a:endParaRPr lang="fr-FR"/>
          </a:p>
        </p:txBody>
      </p:sp>
      <p:sp>
        <p:nvSpPr>
          <p:cNvPr id="5" name="Espace réservé du pied de page 4">
            <a:extLst>
              <a:ext uri="{FF2B5EF4-FFF2-40B4-BE49-F238E27FC236}">
                <a16:creationId xmlns:a16="http://schemas.microsoft.com/office/drawing/2014/main" xmlns="" id="{D6440DB3-F255-4156-818F-9856474F09E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340B46DA-82C3-4EB1-A9BC-5C90B27E8705}"/>
              </a:ext>
            </a:extLst>
          </p:cNvPr>
          <p:cNvSpPr>
            <a:spLocks noGrp="1"/>
          </p:cNvSpPr>
          <p:nvPr>
            <p:ph type="sldNum" sz="quarter" idx="12"/>
          </p:nvPr>
        </p:nvSpPr>
        <p:spPr/>
        <p:txBody>
          <a:bodyPr/>
          <a:lstStyle/>
          <a:p>
            <a:fld id="{450EE401-9549-4F0B-9EA0-405C0D8AB0A8}" type="slidenum">
              <a:rPr lang="fr-FR" smtClean="0"/>
              <a:t>‹N°›</a:t>
            </a:fld>
            <a:endParaRPr lang="fr-FR"/>
          </a:p>
        </p:txBody>
      </p:sp>
    </p:spTree>
    <p:extLst>
      <p:ext uri="{BB962C8B-B14F-4D97-AF65-F5344CB8AC3E}">
        <p14:creationId xmlns:p14="http://schemas.microsoft.com/office/powerpoint/2010/main" val="2968357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B2E5FFC9-FDA9-4577-BA37-D0FF8B2621E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xmlns="" id="{9927381C-A6A0-4D51-B6F3-44CBDC852A39}"/>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122FA7E0-E5FB-4E9D-B61A-B4B26E4CF2D3}"/>
              </a:ext>
            </a:extLst>
          </p:cNvPr>
          <p:cNvSpPr>
            <a:spLocks noGrp="1"/>
          </p:cNvSpPr>
          <p:nvPr>
            <p:ph type="dt" sz="half" idx="10"/>
          </p:nvPr>
        </p:nvSpPr>
        <p:spPr/>
        <p:txBody>
          <a:bodyPr/>
          <a:lstStyle/>
          <a:p>
            <a:fld id="{53CED55F-28E9-4788-B942-52A27A4E7342}" type="datetimeFigureOut">
              <a:rPr lang="fr-FR" smtClean="0"/>
              <a:t>16/03/2024</a:t>
            </a:fld>
            <a:endParaRPr lang="fr-FR"/>
          </a:p>
        </p:txBody>
      </p:sp>
      <p:sp>
        <p:nvSpPr>
          <p:cNvPr id="5" name="Espace réservé du pied de page 4">
            <a:extLst>
              <a:ext uri="{FF2B5EF4-FFF2-40B4-BE49-F238E27FC236}">
                <a16:creationId xmlns:a16="http://schemas.microsoft.com/office/drawing/2014/main" xmlns="" id="{E2E5FEF5-29D3-4886-B3EC-7F09629EA06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BD3144B1-FACD-40C9-83DF-08762CDEF9FE}"/>
              </a:ext>
            </a:extLst>
          </p:cNvPr>
          <p:cNvSpPr>
            <a:spLocks noGrp="1"/>
          </p:cNvSpPr>
          <p:nvPr>
            <p:ph type="sldNum" sz="quarter" idx="12"/>
          </p:nvPr>
        </p:nvSpPr>
        <p:spPr/>
        <p:txBody>
          <a:bodyPr/>
          <a:lstStyle/>
          <a:p>
            <a:fld id="{450EE401-9549-4F0B-9EA0-405C0D8AB0A8}" type="slidenum">
              <a:rPr lang="fr-FR" smtClean="0"/>
              <a:t>‹N°›</a:t>
            </a:fld>
            <a:endParaRPr lang="fr-FR"/>
          </a:p>
        </p:txBody>
      </p:sp>
    </p:spTree>
    <p:extLst>
      <p:ext uri="{BB962C8B-B14F-4D97-AF65-F5344CB8AC3E}">
        <p14:creationId xmlns:p14="http://schemas.microsoft.com/office/powerpoint/2010/main" val="1305279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B345AE4-1E4B-4028-8441-F8500915416B}"/>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xmlns="" id="{76920031-2AFC-4892-B7BF-4BD0DB1D53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xmlns="" id="{E5736C5E-E96B-468A-B71E-E80BDBF5D43F}"/>
              </a:ext>
            </a:extLst>
          </p:cNvPr>
          <p:cNvSpPr>
            <a:spLocks noGrp="1"/>
          </p:cNvSpPr>
          <p:nvPr>
            <p:ph type="dt" sz="half" idx="10"/>
          </p:nvPr>
        </p:nvSpPr>
        <p:spPr/>
        <p:txBody>
          <a:bodyPr/>
          <a:lstStyle/>
          <a:p>
            <a:fld id="{53CED55F-28E9-4788-B942-52A27A4E7342}" type="datetimeFigureOut">
              <a:rPr lang="fr-FR" smtClean="0"/>
              <a:t>16/03/2024</a:t>
            </a:fld>
            <a:endParaRPr lang="fr-FR"/>
          </a:p>
        </p:txBody>
      </p:sp>
      <p:sp>
        <p:nvSpPr>
          <p:cNvPr id="5" name="Espace réservé du pied de page 4">
            <a:extLst>
              <a:ext uri="{FF2B5EF4-FFF2-40B4-BE49-F238E27FC236}">
                <a16:creationId xmlns:a16="http://schemas.microsoft.com/office/drawing/2014/main" xmlns="" id="{88A43C92-3835-4B0D-AC8D-7C01004C91C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F3FEEE4C-8178-4F11-ACB4-D89050AF4A94}"/>
              </a:ext>
            </a:extLst>
          </p:cNvPr>
          <p:cNvSpPr>
            <a:spLocks noGrp="1"/>
          </p:cNvSpPr>
          <p:nvPr>
            <p:ph type="sldNum" sz="quarter" idx="12"/>
          </p:nvPr>
        </p:nvSpPr>
        <p:spPr/>
        <p:txBody>
          <a:bodyPr/>
          <a:lstStyle/>
          <a:p>
            <a:fld id="{450EE401-9549-4F0B-9EA0-405C0D8AB0A8}" type="slidenum">
              <a:rPr lang="fr-FR" smtClean="0"/>
              <a:t>‹N°›</a:t>
            </a:fld>
            <a:endParaRPr lang="fr-FR"/>
          </a:p>
        </p:txBody>
      </p:sp>
    </p:spTree>
    <p:extLst>
      <p:ext uri="{BB962C8B-B14F-4D97-AF65-F5344CB8AC3E}">
        <p14:creationId xmlns:p14="http://schemas.microsoft.com/office/powerpoint/2010/main" val="2597418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7DA7CA30-8121-418A-9429-A54F8F7C184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xmlns="" id="{8D112CC5-6718-4E43-BC8D-BC6CC533B2C8}"/>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xmlns="" id="{3D23FF10-D5BE-4371-823D-79B7793238AB}"/>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xmlns="" id="{6F6ED8E1-2F59-4BF2-B419-09A87F90D90A}"/>
              </a:ext>
            </a:extLst>
          </p:cNvPr>
          <p:cNvSpPr>
            <a:spLocks noGrp="1"/>
          </p:cNvSpPr>
          <p:nvPr>
            <p:ph type="dt" sz="half" idx="10"/>
          </p:nvPr>
        </p:nvSpPr>
        <p:spPr/>
        <p:txBody>
          <a:bodyPr/>
          <a:lstStyle/>
          <a:p>
            <a:fld id="{53CED55F-28E9-4788-B942-52A27A4E7342}" type="datetimeFigureOut">
              <a:rPr lang="fr-FR" smtClean="0"/>
              <a:t>16/03/2024</a:t>
            </a:fld>
            <a:endParaRPr lang="fr-FR"/>
          </a:p>
        </p:txBody>
      </p:sp>
      <p:sp>
        <p:nvSpPr>
          <p:cNvPr id="6" name="Espace réservé du pied de page 5">
            <a:extLst>
              <a:ext uri="{FF2B5EF4-FFF2-40B4-BE49-F238E27FC236}">
                <a16:creationId xmlns:a16="http://schemas.microsoft.com/office/drawing/2014/main" xmlns="" id="{8A92EF49-B9C6-4BE6-BC9A-92D7FBBA9EC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xmlns="" id="{6440BFA3-D1BB-4D44-B028-DA66B67C49E6}"/>
              </a:ext>
            </a:extLst>
          </p:cNvPr>
          <p:cNvSpPr>
            <a:spLocks noGrp="1"/>
          </p:cNvSpPr>
          <p:nvPr>
            <p:ph type="sldNum" sz="quarter" idx="12"/>
          </p:nvPr>
        </p:nvSpPr>
        <p:spPr/>
        <p:txBody>
          <a:bodyPr/>
          <a:lstStyle/>
          <a:p>
            <a:fld id="{450EE401-9549-4F0B-9EA0-405C0D8AB0A8}" type="slidenum">
              <a:rPr lang="fr-FR" smtClean="0"/>
              <a:t>‹N°›</a:t>
            </a:fld>
            <a:endParaRPr lang="fr-FR"/>
          </a:p>
        </p:txBody>
      </p:sp>
    </p:spTree>
    <p:extLst>
      <p:ext uri="{BB962C8B-B14F-4D97-AF65-F5344CB8AC3E}">
        <p14:creationId xmlns:p14="http://schemas.microsoft.com/office/powerpoint/2010/main" val="3104944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C7A19E9C-B6F7-45FB-AB27-EF7EE97442F0}"/>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xmlns="" id="{3D156B90-3E12-4DF9-AC82-A30B18E195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xmlns="" id="{125F5C05-9DD8-471F-8C63-62642BA54E7D}"/>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xmlns="" id="{6C07F429-6F8B-4F13-9B68-D6D7E9E9B0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xmlns="" id="{7B7A5682-D941-4DE5-87FE-28B2BA218EEE}"/>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xmlns="" id="{DB54C5C4-8BA6-4558-9B1F-80745BF10AC3}"/>
              </a:ext>
            </a:extLst>
          </p:cNvPr>
          <p:cNvSpPr>
            <a:spLocks noGrp="1"/>
          </p:cNvSpPr>
          <p:nvPr>
            <p:ph type="dt" sz="half" idx="10"/>
          </p:nvPr>
        </p:nvSpPr>
        <p:spPr/>
        <p:txBody>
          <a:bodyPr/>
          <a:lstStyle/>
          <a:p>
            <a:fld id="{53CED55F-28E9-4788-B942-52A27A4E7342}" type="datetimeFigureOut">
              <a:rPr lang="fr-FR" smtClean="0"/>
              <a:t>16/03/2024</a:t>
            </a:fld>
            <a:endParaRPr lang="fr-FR"/>
          </a:p>
        </p:txBody>
      </p:sp>
      <p:sp>
        <p:nvSpPr>
          <p:cNvPr id="8" name="Espace réservé du pied de page 7">
            <a:extLst>
              <a:ext uri="{FF2B5EF4-FFF2-40B4-BE49-F238E27FC236}">
                <a16:creationId xmlns:a16="http://schemas.microsoft.com/office/drawing/2014/main" xmlns="" id="{9E5607AD-054C-4E04-BF49-D53F549DD525}"/>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xmlns="" id="{E3D78612-BE48-466D-8A4F-535654BEB606}"/>
              </a:ext>
            </a:extLst>
          </p:cNvPr>
          <p:cNvSpPr>
            <a:spLocks noGrp="1"/>
          </p:cNvSpPr>
          <p:nvPr>
            <p:ph type="sldNum" sz="quarter" idx="12"/>
          </p:nvPr>
        </p:nvSpPr>
        <p:spPr/>
        <p:txBody>
          <a:bodyPr/>
          <a:lstStyle/>
          <a:p>
            <a:fld id="{450EE401-9549-4F0B-9EA0-405C0D8AB0A8}" type="slidenum">
              <a:rPr lang="fr-FR" smtClean="0"/>
              <a:t>‹N°›</a:t>
            </a:fld>
            <a:endParaRPr lang="fr-FR"/>
          </a:p>
        </p:txBody>
      </p:sp>
    </p:spTree>
    <p:extLst>
      <p:ext uri="{BB962C8B-B14F-4D97-AF65-F5344CB8AC3E}">
        <p14:creationId xmlns:p14="http://schemas.microsoft.com/office/powerpoint/2010/main" val="1752713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B151D37E-E935-48BD-AE57-E06B370CD277}"/>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xmlns="" id="{197C18F9-0B25-4288-95FD-417ABEAFE837}"/>
              </a:ext>
            </a:extLst>
          </p:cNvPr>
          <p:cNvSpPr>
            <a:spLocks noGrp="1"/>
          </p:cNvSpPr>
          <p:nvPr>
            <p:ph type="dt" sz="half" idx="10"/>
          </p:nvPr>
        </p:nvSpPr>
        <p:spPr/>
        <p:txBody>
          <a:bodyPr/>
          <a:lstStyle/>
          <a:p>
            <a:fld id="{53CED55F-28E9-4788-B942-52A27A4E7342}" type="datetimeFigureOut">
              <a:rPr lang="fr-FR" smtClean="0"/>
              <a:t>16/03/2024</a:t>
            </a:fld>
            <a:endParaRPr lang="fr-FR"/>
          </a:p>
        </p:txBody>
      </p:sp>
      <p:sp>
        <p:nvSpPr>
          <p:cNvPr id="4" name="Espace réservé du pied de page 3">
            <a:extLst>
              <a:ext uri="{FF2B5EF4-FFF2-40B4-BE49-F238E27FC236}">
                <a16:creationId xmlns:a16="http://schemas.microsoft.com/office/drawing/2014/main" xmlns="" id="{B5B02749-CC08-43F2-A78F-9D5226ABF0B2}"/>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xmlns="" id="{0AC589C7-E814-4F03-9016-36259EBBF772}"/>
              </a:ext>
            </a:extLst>
          </p:cNvPr>
          <p:cNvSpPr>
            <a:spLocks noGrp="1"/>
          </p:cNvSpPr>
          <p:nvPr>
            <p:ph type="sldNum" sz="quarter" idx="12"/>
          </p:nvPr>
        </p:nvSpPr>
        <p:spPr/>
        <p:txBody>
          <a:bodyPr/>
          <a:lstStyle/>
          <a:p>
            <a:fld id="{450EE401-9549-4F0B-9EA0-405C0D8AB0A8}" type="slidenum">
              <a:rPr lang="fr-FR" smtClean="0"/>
              <a:t>‹N°›</a:t>
            </a:fld>
            <a:endParaRPr lang="fr-FR"/>
          </a:p>
        </p:txBody>
      </p:sp>
    </p:spTree>
    <p:extLst>
      <p:ext uri="{BB962C8B-B14F-4D97-AF65-F5344CB8AC3E}">
        <p14:creationId xmlns:p14="http://schemas.microsoft.com/office/powerpoint/2010/main" val="3266149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xmlns="" id="{22AE729D-70F3-4D3F-BBEC-A5B81183E380}"/>
              </a:ext>
            </a:extLst>
          </p:cNvPr>
          <p:cNvSpPr>
            <a:spLocks noGrp="1"/>
          </p:cNvSpPr>
          <p:nvPr>
            <p:ph type="dt" sz="half" idx="10"/>
          </p:nvPr>
        </p:nvSpPr>
        <p:spPr/>
        <p:txBody>
          <a:bodyPr/>
          <a:lstStyle/>
          <a:p>
            <a:fld id="{53CED55F-28E9-4788-B942-52A27A4E7342}" type="datetimeFigureOut">
              <a:rPr lang="fr-FR" smtClean="0"/>
              <a:t>16/03/2024</a:t>
            </a:fld>
            <a:endParaRPr lang="fr-FR"/>
          </a:p>
        </p:txBody>
      </p:sp>
      <p:sp>
        <p:nvSpPr>
          <p:cNvPr id="3" name="Espace réservé du pied de page 2">
            <a:extLst>
              <a:ext uri="{FF2B5EF4-FFF2-40B4-BE49-F238E27FC236}">
                <a16:creationId xmlns:a16="http://schemas.microsoft.com/office/drawing/2014/main" xmlns="" id="{25D16A9B-F560-4B4A-84A5-F3F389156C11}"/>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xmlns="" id="{A9428843-7E5D-4647-813F-962E1B1B0886}"/>
              </a:ext>
            </a:extLst>
          </p:cNvPr>
          <p:cNvSpPr>
            <a:spLocks noGrp="1"/>
          </p:cNvSpPr>
          <p:nvPr>
            <p:ph type="sldNum" sz="quarter" idx="12"/>
          </p:nvPr>
        </p:nvSpPr>
        <p:spPr/>
        <p:txBody>
          <a:bodyPr/>
          <a:lstStyle/>
          <a:p>
            <a:fld id="{450EE401-9549-4F0B-9EA0-405C0D8AB0A8}" type="slidenum">
              <a:rPr lang="fr-FR" smtClean="0"/>
              <a:t>‹N°›</a:t>
            </a:fld>
            <a:endParaRPr lang="fr-FR"/>
          </a:p>
        </p:txBody>
      </p:sp>
    </p:spTree>
    <p:extLst>
      <p:ext uri="{BB962C8B-B14F-4D97-AF65-F5344CB8AC3E}">
        <p14:creationId xmlns:p14="http://schemas.microsoft.com/office/powerpoint/2010/main" val="2444994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9B40DE6-3A30-425C-9DC4-93BAFF9D064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xmlns="" id="{B9325CBD-26BF-4092-ABCD-53CFBAD6F0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xmlns="" id="{30F3AA8F-3F17-48A3-972B-05B50CB5B1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xmlns="" id="{33B735EF-3615-476A-8536-7842AAE5B63F}"/>
              </a:ext>
            </a:extLst>
          </p:cNvPr>
          <p:cNvSpPr>
            <a:spLocks noGrp="1"/>
          </p:cNvSpPr>
          <p:nvPr>
            <p:ph type="dt" sz="half" idx="10"/>
          </p:nvPr>
        </p:nvSpPr>
        <p:spPr/>
        <p:txBody>
          <a:bodyPr/>
          <a:lstStyle/>
          <a:p>
            <a:fld id="{53CED55F-28E9-4788-B942-52A27A4E7342}" type="datetimeFigureOut">
              <a:rPr lang="fr-FR" smtClean="0"/>
              <a:t>16/03/2024</a:t>
            </a:fld>
            <a:endParaRPr lang="fr-FR"/>
          </a:p>
        </p:txBody>
      </p:sp>
      <p:sp>
        <p:nvSpPr>
          <p:cNvPr id="6" name="Espace réservé du pied de page 5">
            <a:extLst>
              <a:ext uri="{FF2B5EF4-FFF2-40B4-BE49-F238E27FC236}">
                <a16:creationId xmlns:a16="http://schemas.microsoft.com/office/drawing/2014/main" xmlns="" id="{A945E65D-E9B5-47A2-8CE7-B7CCDAB9951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xmlns="" id="{AA821011-1790-431E-8779-B7145C1E8733}"/>
              </a:ext>
            </a:extLst>
          </p:cNvPr>
          <p:cNvSpPr>
            <a:spLocks noGrp="1"/>
          </p:cNvSpPr>
          <p:nvPr>
            <p:ph type="sldNum" sz="quarter" idx="12"/>
          </p:nvPr>
        </p:nvSpPr>
        <p:spPr/>
        <p:txBody>
          <a:bodyPr/>
          <a:lstStyle/>
          <a:p>
            <a:fld id="{450EE401-9549-4F0B-9EA0-405C0D8AB0A8}" type="slidenum">
              <a:rPr lang="fr-FR" smtClean="0"/>
              <a:t>‹N°›</a:t>
            </a:fld>
            <a:endParaRPr lang="fr-FR"/>
          </a:p>
        </p:txBody>
      </p:sp>
    </p:spTree>
    <p:extLst>
      <p:ext uri="{BB962C8B-B14F-4D97-AF65-F5344CB8AC3E}">
        <p14:creationId xmlns:p14="http://schemas.microsoft.com/office/powerpoint/2010/main" val="4108233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62A326F-98FE-45F4-A9D3-8473DE42159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xmlns="" id="{2AB988CF-4324-478A-976E-7790A7B3B8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xmlns="" id="{75012F49-A227-4954-AAFA-2743799897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xmlns="" id="{B06A6560-AA7D-4BA4-9AC0-A76DB3637718}"/>
              </a:ext>
            </a:extLst>
          </p:cNvPr>
          <p:cNvSpPr>
            <a:spLocks noGrp="1"/>
          </p:cNvSpPr>
          <p:nvPr>
            <p:ph type="dt" sz="half" idx="10"/>
          </p:nvPr>
        </p:nvSpPr>
        <p:spPr/>
        <p:txBody>
          <a:bodyPr/>
          <a:lstStyle/>
          <a:p>
            <a:fld id="{53CED55F-28E9-4788-B942-52A27A4E7342}" type="datetimeFigureOut">
              <a:rPr lang="fr-FR" smtClean="0"/>
              <a:t>16/03/2024</a:t>
            </a:fld>
            <a:endParaRPr lang="fr-FR"/>
          </a:p>
        </p:txBody>
      </p:sp>
      <p:sp>
        <p:nvSpPr>
          <p:cNvPr id="6" name="Espace réservé du pied de page 5">
            <a:extLst>
              <a:ext uri="{FF2B5EF4-FFF2-40B4-BE49-F238E27FC236}">
                <a16:creationId xmlns:a16="http://schemas.microsoft.com/office/drawing/2014/main" xmlns="" id="{32BEAD6A-E863-4C09-9FC4-5984E5B3C28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xmlns="" id="{4347D52C-C832-41EA-9C85-93E2062CE2AF}"/>
              </a:ext>
            </a:extLst>
          </p:cNvPr>
          <p:cNvSpPr>
            <a:spLocks noGrp="1"/>
          </p:cNvSpPr>
          <p:nvPr>
            <p:ph type="sldNum" sz="quarter" idx="12"/>
          </p:nvPr>
        </p:nvSpPr>
        <p:spPr/>
        <p:txBody>
          <a:bodyPr/>
          <a:lstStyle/>
          <a:p>
            <a:fld id="{450EE401-9549-4F0B-9EA0-405C0D8AB0A8}" type="slidenum">
              <a:rPr lang="fr-FR" smtClean="0"/>
              <a:t>‹N°›</a:t>
            </a:fld>
            <a:endParaRPr lang="fr-FR"/>
          </a:p>
        </p:txBody>
      </p:sp>
    </p:spTree>
    <p:extLst>
      <p:ext uri="{BB962C8B-B14F-4D97-AF65-F5344CB8AC3E}">
        <p14:creationId xmlns:p14="http://schemas.microsoft.com/office/powerpoint/2010/main" val="412216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xmlns="" id="{35D9C759-CF9B-4620-8967-74732776D6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xmlns="" id="{E49A618F-BE44-4D3A-9D1E-D51061081C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E257B0EA-F296-4F6E-B811-23C89C7EAF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CED55F-28E9-4788-B942-52A27A4E7342}" type="datetimeFigureOut">
              <a:rPr lang="fr-FR" smtClean="0"/>
              <a:t>16/03/2024</a:t>
            </a:fld>
            <a:endParaRPr lang="fr-FR"/>
          </a:p>
        </p:txBody>
      </p:sp>
      <p:sp>
        <p:nvSpPr>
          <p:cNvPr id="5" name="Espace réservé du pied de page 4">
            <a:extLst>
              <a:ext uri="{FF2B5EF4-FFF2-40B4-BE49-F238E27FC236}">
                <a16:creationId xmlns:a16="http://schemas.microsoft.com/office/drawing/2014/main" xmlns="" id="{AE59E3B8-EC48-48F0-85F5-41F4573272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xmlns="" id="{772BFCDC-3177-43B7-8B34-24F25218A2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0EE401-9549-4F0B-9EA0-405C0D8AB0A8}" type="slidenum">
              <a:rPr lang="fr-FR" smtClean="0"/>
              <a:t>‹N°›</a:t>
            </a:fld>
            <a:endParaRPr lang="fr-FR"/>
          </a:p>
        </p:txBody>
      </p:sp>
    </p:spTree>
    <p:extLst>
      <p:ext uri="{BB962C8B-B14F-4D97-AF65-F5344CB8AC3E}">
        <p14:creationId xmlns:p14="http://schemas.microsoft.com/office/powerpoint/2010/main" val="31245299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2.png"/><Relationship Id="rId7" Type="http://schemas.openxmlformats.org/officeDocument/2006/relationships/diagramColors" Target="../diagrams/colors1.xml"/><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2.png"/><Relationship Id="rId7" Type="http://schemas.openxmlformats.org/officeDocument/2006/relationships/diagramColors" Target="../diagrams/colors2.xml"/><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0" y="0"/>
            <a:ext cx="12192000" cy="6858000"/>
          </a:xfrm>
          <a:solidFill>
            <a:schemeClr val="tx1"/>
          </a:solidFill>
        </p:spPr>
        <p:txBody>
          <a:bodyPr>
            <a:normAutofit/>
          </a:bodyPr>
          <a:lstStyle/>
          <a:p>
            <a:pPr algn="r" rtl="1"/>
            <a:endParaRPr lang="fr-FR" sz="2800"/>
          </a:p>
        </p:txBody>
      </p:sp>
      <p:sp>
        <p:nvSpPr>
          <p:cNvPr id="5" name="ZoneTexte 4">
            <a:extLst>
              <a:ext uri="{FF2B5EF4-FFF2-40B4-BE49-F238E27FC236}">
                <a16:creationId xmlns="" xmlns:a16="http://schemas.microsoft.com/office/drawing/2014/main" id="{236D8634-4EB2-43C5-9E4C-19B801497619}"/>
              </a:ext>
            </a:extLst>
          </p:cNvPr>
          <p:cNvSpPr txBox="1"/>
          <p:nvPr/>
        </p:nvSpPr>
        <p:spPr>
          <a:xfrm>
            <a:off x="2629751" y="141940"/>
            <a:ext cx="6932498" cy="2546081"/>
          </a:xfrm>
          <a:prstGeom prst="bracePair">
            <a:avLst/>
          </a:prstGeom>
          <a:noFill/>
          <a:ln>
            <a:noFill/>
          </a:ln>
        </p:spPr>
        <p:txBody>
          <a:bodyPr wrap="square" lIns="68415" tIns="34208" rIns="68415" bIns="34208" rtlCol="0">
            <a:spAutoFit/>
          </a:bodyPr>
          <a:lstStyle/>
          <a:p>
            <a:pPr algn="ctr" rtl="1">
              <a:buClr>
                <a:srgbClr val="000000"/>
              </a:buClr>
              <a:buFont typeface="Arial"/>
              <a:buNone/>
            </a:pPr>
            <a:r>
              <a:rPr lang="ar-SA" sz="2800" b="1" kern="0" dirty="0">
                <a:solidFill>
                  <a:srgbClr val="FFFFFF"/>
                </a:solidFill>
                <a:latin typeface="Sakkal Majalla" pitchFamily="2" charset="-78"/>
                <a:cs typeface="Sakkal Majalla" pitchFamily="2" charset="-78"/>
                <a:sym typeface="Arial"/>
              </a:rPr>
              <a:t>وزارة التعليم العالي والبحث العلمي </a:t>
            </a:r>
            <a:endParaRPr lang="ar-DZ" sz="2800" b="1" kern="0" dirty="0" smtClean="0">
              <a:solidFill>
                <a:srgbClr val="FFFFFF"/>
              </a:solidFill>
              <a:latin typeface="Sakkal Majalla" pitchFamily="2" charset="-78"/>
              <a:cs typeface="Sakkal Majalla" pitchFamily="2" charset="-78"/>
              <a:sym typeface="Arial"/>
            </a:endParaRPr>
          </a:p>
          <a:p>
            <a:pPr algn="ctr" rtl="1">
              <a:buClr>
                <a:srgbClr val="000000"/>
              </a:buClr>
              <a:buFont typeface="Arial"/>
              <a:buNone/>
            </a:pPr>
            <a:r>
              <a:rPr lang="ar-SA" sz="2800" b="1" kern="0" dirty="0" smtClean="0">
                <a:solidFill>
                  <a:srgbClr val="FFFFFF"/>
                </a:solidFill>
                <a:latin typeface="Sakkal Majalla" pitchFamily="2" charset="-78"/>
                <a:cs typeface="Sakkal Majalla" pitchFamily="2" charset="-78"/>
                <a:sym typeface="Arial"/>
              </a:rPr>
              <a:t>جامعـــــــــــــــــــــــــــــــــــــة بسكــــــــــــــــــــــــــــرة </a:t>
            </a:r>
            <a:endParaRPr lang="ar-DZ" sz="2800" b="1" kern="0" dirty="0" smtClean="0">
              <a:solidFill>
                <a:srgbClr val="FFFFFF"/>
              </a:solidFill>
              <a:latin typeface="Sakkal Majalla" pitchFamily="2" charset="-78"/>
              <a:cs typeface="Sakkal Majalla" pitchFamily="2" charset="-78"/>
              <a:sym typeface="Arial"/>
            </a:endParaRPr>
          </a:p>
          <a:p>
            <a:pPr algn="ctr" rtl="1">
              <a:buClr>
                <a:srgbClr val="000000"/>
              </a:buClr>
              <a:buFont typeface="Arial"/>
              <a:buNone/>
            </a:pPr>
            <a:r>
              <a:rPr lang="ar-SA" sz="2800" b="1" kern="0" dirty="0" smtClean="0">
                <a:solidFill>
                  <a:srgbClr val="FFFFFF"/>
                </a:solidFill>
                <a:latin typeface="Sakkal Majalla" pitchFamily="2" charset="-78"/>
                <a:cs typeface="Sakkal Majalla" pitchFamily="2" charset="-78"/>
                <a:sym typeface="Arial"/>
              </a:rPr>
              <a:t>كلية العلوم الاقتصادية </a:t>
            </a:r>
            <a:r>
              <a:rPr lang="ar-SA" sz="2800" b="1" kern="0" dirty="0" err="1" smtClean="0">
                <a:solidFill>
                  <a:srgbClr val="FFFFFF"/>
                </a:solidFill>
                <a:latin typeface="Sakkal Majalla" pitchFamily="2" charset="-78"/>
                <a:cs typeface="Sakkal Majalla" pitchFamily="2" charset="-78"/>
                <a:sym typeface="Arial"/>
              </a:rPr>
              <a:t>و</a:t>
            </a:r>
            <a:r>
              <a:rPr lang="ar-SA" sz="2800" b="1" kern="0" dirty="0" smtClean="0">
                <a:solidFill>
                  <a:srgbClr val="FFFFFF"/>
                </a:solidFill>
                <a:latin typeface="Sakkal Majalla" pitchFamily="2" charset="-78"/>
                <a:cs typeface="Sakkal Majalla" pitchFamily="2" charset="-78"/>
                <a:sym typeface="Arial"/>
              </a:rPr>
              <a:t> التجارية وعلوم التسيير</a:t>
            </a:r>
            <a:endParaRPr lang="fr-FR" sz="2800" b="1" kern="0" dirty="0" smtClean="0">
              <a:solidFill>
                <a:srgbClr val="FFFFFF"/>
              </a:solidFill>
              <a:latin typeface="Sakkal Majalla" pitchFamily="2" charset="-78"/>
              <a:cs typeface="Sakkal Majalla" pitchFamily="2" charset="-78"/>
              <a:sym typeface="Arial"/>
            </a:endParaRPr>
          </a:p>
          <a:p>
            <a:pPr algn="ctr" rtl="1">
              <a:buClr>
                <a:srgbClr val="000000"/>
              </a:buClr>
              <a:buFont typeface="Arial"/>
              <a:buNone/>
            </a:pPr>
            <a:r>
              <a:rPr lang="ar-SA" sz="2800" b="1" kern="0" dirty="0" smtClean="0">
                <a:solidFill>
                  <a:srgbClr val="FFFFFF"/>
                </a:solidFill>
                <a:latin typeface="Sakkal Majalla" pitchFamily="2" charset="-78"/>
                <a:cs typeface="Sakkal Majalla" pitchFamily="2" charset="-78"/>
                <a:sym typeface="Arial"/>
              </a:rPr>
              <a:t>قســـــــــــــــم </a:t>
            </a:r>
            <a:r>
              <a:rPr lang="ar-SA" sz="2800" b="1" kern="0">
                <a:solidFill>
                  <a:srgbClr val="FFFFFF"/>
                </a:solidFill>
                <a:latin typeface="Sakkal Majalla" pitchFamily="2" charset="-78"/>
                <a:cs typeface="Sakkal Majalla" pitchFamily="2" charset="-78"/>
                <a:sym typeface="Arial"/>
              </a:rPr>
              <a:t>العلــــــــــــــــــــــوم </a:t>
            </a:r>
            <a:r>
              <a:rPr lang="ar-SA" sz="2800" b="1" kern="0" smtClean="0">
                <a:solidFill>
                  <a:srgbClr val="FFFFFF"/>
                </a:solidFill>
                <a:latin typeface="Sakkal Majalla" pitchFamily="2" charset="-78"/>
                <a:cs typeface="Sakkal Majalla" pitchFamily="2" charset="-78"/>
                <a:sym typeface="Arial"/>
              </a:rPr>
              <a:t>التجاريـــــــــــــــــــــــــــة</a:t>
            </a:r>
            <a:endParaRPr lang="ar-DZ" sz="2800" b="1" kern="0" smtClean="0">
              <a:solidFill>
                <a:srgbClr val="FFFFFF"/>
              </a:solidFill>
              <a:latin typeface="Sakkal Majalla" pitchFamily="2" charset="-78"/>
              <a:cs typeface="Sakkal Majalla" pitchFamily="2" charset="-78"/>
              <a:sym typeface="Arial"/>
            </a:endParaRPr>
          </a:p>
          <a:p>
            <a:pPr algn="ctr" rtl="1">
              <a:buClr>
                <a:srgbClr val="000000"/>
              </a:buClr>
              <a:buFont typeface="Arial"/>
              <a:buNone/>
            </a:pPr>
            <a:endParaRPr lang="fr-FR" sz="2800" b="1" kern="0" dirty="0">
              <a:solidFill>
                <a:srgbClr val="FFFFFF"/>
              </a:solidFill>
              <a:latin typeface="Sakkal Majalla" pitchFamily="2" charset="-78"/>
              <a:cs typeface="Sakkal Majalla" pitchFamily="2" charset="-78"/>
              <a:sym typeface="Arial"/>
            </a:endParaRPr>
          </a:p>
        </p:txBody>
      </p:sp>
      <p:sp>
        <p:nvSpPr>
          <p:cNvPr id="7" name="Rectangle 1">
            <a:extLst>
              <a:ext uri="{FF2B5EF4-FFF2-40B4-BE49-F238E27FC236}">
                <a16:creationId xmlns:a16="http://schemas.microsoft.com/office/drawing/2014/main" xmlns="" id="{6D338DCE-CE38-4705-840F-4A8212062ED2}"/>
              </a:ext>
            </a:extLst>
          </p:cNvPr>
          <p:cNvSpPr>
            <a:spLocks noChangeArrowheads="1"/>
          </p:cNvSpPr>
          <p:nvPr/>
        </p:nvSpPr>
        <p:spPr bwMode="auto">
          <a:xfrm>
            <a:off x="8377416" y="2201849"/>
            <a:ext cx="3579363" cy="623082"/>
          </a:xfrm>
          <a:prstGeom prst="rect">
            <a:avLst/>
          </a:prstGeom>
          <a:noFill/>
          <a:ln w="9525">
            <a:noFill/>
            <a:miter lim="800000"/>
            <a:headEnd/>
            <a:tailEnd/>
          </a:ln>
          <a:effectLst/>
        </p:spPr>
        <p:txBody>
          <a:bodyPr vert="horz" wrap="square" lIns="68415" tIns="34208" rIns="68415" bIns="34208" numCol="1" anchor="ctr" anchorCtr="0" compatLnSpc="1">
            <a:prstTxWarp prst="textNoShape">
              <a:avLst/>
            </a:prstTxWarp>
            <a:spAutoFit/>
          </a:bodyPr>
          <a:lstStyle/>
          <a:p>
            <a:pPr algn="ctr" defTabSz="273050" rtl="1" fontAlgn="base">
              <a:spcBef>
                <a:spcPct val="0"/>
              </a:spcBef>
              <a:spcAft>
                <a:spcPct val="0"/>
              </a:spcAft>
            </a:pPr>
            <a:r>
              <a:rPr lang="ar-DZ" sz="3600" b="1" smtClean="0">
                <a:solidFill>
                  <a:schemeClr val="bg1"/>
                </a:solidFill>
                <a:latin typeface="Sakkal Majalla" pitchFamily="2" charset="-78"/>
                <a:cs typeface="Sakkal Majalla" pitchFamily="2" charset="-78"/>
              </a:rPr>
              <a:t>مقياس :إدارة الجودة</a:t>
            </a:r>
            <a:endParaRPr lang="ar-SA" sz="2000" b="1" dirty="0">
              <a:solidFill>
                <a:schemeClr val="bg1"/>
              </a:solidFill>
              <a:latin typeface="Sakkal Majalla" pitchFamily="2" charset="-78"/>
              <a:cs typeface="Sakkal Majalla" pitchFamily="2" charset="-78"/>
            </a:endParaRPr>
          </a:p>
        </p:txBody>
      </p:sp>
      <p:sp>
        <p:nvSpPr>
          <p:cNvPr id="8" name="Rectangle 7">
            <a:extLst>
              <a:ext uri="{FF2B5EF4-FFF2-40B4-BE49-F238E27FC236}">
                <a16:creationId xmlns:a16="http://schemas.microsoft.com/office/drawing/2014/main" xmlns="" id="{040CB807-AA31-43B6-AD30-9F0B07D5B260}"/>
              </a:ext>
            </a:extLst>
          </p:cNvPr>
          <p:cNvSpPr/>
          <p:nvPr/>
        </p:nvSpPr>
        <p:spPr>
          <a:xfrm>
            <a:off x="343735" y="2312078"/>
            <a:ext cx="4572032" cy="499971"/>
          </a:xfrm>
          <a:prstGeom prst="rect">
            <a:avLst/>
          </a:prstGeom>
          <a:noFill/>
          <a:ln>
            <a:noFill/>
          </a:ln>
        </p:spPr>
        <p:txBody>
          <a:bodyPr wrap="square" lIns="68415" tIns="34208" rIns="68415" bIns="34208">
            <a:spAutoFit/>
          </a:bodyPr>
          <a:lstStyle/>
          <a:p>
            <a:pPr algn="ctr" rtl="1"/>
            <a:r>
              <a:rPr lang="ar-SA" sz="2800" b="1" dirty="0">
                <a:solidFill>
                  <a:schemeClr val="bg1"/>
                </a:solidFill>
                <a:latin typeface="Sakkal Majalla" pitchFamily="2" charset="-78"/>
                <a:cs typeface="Sakkal Majalla" pitchFamily="2" charset="-78"/>
              </a:rPr>
              <a:t>التخصص </a:t>
            </a:r>
            <a:r>
              <a:rPr lang="ar-DZ" sz="2800" b="1" dirty="0" smtClean="0">
                <a:solidFill>
                  <a:schemeClr val="bg1"/>
                </a:solidFill>
                <a:latin typeface="Sakkal Majalla" pitchFamily="2" charset="-78"/>
                <a:cs typeface="Sakkal Majalla" pitchFamily="2" charset="-78"/>
              </a:rPr>
              <a:t>:</a:t>
            </a:r>
            <a:r>
              <a:rPr lang="ar-SA" sz="2800" b="1" dirty="0" smtClean="0">
                <a:solidFill>
                  <a:schemeClr val="bg1"/>
                </a:solidFill>
                <a:latin typeface="Sakkal Majalla" pitchFamily="2" charset="-78"/>
                <a:cs typeface="Sakkal Majalla" pitchFamily="2" charset="-78"/>
              </a:rPr>
              <a:t>سنة </a:t>
            </a:r>
            <a:r>
              <a:rPr lang="ar-DZ" sz="2800" b="1" dirty="0" smtClean="0">
                <a:solidFill>
                  <a:schemeClr val="bg1"/>
                </a:solidFill>
                <a:latin typeface="Sakkal Majalla" pitchFamily="2" charset="-78"/>
                <a:cs typeface="Sakkal Majalla" pitchFamily="2" charset="-78"/>
              </a:rPr>
              <a:t>اولى</a:t>
            </a:r>
            <a:r>
              <a:rPr lang="ar-SA" sz="2800" b="1" dirty="0" smtClean="0">
                <a:solidFill>
                  <a:schemeClr val="bg1"/>
                </a:solidFill>
                <a:latin typeface="Sakkal Majalla" pitchFamily="2" charset="-78"/>
                <a:cs typeface="Sakkal Majalla" pitchFamily="2" charset="-78"/>
              </a:rPr>
              <a:t> ماستر  تسويق</a:t>
            </a:r>
            <a:endParaRPr lang="fr-FR" sz="2800" b="1" dirty="0">
              <a:solidFill>
                <a:schemeClr val="bg1"/>
              </a:solidFill>
              <a:latin typeface="Sakkal Majalla" pitchFamily="2" charset="-78"/>
              <a:cs typeface="Sakkal Majalla" pitchFamily="2" charset="-78"/>
            </a:endParaRPr>
          </a:p>
        </p:txBody>
      </p:sp>
      <p:sp>
        <p:nvSpPr>
          <p:cNvPr id="9" name="Rectangle à coins arrondis 11">
            <a:extLst>
              <a:ext uri="{FF2B5EF4-FFF2-40B4-BE49-F238E27FC236}">
                <a16:creationId xmlns:a16="http://schemas.microsoft.com/office/drawing/2014/main" xmlns="" id="{62BED077-29A2-46B5-9952-0236BE9FAAB7}"/>
              </a:ext>
            </a:extLst>
          </p:cNvPr>
          <p:cNvSpPr/>
          <p:nvPr/>
        </p:nvSpPr>
        <p:spPr>
          <a:xfrm>
            <a:off x="4167998" y="5124127"/>
            <a:ext cx="3071834" cy="1097990"/>
          </a:xfrm>
          <a:prstGeom prst="roundRect">
            <a:avLst/>
          </a:prstGeom>
          <a:noFill/>
        </p:spPr>
        <p:txBody>
          <a:bodyPr wrap="square" lIns="68415" tIns="34208" rIns="68415" bIns="34208">
            <a:spAutoFit/>
          </a:bodyPr>
          <a:lstStyle/>
          <a:p>
            <a:pPr algn="ctr" defTabSz="684154" rtl="1" fontAlgn="base">
              <a:spcBef>
                <a:spcPct val="0"/>
              </a:spcBef>
              <a:spcAft>
                <a:spcPct val="0"/>
              </a:spcAft>
              <a:buClr>
                <a:srgbClr val="000000"/>
              </a:buClr>
              <a:buFont typeface="Arial"/>
              <a:buNone/>
            </a:pPr>
            <a:r>
              <a:rPr lang="ar-SA" sz="2800" b="1" kern="0" dirty="0">
                <a:solidFill>
                  <a:srgbClr val="FFFFFF"/>
                </a:solidFill>
                <a:latin typeface="Sakkal Majalla" pitchFamily="2" charset="-78"/>
                <a:cs typeface="Sakkal Majalla" pitchFamily="2" charset="-78"/>
                <a:sym typeface="Arial"/>
              </a:rPr>
              <a:t>الموســــــ</a:t>
            </a:r>
            <a:r>
              <a:rPr lang="ar-DZ" sz="2800" b="1" kern="0" dirty="0">
                <a:solidFill>
                  <a:srgbClr val="FFFFFF"/>
                </a:solidFill>
                <a:latin typeface="Sakkal Majalla" pitchFamily="2" charset="-78"/>
                <a:cs typeface="Sakkal Majalla" pitchFamily="2" charset="-78"/>
                <a:sym typeface="Arial"/>
              </a:rPr>
              <a:t>ـــــــــــــــــــــــــــ</a:t>
            </a:r>
            <a:r>
              <a:rPr lang="ar-SA" sz="2800" b="1" kern="0" dirty="0" err="1" smtClean="0">
                <a:solidFill>
                  <a:srgbClr val="FFFFFF"/>
                </a:solidFill>
                <a:latin typeface="Sakkal Majalla" pitchFamily="2" charset="-78"/>
                <a:cs typeface="Sakkal Majalla" pitchFamily="2" charset="-78"/>
                <a:sym typeface="Arial"/>
              </a:rPr>
              <a:t>ــــــم</a:t>
            </a:r>
            <a:r>
              <a:rPr lang="ar-SA" sz="2800" b="1" kern="0" dirty="0">
                <a:solidFill>
                  <a:srgbClr val="FFFFFF"/>
                </a:solidFill>
                <a:latin typeface="Sakkal Majalla" pitchFamily="2" charset="-78"/>
                <a:cs typeface="Sakkal Majalla" pitchFamily="2" charset="-78"/>
                <a:sym typeface="Arial"/>
              </a:rPr>
              <a:t> الجامعــــــــ</a:t>
            </a:r>
            <a:r>
              <a:rPr lang="ar-DZ" sz="2800" b="1" kern="0" dirty="0" smtClean="0">
                <a:solidFill>
                  <a:srgbClr val="FFFFFF"/>
                </a:solidFill>
                <a:latin typeface="Sakkal Majalla" pitchFamily="2" charset="-78"/>
                <a:cs typeface="Sakkal Majalla" pitchFamily="2" charset="-78"/>
                <a:sym typeface="Arial"/>
              </a:rPr>
              <a:t>ـــــــــــــــــــــــ</a:t>
            </a:r>
            <a:r>
              <a:rPr lang="ar-SA" sz="2800" b="1" kern="0" dirty="0" err="1">
                <a:solidFill>
                  <a:srgbClr val="FFFFFF"/>
                </a:solidFill>
                <a:latin typeface="Sakkal Majalla" pitchFamily="2" charset="-78"/>
                <a:cs typeface="Sakkal Majalla" pitchFamily="2" charset="-78"/>
                <a:sym typeface="Arial"/>
              </a:rPr>
              <a:t>ـــــي</a:t>
            </a:r>
            <a:r>
              <a:rPr lang="ar-SA" sz="3200" b="1" kern="0" dirty="0">
                <a:solidFill>
                  <a:srgbClr val="000000"/>
                </a:solidFill>
                <a:latin typeface="Sakkal Majalla" pitchFamily="2" charset="-78"/>
                <a:ea typeface="Arial" pitchFamily="34" charset="0"/>
                <a:cs typeface="Sakkal Majalla" pitchFamily="2" charset="-78"/>
                <a:sym typeface="Arial"/>
              </a:rPr>
              <a:t> </a:t>
            </a:r>
          </a:p>
          <a:p>
            <a:pPr algn="ctr" defTabSz="684154" rtl="1" fontAlgn="base">
              <a:spcBef>
                <a:spcPct val="0"/>
              </a:spcBef>
              <a:spcAft>
                <a:spcPct val="0"/>
              </a:spcAft>
              <a:buClr>
                <a:srgbClr val="000000"/>
              </a:buClr>
              <a:buFont typeface="Arial"/>
              <a:buNone/>
            </a:pPr>
            <a:r>
              <a:rPr lang="ar-DZ" sz="2800" b="1" kern="0" smtClean="0">
                <a:solidFill>
                  <a:srgbClr val="FFFFFF"/>
                </a:solidFill>
                <a:latin typeface="Sakkal Majalla" pitchFamily="2" charset="-78"/>
                <a:cs typeface="Sakkal Majalla" pitchFamily="2" charset="-78"/>
                <a:sym typeface="Arial"/>
              </a:rPr>
              <a:t>2023-2024</a:t>
            </a:r>
            <a:endParaRPr lang="fr-FR" sz="2800" b="1" kern="0" dirty="0">
              <a:solidFill>
                <a:srgbClr val="FFFFFF"/>
              </a:solidFill>
              <a:latin typeface="Sakkal Majalla" pitchFamily="2" charset="-78"/>
              <a:cs typeface="Sakkal Majalla" pitchFamily="2" charset="-78"/>
              <a:sym typeface="Arial"/>
            </a:endParaRPr>
          </a:p>
        </p:txBody>
      </p:sp>
      <p:sp>
        <p:nvSpPr>
          <p:cNvPr id="10" name="Rectangle 9">
            <a:extLst>
              <a:ext uri="{FF2B5EF4-FFF2-40B4-BE49-F238E27FC236}">
                <a16:creationId xmlns:a16="http://schemas.microsoft.com/office/drawing/2014/main" xmlns="" id="{040CB807-AA31-43B6-AD30-9F0B07D5B260}"/>
              </a:ext>
            </a:extLst>
          </p:cNvPr>
          <p:cNvSpPr/>
          <p:nvPr/>
        </p:nvSpPr>
        <p:spPr>
          <a:xfrm>
            <a:off x="3523119" y="3489238"/>
            <a:ext cx="4572032" cy="1546412"/>
          </a:xfrm>
          <a:prstGeom prst="rect">
            <a:avLst/>
          </a:prstGeom>
          <a:solidFill>
            <a:srgbClr val="FFFF00"/>
          </a:solidFill>
          <a:ln>
            <a:noFill/>
          </a:ln>
        </p:spPr>
        <p:txBody>
          <a:bodyPr wrap="square" lIns="68415" tIns="34208" rIns="68415" bIns="34208">
            <a:spAutoFit/>
          </a:bodyPr>
          <a:lstStyle/>
          <a:p>
            <a:pPr algn="ctr" rtl="1"/>
            <a:r>
              <a:rPr lang="ar-DZ" sz="4800" b="1" smtClean="0">
                <a:latin typeface="Sakkal Majalla" pitchFamily="2" charset="-78"/>
                <a:cs typeface="Sakkal Majalla" pitchFamily="2" charset="-78"/>
              </a:rPr>
              <a:t>رواد إدارة الجودة الشاملة</a:t>
            </a:r>
            <a:endParaRPr lang="fr-FR" sz="4800" b="1" dirty="0">
              <a:latin typeface="Sakkal Majalla" pitchFamily="2" charset="-78"/>
              <a:cs typeface="Sakkal Majalla" pitchFamily="2" charset="-78"/>
            </a:endParaRPr>
          </a:p>
        </p:txBody>
      </p:sp>
    </p:spTree>
    <p:extLst>
      <p:ext uri="{BB962C8B-B14F-4D97-AF65-F5344CB8AC3E}">
        <p14:creationId xmlns:p14="http://schemas.microsoft.com/office/powerpoint/2010/main" val="1812659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7A4717FF-2476-4292-BDDC-B47E518BCB19}"/>
              </a:ext>
            </a:extLst>
          </p:cNvPr>
          <p:cNvSpPr/>
          <p:nvPr/>
        </p:nvSpPr>
        <p:spPr>
          <a:xfrm>
            <a:off x="266700" y="247650"/>
            <a:ext cx="11658600" cy="63627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 name="Connecteur droit 3">
            <a:extLst>
              <a:ext uri="{FF2B5EF4-FFF2-40B4-BE49-F238E27FC236}">
                <a16:creationId xmlns:a16="http://schemas.microsoft.com/office/drawing/2014/main" xmlns="" id="{B6FEEA10-04B1-4152-BCAF-FD2F109BC985}"/>
              </a:ext>
            </a:extLst>
          </p:cNvPr>
          <p:cNvCxnSpPr>
            <a:stCxn id="2" idx="0"/>
            <a:endCxn id="2" idx="2"/>
          </p:cNvCxnSpPr>
          <p:nvPr/>
        </p:nvCxnSpPr>
        <p:spPr>
          <a:xfrm>
            <a:off x="6096000" y="247650"/>
            <a:ext cx="0" cy="6362700"/>
          </a:xfrm>
          <a:prstGeom prst="line">
            <a:avLst/>
          </a:prstGeom>
        </p:spPr>
        <p:style>
          <a:lnRef idx="3">
            <a:schemeClr val="dk1"/>
          </a:lnRef>
          <a:fillRef idx="0">
            <a:schemeClr val="dk1"/>
          </a:fillRef>
          <a:effectRef idx="2">
            <a:schemeClr val="dk1"/>
          </a:effectRef>
          <a:fontRef idx="minor">
            <a:schemeClr val="tx1"/>
          </a:fontRef>
        </p:style>
      </p:cxnSp>
      <p:sp>
        <p:nvSpPr>
          <p:cNvPr id="5" name="ZoneTexte 4">
            <a:extLst>
              <a:ext uri="{FF2B5EF4-FFF2-40B4-BE49-F238E27FC236}">
                <a16:creationId xmlns:a16="http://schemas.microsoft.com/office/drawing/2014/main" xmlns="" id="{74BFD608-66F3-4FFF-8BFB-008B3E89F94A}"/>
              </a:ext>
            </a:extLst>
          </p:cNvPr>
          <p:cNvSpPr txBox="1"/>
          <p:nvPr/>
        </p:nvSpPr>
        <p:spPr>
          <a:xfrm>
            <a:off x="6286506" y="514350"/>
            <a:ext cx="5410194" cy="5693866"/>
          </a:xfrm>
          <a:prstGeom prst="rect">
            <a:avLst/>
          </a:prstGeom>
          <a:noFill/>
        </p:spPr>
        <p:txBody>
          <a:bodyPr wrap="square" rtlCol="0">
            <a:spAutoFit/>
          </a:bodyPr>
          <a:lstStyle/>
          <a:p>
            <a:pPr algn="r" rtl="1"/>
            <a:r>
              <a:rPr lang="ar-DZ" sz="2800" b="1" dirty="0">
                <a:latin typeface="Arabic Typesetting" panose="03020402040406030203" pitchFamily="66" charset="-78"/>
                <a:cs typeface="Arabic Typesetting" panose="03020402040406030203" pitchFamily="66" charset="-78"/>
              </a:rPr>
              <a:t>أ- صياغة هدف أساسي والعمل على خلق التجانس بين الهدف الأساسي والاهداف الثانوية وبما يؤدي إلى تحسين منتجات وخدمات المنظمة.</a:t>
            </a:r>
          </a:p>
          <a:p>
            <a:pPr algn="r" rtl="1"/>
            <a:r>
              <a:rPr lang="ar-DZ" sz="2800" b="1" dirty="0">
                <a:latin typeface="Arabic Typesetting" panose="03020402040406030203" pitchFamily="66" charset="-78"/>
                <a:cs typeface="Arabic Typesetting" panose="03020402040406030203" pitchFamily="66" charset="-78"/>
              </a:rPr>
              <a:t>ب- تصميم برامج التحسين والتطوير من خلال حلقة </a:t>
            </a:r>
            <a:r>
              <a:rPr lang="fr-FR" sz="2800" b="1" dirty="0">
                <a:latin typeface="Arabic Typesetting" panose="03020402040406030203" pitchFamily="66" charset="-78"/>
                <a:cs typeface="Arabic Typesetting" panose="03020402040406030203" pitchFamily="66" charset="-78"/>
              </a:rPr>
              <a:t>PDCA</a:t>
            </a:r>
          </a:p>
          <a:p>
            <a:pPr algn="r" rtl="1"/>
            <a:r>
              <a:rPr lang="ar-DZ" sz="2800" b="1" dirty="0">
                <a:latin typeface="Arabic Typesetting" panose="03020402040406030203" pitchFamily="66" charset="-78"/>
                <a:cs typeface="Arabic Typesetting" panose="03020402040406030203" pitchFamily="66" charset="-78"/>
              </a:rPr>
              <a:t>ت – بناء الجودة </a:t>
            </a:r>
            <a:r>
              <a:rPr lang="ar-DZ" sz="2800" b="1" dirty="0" err="1">
                <a:latin typeface="Arabic Typesetting" panose="03020402040406030203" pitchFamily="66" charset="-78"/>
                <a:cs typeface="Arabic Typesetting" panose="03020402040406030203" pitchFamily="66" charset="-78"/>
              </a:rPr>
              <a:t>ابتداءاً</a:t>
            </a:r>
            <a:r>
              <a:rPr lang="ar-DZ" sz="2800" b="1" dirty="0">
                <a:latin typeface="Arabic Typesetting" panose="03020402040406030203" pitchFamily="66" charset="-78"/>
                <a:cs typeface="Arabic Typesetting" panose="03020402040406030203" pitchFamily="66" charset="-78"/>
              </a:rPr>
              <a:t> من مرحلة التصميم ، الامر الذي يؤدي إلى تقليل الاعتماد على التفتيش. </a:t>
            </a:r>
          </a:p>
          <a:p>
            <a:pPr algn="r" rtl="1"/>
            <a:r>
              <a:rPr lang="ar-DZ" sz="2800" b="1" dirty="0">
                <a:latin typeface="Arabic Typesetting" panose="03020402040406030203" pitchFamily="66" charset="-78"/>
                <a:cs typeface="Arabic Typesetting" panose="03020402040406030203" pitchFamily="66" charset="-78"/>
              </a:rPr>
              <a:t>ث- اختيار المجهزين </a:t>
            </a:r>
            <a:r>
              <a:rPr lang="ar-DZ" sz="2800" b="1" dirty="0" err="1">
                <a:latin typeface="Arabic Typesetting" panose="03020402040406030203" pitchFamily="66" charset="-78"/>
                <a:cs typeface="Arabic Typesetting" panose="03020402040406030203" pitchFamily="66" charset="-78"/>
              </a:rPr>
              <a:t>بناءاً</a:t>
            </a:r>
            <a:r>
              <a:rPr lang="ar-DZ" sz="2800" b="1" dirty="0">
                <a:latin typeface="Arabic Typesetting" panose="03020402040406030203" pitchFamily="66" charset="-78"/>
                <a:cs typeface="Arabic Typesetting" panose="03020402040406030203" pitchFamily="66" charset="-78"/>
              </a:rPr>
              <a:t> على اوطأ الاسعار .</a:t>
            </a:r>
          </a:p>
          <a:p>
            <a:pPr algn="r" rtl="1"/>
            <a:r>
              <a:rPr lang="ar-DZ" sz="2800" b="1" dirty="0">
                <a:latin typeface="Arabic Typesetting" panose="03020402040406030203" pitchFamily="66" charset="-78"/>
                <a:cs typeface="Arabic Typesetting" panose="03020402040406030203" pitchFamily="66" charset="-78"/>
              </a:rPr>
              <a:t>ج- اعتماد التدريب لرفع كفاءة العاملين كونه استثماراً وليس كلفة إضافية .</a:t>
            </a:r>
          </a:p>
          <a:p>
            <a:pPr algn="r" rtl="1"/>
            <a:r>
              <a:rPr lang="ar-DZ" sz="2800" b="1" dirty="0">
                <a:latin typeface="Arabic Typesetting" panose="03020402040406030203" pitchFamily="66" charset="-78"/>
                <a:cs typeface="Arabic Typesetting" panose="03020402040406030203" pitchFamily="66" charset="-78"/>
              </a:rPr>
              <a:t>ح- العمل على أبعاد الخوف عن العاملين وتشجيع الاتصالات الافقية.</a:t>
            </a:r>
          </a:p>
          <a:p>
            <a:pPr algn="r" rtl="1"/>
            <a:r>
              <a:rPr lang="ar-DZ" sz="2800" b="1" dirty="0">
                <a:latin typeface="Arabic Typesetting" panose="03020402040406030203" pitchFamily="66" charset="-78"/>
                <a:cs typeface="Arabic Typesetting" panose="03020402040406030203" pitchFamily="66" charset="-78"/>
              </a:rPr>
              <a:t>خ- العمل على خلق حالة من التنسيق بين القادة الإداريين والمشرفين والمباشرين على العمل.</a:t>
            </a:r>
          </a:p>
          <a:p>
            <a:pPr algn="r" rtl="1"/>
            <a:r>
              <a:rPr lang="ar-DZ" sz="2800" b="1" dirty="0">
                <a:latin typeface="Arabic Typesetting" panose="03020402040406030203" pitchFamily="66" charset="-78"/>
                <a:cs typeface="Arabic Typesetting" panose="03020402040406030203" pitchFamily="66" charset="-78"/>
              </a:rPr>
              <a:t>د- شجع على التعاون وتكوين فرق العمل </a:t>
            </a:r>
            <a:r>
              <a:rPr lang="ar-DZ" sz="2800" b="1" dirty="0" err="1">
                <a:latin typeface="Arabic Typesetting" panose="03020402040406030203" pitchFamily="66" charset="-78"/>
                <a:cs typeface="Arabic Typesetting" panose="03020402040406030203" pitchFamily="66" charset="-78"/>
              </a:rPr>
              <a:t>وإعمل</a:t>
            </a:r>
            <a:r>
              <a:rPr lang="ar-DZ" sz="2800" b="1" dirty="0">
                <a:latin typeface="Arabic Typesetting" panose="03020402040406030203" pitchFamily="66" charset="-78"/>
                <a:cs typeface="Arabic Typesetting" panose="03020402040406030203" pitchFamily="66" charset="-78"/>
              </a:rPr>
              <a:t> على حل المشاكل من خلال الحلول الجماعية التي تأتي من فرق العمل.</a:t>
            </a:r>
            <a:endParaRPr lang="fr-FR" sz="2800" b="1" dirty="0">
              <a:latin typeface="Arabic Typesetting" panose="03020402040406030203" pitchFamily="66" charset="-78"/>
              <a:cs typeface="Arabic Typesetting" panose="03020402040406030203" pitchFamily="66" charset="-78"/>
            </a:endParaRPr>
          </a:p>
        </p:txBody>
      </p:sp>
      <p:sp>
        <p:nvSpPr>
          <p:cNvPr id="6" name="ZoneTexte 5">
            <a:extLst>
              <a:ext uri="{FF2B5EF4-FFF2-40B4-BE49-F238E27FC236}">
                <a16:creationId xmlns:a16="http://schemas.microsoft.com/office/drawing/2014/main" xmlns="" id="{7547F906-1143-4F7B-A1CC-022DBB722279}"/>
              </a:ext>
            </a:extLst>
          </p:cNvPr>
          <p:cNvSpPr txBox="1"/>
          <p:nvPr/>
        </p:nvSpPr>
        <p:spPr>
          <a:xfrm>
            <a:off x="495300" y="666750"/>
            <a:ext cx="5448300" cy="4832092"/>
          </a:xfrm>
          <a:prstGeom prst="rect">
            <a:avLst/>
          </a:prstGeom>
          <a:noFill/>
        </p:spPr>
        <p:txBody>
          <a:bodyPr wrap="square" rtlCol="0">
            <a:spAutoFit/>
          </a:bodyPr>
          <a:lstStyle/>
          <a:p>
            <a:pPr algn="r" rtl="1"/>
            <a:r>
              <a:rPr lang="ar-DZ" sz="2800" b="1" dirty="0">
                <a:latin typeface="Arabic Typesetting" panose="03020402040406030203" pitchFamily="66" charset="-78"/>
                <a:cs typeface="Arabic Typesetting" panose="03020402040406030203" pitchFamily="66" charset="-78"/>
              </a:rPr>
              <a:t>ذ- اعتماد الطرق الاحصائية للتحسين المستمر وفي مختلف المراحل.</a:t>
            </a:r>
          </a:p>
          <a:p>
            <a:pPr algn="r" rtl="1"/>
            <a:r>
              <a:rPr lang="ar-DZ" sz="2800" b="1" dirty="0">
                <a:latin typeface="Arabic Typesetting" panose="03020402040406030203" pitchFamily="66" charset="-78"/>
                <a:cs typeface="Arabic Typesetting" panose="03020402040406030203" pitchFamily="66" charset="-78"/>
              </a:rPr>
              <a:t>ر- العمل على خلق حالة من التنسيق التام بين العاملين ومشرفيهم مما يؤدي إلى تحقيق الاداء الافضل.</a:t>
            </a:r>
          </a:p>
          <a:p>
            <a:pPr algn="r" rtl="1"/>
            <a:r>
              <a:rPr lang="ar-DZ" sz="2800" b="1" dirty="0">
                <a:latin typeface="Arabic Typesetting" panose="03020402040406030203" pitchFamily="66" charset="-78"/>
                <a:cs typeface="Arabic Typesetting" panose="03020402040406030203" pitchFamily="66" charset="-78"/>
              </a:rPr>
              <a:t>ز- عدم اعتماد ارقام محددة للإنتاج اليومي او الاسبوعي دون ربط ذلك بالجودة.</a:t>
            </a:r>
          </a:p>
          <a:p>
            <a:pPr algn="r" rtl="1"/>
            <a:r>
              <a:rPr lang="ar-DZ" sz="2800" b="1" dirty="0">
                <a:latin typeface="Arabic Typesetting" panose="03020402040406030203" pitchFamily="66" charset="-78"/>
                <a:cs typeface="Arabic Typesetting" panose="03020402040406030203" pitchFamily="66" charset="-78"/>
              </a:rPr>
              <a:t> س- العمل على ازالة المعوقات والممارسات التي تحرم العاملين من الزهو والتفاخر بإنجازاتهم.</a:t>
            </a:r>
          </a:p>
          <a:p>
            <a:pPr algn="r" rtl="1"/>
            <a:r>
              <a:rPr lang="ar-DZ" sz="2800" b="1" dirty="0">
                <a:latin typeface="Arabic Typesetting" panose="03020402040406030203" pitchFamily="66" charset="-78"/>
                <a:cs typeface="Arabic Typesetting" panose="03020402040406030203" pitchFamily="66" charset="-78"/>
              </a:rPr>
              <a:t>ش- تشجيع التعليم الذاتي واعادة التدريب لجعل العاملين مواكبين للتقدم التكنولوجي.</a:t>
            </a:r>
          </a:p>
          <a:p>
            <a:pPr algn="r" rtl="1"/>
            <a:r>
              <a:rPr lang="ar-DZ" sz="2800" b="1" dirty="0">
                <a:latin typeface="Arabic Typesetting" panose="03020402040406030203" pitchFamily="66" charset="-78"/>
                <a:cs typeface="Arabic Typesetting" panose="03020402040406030203" pitchFamily="66" charset="-78"/>
              </a:rPr>
              <a:t>ص- </a:t>
            </a:r>
            <a:r>
              <a:rPr lang="ar-DZ" sz="2800" b="1" dirty="0" err="1">
                <a:latin typeface="Arabic Typesetting" panose="03020402040406030203" pitchFamily="66" charset="-78"/>
                <a:cs typeface="Arabic Typesetting" panose="03020402040406030203" pitchFamily="66" charset="-78"/>
              </a:rPr>
              <a:t>إلتزام</a:t>
            </a:r>
            <a:r>
              <a:rPr lang="ar-DZ" sz="2800" b="1" dirty="0">
                <a:latin typeface="Arabic Typesetting" panose="03020402040406030203" pitchFamily="66" charset="-78"/>
                <a:cs typeface="Arabic Typesetting" panose="03020402040406030203" pitchFamily="66" charset="-78"/>
              </a:rPr>
              <a:t> الإدارة العليا الدائم بالجودة هو الطريق الصحيح لتطبيق مبدأ التحسين المستمر.</a:t>
            </a:r>
            <a:endParaRPr lang="fr-FR" sz="2800" b="1" dirty="0">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3280298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53499161-A170-4C35-B49C-E4A4EE0CAA27}"/>
              </a:ext>
            </a:extLst>
          </p:cNvPr>
          <p:cNvSpPr txBox="1"/>
          <p:nvPr/>
        </p:nvSpPr>
        <p:spPr>
          <a:xfrm>
            <a:off x="3219450" y="209550"/>
            <a:ext cx="4857750" cy="923330"/>
          </a:xfrm>
          <a:prstGeom prst="rect">
            <a:avLst/>
          </a:prstGeom>
          <a:noFill/>
        </p:spPr>
        <p:txBody>
          <a:bodyPr wrap="square" rtlCol="0">
            <a:spAutoFit/>
          </a:bodyPr>
          <a:lstStyle/>
          <a:p>
            <a:pPr algn="r" rtl="1"/>
            <a:r>
              <a:rPr lang="ar-DZ" sz="5400" b="1" dirty="0">
                <a:highlight>
                  <a:srgbClr val="FFFF00"/>
                </a:highlight>
                <a:latin typeface="Arabic Typesetting" panose="03020402040406030203" pitchFamily="66" charset="-78"/>
                <a:cs typeface="Arabic Typesetting" panose="03020402040406030203" pitchFamily="66" charset="-78"/>
              </a:rPr>
              <a:t>عجلة الجودة :</a:t>
            </a:r>
            <a:r>
              <a:rPr lang="fr-FR" sz="5400" b="1" dirty="0" err="1">
                <a:highlight>
                  <a:srgbClr val="FFFF00"/>
                </a:highlight>
                <a:latin typeface="Arabic Typesetting" panose="03020402040406030203" pitchFamily="66" charset="-78"/>
                <a:cs typeface="Arabic Typesetting" panose="03020402040406030203" pitchFamily="66" charset="-78"/>
              </a:rPr>
              <a:t>quality</a:t>
            </a:r>
            <a:r>
              <a:rPr lang="fr-FR" sz="5400" b="1" dirty="0">
                <a:highlight>
                  <a:srgbClr val="FFFF00"/>
                </a:highlight>
                <a:latin typeface="Arabic Typesetting" panose="03020402040406030203" pitchFamily="66" charset="-78"/>
                <a:cs typeface="Arabic Typesetting" panose="03020402040406030203" pitchFamily="66" charset="-78"/>
              </a:rPr>
              <a:t> </a:t>
            </a:r>
            <a:r>
              <a:rPr lang="fr-FR" sz="5400" b="1" dirty="0" err="1">
                <a:highlight>
                  <a:srgbClr val="FFFF00"/>
                </a:highlight>
                <a:latin typeface="Arabic Typesetting" panose="03020402040406030203" pitchFamily="66" charset="-78"/>
                <a:cs typeface="Arabic Typesetting" panose="03020402040406030203" pitchFamily="66" charset="-78"/>
              </a:rPr>
              <a:t>wheel</a:t>
            </a:r>
            <a:endParaRPr lang="fr-FR" sz="5400" b="1" dirty="0">
              <a:highlight>
                <a:srgbClr val="FFFF00"/>
              </a:highlight>
              <a:latin typeface="Arabic Typesetting" panose="03020402040406030203" pitchFamily="66" charset="-78"/>
              <a:cs typeface="Arabic Typesetting" panose="03020402040406030203" pitchFamily="66" charset="-78"/>
            </a:endParaRPr>
          </a:p>
        </p:txBody>
      </p:sp>
      <p:sp>
        <p:nvSpPr>
          <p:cNvPr id="4" name="ZoneTexte 3">
            <a:extLst>
              <a:ext uri="{FF2B5EF4-FFF2-40B4-BE49-F238E27FC236}">
                <a16:creationId xmlns:a16="http://schemas.microsoft.com/office/drawing/2014/main" xmlns="" id="{AD6C361D-E3E9-478C-BFC1-A8EF3849C67A}"/>
              </a:ext>
            </a:extLst>
          </p:cNvPr>
          <p:cNvSpPr txBox="1"/>
          <p:nvPr/>
        </p:nvSpPr>
        <p:spPr>
          <a:xfrm>
            <a:off x="5295900" y="1342430"/>
            <a:ext cx="6724650" cy="954107"/>
          </a:xfrm>
          <a:prstGeom prst="rect">
            <a:avLst/>
          </a:prstGeom>
          <a:noFill/>
        </p:spPr>
        <p:txBody>
          <a:bodyPr wrap="square" rtlCol="0">
            <a:spAutoFit/>
          </a:bodyPr>
          <a:lstStyle/>
          <a:p>
            <a:pPr algn="r" rtl="1"/>
            <a:r>
              <a:rPr lang="ar-DZ" sz="2800" b="1" dirty="0">
                <a:latin typeface="Arabic Typesetting" panose="03020402040406030203" pitchFamily="66" charset="-78"/>
                <a:cs typeface="Arabic Typesetting" panose="03020402040406030203" pitchFamily="66" charset="-78"/>
              </a:rPr>
              <a:t>ان من افكار </a:t>
            </a:r>
            <a:r>
              <a:rPr lang="fr-FR" sz="2800" b="1" dirty="0">
                <a:latin typeface="Arabic Typesetting" panose="03020402040406030203" pitchFamily="66" charset="-78"/>
                <a:cs typeface="Arabic Typesetting" panose="03020402040406030203" pitchFamily="66" charset="-78"/>
              </a:rPr>
              <a:t>Deming </a:t>
            </a:r>
            <a:r>
              <a:rPr lang="ar-DZ" sz="2800" b="1" dirty="0">
                <a:latin typeface="Arabic Typesetting" panose="03020402040406030203" pitchFamily="66" charset="-78"/>
                <a:cs typeface="Arabic Typesetting" panose="03020402040406030203" pitchFamily="66" charset="-78"/>
              </a:rPr>
              <a:t>عن التحسين المستمر هو عجلة الجودة التي تتضمن أربع مراحل للتحسين تتضمن :-</a:t>
            </a:r>
            <a:endParaRPr lang="fr-FR" sz="2800" b="1" dirty="0">
              <a:latin typeface="Arabic Typesetting" panose="03020402040406030203" pitchFamily="66" charset="-78"/>
              <a:cs typeface="Arabic Typesetting" panose="03020402040406030203" pitchFamily="66" charset="-78"/>
            </a:endParaRPr>
          </a:p>
        </p:txBody>
      </p:sp>
      <p:sp>
        <p:nvSpPr>
          <p:cNvPr id="5" name="Organigramme : Connecteur 4">
            <a:extLst>
              <a:ext uri="{FF2B5EF4-FFF2-40B4-BE49-F238E27FC236}">
                <a16:creationId xmlns:a16="http://schemas.microsoft.com/office/drawing/2014/main" xmlns="" id="{00586E26-2A44-4A11-A53E-F224F6651B00}"/>
              </a:ext>
            </a:extLst>
          </p:cNvPr>
          <p:cNvSpPr/>
          <p:nvPr/>
        </p:nvSpPr>
        <p:spPr>
          <a:xfrm>
            <a:off x="0" y="1132880"/>
            <a:ext cx="5829300" cy="5533013"/>
          </a:xfrm>
          <a:prstGeom prst="flowChartConnector">
            <a:avLst/>
          </a:prstGeom>
          <a:solidFill>
            <a:srgbClr val="FFFF00"/>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xmlns="" id="{3E5A0115-89B3-4EFC-BDF5-E93F97820D51}"/>
              </a:ext>
            </a:extLst>
          </p:cNvPr>
          <p:cNvCxnSpPr>
            <a:stCxn id="5" idx="2"/>
            <a:endCxn id="5" idx="6"/>
          </p:cNvCxnSpPr>
          <p:nvPr/>
        </p:nvCxnSpPr>
        <p:spPr>
          <a:xfrm flipV="1">
            <a:off x="0" y="3899386"/>
            <a:ext cx="5829300" cy="1"/>
          </a:xfrm>
          <a:prstGeom prst="line">
            <a:avLst/>
          </a:prstGeom>
        </p:spPr>
        <p:style>
          <a:lnRef idx="3">
            <a:schemeClr val="dk1"/>
          </a:lnRef>
          <a:fillRef idx="0">
            <a:schemeClr val="dk1"/>
          </a:fillRef>
          <a:effectRef idx="2">
            <a:schemeClr val="dk1"/>
          </a:effectRef>
          <a:fontRef idx="minor">
            <a:schemeClr val="tx1"/>
          </a:fontRef>
        </p:style>
      </p:cxnSp>
      <p:cxnSp>
        <p:nvCxnSpPr>
          <p:cNvPr id="9" name="Connecteur droit 8">
            <a:extLst>
              <a:ext uri="{FF2B5EF4-FFF2-40B4-BE49-F238E27FC236}">
                <a16:creationId xmlns:a16="http://schemas.microsoft.com/office/drawing/2014/main" xmlns="" id="{C0201CDC-A6AD-489E-9719-2C6263C4D879}"/>
              </a:ext>
            </a:extLst>
          </p:cNvPr>
          <p:cNvCxnSpPr>
            <a:stCxn id="5" idx="0"/>
            <a:endCxn id="5" idx="4"/>
          </p:cNvCxnSpPr>
          <p:nvPr/>
        </p:nvCxnSpPr>
        <p:spPr>
          <a:xfrm>
            <a:off x="2914650" y="1132880"/>
            <a:ext cx="0" cy="5533013"/>
          </a:xfrm>
          <a:prstGeom prst="line">
            <a:avLst/>
          </a:prstGeom>
        </p:spPr>
        <p:style>
          <a:lnRef idx="3">
            <a:schemeClr val="dk1"/>
          </a:lnRef>
          <a:fillRef idx="0">
            <a:schemeClr val="dk1"/>
          </a:fillRef>
          <a:effectRef idx="2">
            <a:schemeClr val="dk1"/>
          </a:effectRef>
          <a:fontRef idx="minor">
            <a:schemeClr val="tx1"/>
          </a:fontRef>
        </p:style>
      </p:cxnSp>
      <p:sp>
        <p:nvSpPr>
          <p:cNvPr id="10" name="ZoneTexte 9">
            <a:extLst>
              <a:ext uri="{FF2B5EF4-FFF2-40B4-BE49-F238E27FC236}">
                <a16:creationId xmlns:a16="http://schemas.microsoft.com/office/drawing/2014/main" xmlns="" id="{870C2E7D-2591-4204-9F68-70055FC8C4B5}"/>
              </a:ext>
            </a:extLst>
          </p:cNvPr>
          <p:cNvSpPr txBox="1"/>
          <p:nvPr/>
        </p:nvSpPr>
        <p:spPr>
          <a:xfrm>
            <a:off x="3352805" y="2170346"/>
            <a:ext cx="1943094" cy="1107996"/>
          </a:xfrm>
          <a:prstGeom prst="rect">
            <a:avLst/>
          </a:prstGeom>
          <a:noFill/>
        </p:spPr>
        <p:txBody>
          <a:bodyPr wrap="square" rtlCol="0">
            <a:spAutoFit/>
          </a:bodyPr>
          <a:lstStyle/>
          <a:p>
            <a:r>
              <a:rPr lang="fr-FR" sz="6600" b="1" dirty="0">
                <a:latin typeface="Times New Roman" panose="02020603050405020304" pitchFamily="18" charset="0"/>
                <a:cs typeface="Times New Roman" panose="02020603050405020304" pitchFamily="18" charset="0"/>
              </a:rPr>
              <a:t>DO</a:t>
            </a:r>
          </a:p>
        </p:txBody>
      </p:sp>
      <p:sp>
        <p:nvSpPr>
          <p:cNvPr id="11" name="ZoneTexte 10">
            <a:extLst>
              <a:ext uri="{FF2B5EF4-FFF2-40B4-BE49-F238E27FC236}">
                <a16:creationId xmlns:a16="http://schemas.microsoft.com/office/drawing/2014/main" xmlns="" id="{01FEE9DC-2DC5-4EA7-85BC-A3945527D14C}"/>
              </a:ext>
            </a:extLst>
          </p:cNvPr>
          <p:cNvSpPr txBox="1"/>
          <p:nvPr/>
        </p:nvSpPr>
        <p:spPr>
          <a:xfrm>
            <a:off x="333383" y="2196286"/>
            <a:ext cx="2800345" cy="1107996"/>
          </a:xfrm>
          <a:prstGeom prst="rect">
            <a:avLst/>
          </a:prstGeom>
          <a:noFill/>
        </p:spPr>
        <p:txBody>
          <a:bodyPr wrap="square" rtlCol="0">
            <a:spAutoFit/>
          </a:bodyPr>
          <a:lstStyle/>
          <a:p>
            <a:r>
              <a:rPr lang="fr-FR" sz="6600" b="1" dirty="0">
                <a:latin typeface="Times New Roman" panose="02020603050405020304" pitchFamily="18" charset="0"/>
                <a:cs typeface="Times New Roman" panose="02020603050405020304" pitchFamily="18" charset="0"/>
              </a:rPr>
              <a:t>PLAN</a:t>
            </a:r>
          </a:p>
        </p:txBody>
      </p:sp>
      <p:sp>
        <p:nvSpPr>
          <p:cNvPr id="12" name="ZoneTexte 11">
            <a:extLst>
              <a:ext uri="{FF2B5EF4-FFF2-40B4-BE49-F238E27FC236}">
                <a16:creationId xmlns:a16="http://schemas.microsoft.com/office/drawing/2014/main" xmlns="" id="{EB97A239-5FC8-4CB1-A602-8DA99809A348}"/>
              </a:ext>
            </a:extLst>
          </p:cNvPr>
          <p:cNvSpPr txBox="1"/>
          <p:nvPr/>
        </p:nvSpPr>
        <p:spPr>
          <a:xfrm>
            <a:off x="2914650" y="4312026"/>
            <a:ext cx="3181348" cy="923330"/>
          </a:xfrm>
          <a:prstGeom prst="rect">
            <a:avLst/>
          </a:prstGeom>
          <a:noFill/>
        </p:spPr>
        <p:txBody>
          <a:bodyPr wrap="square" rtlCol="0">
            <a:spAutoFit/>
          </a:bodyPr>
          <a:lstStyle/>
          <a:p>
            <a:r>
              <a:rPr lang="fr-FR" sz="5400" b="1" dirty="0">
                <a:latin typeface="Times New Roman" panose="02020603050405020304" pitchFamily="18" charset="0"/>
                <a:cs typeface="Times New Roman" panose="02020603050405020304" pitchFamily="18" charset="0"/>
              </a:rPr>
              <a:t>CHECK</a:t>
            </a:r>
          </a:p>
        </p:txBody>
      </p:sp>
      <p:sp>
        <p:nvSpPr>
          <p:cNvPr id="13" name="ZoneTexte 12">
            <a:extLst>
              <a:ext uri="{FF2B5EF4-FFF2-40B4-BE49-F238E27FC236}">
                <a16:creationId xmlns:a16="http://schemas.microsoft.com/office/drawing/2014/main" xmlns="" id="{D0972086-BE48-431F-8B5A-607251362041}"/>
              </a:ext>
            </a:extLst>
          </p:cNvPr>
          <p:cNvSpPr txBox="1"/>
          <p:nvPr/>
        </p:nvSpPr>
        <p:spPr>
          <a:xfrm>
            <a:off x="666750" y="4312026"/>
            <a:ext cx="1943096" cy="1015663"/>
          </a:xfrm>
          <a:prstGeom prst="rect">
            <a:avLst/>
          </a:prstGeom>
          <a:noFill/>
        </p:spPr>
        <p:txBody>
          <a:bodyPr wrap="square" rtlCol="0">
            <a:spAutoFit/>
          </a:bodyPr>
          <a:lstStyle/>
          <a:p>
            <a:r>
              <a:rPr lang="fr-FR" sz="6000" b="1" dirty="0">
                <a:latin typeface="Times New Roman" panose="02020603050405020304" pitchFamily="18" charset="0"/>
                <a:cs typeface="Times New Roman" panose="02020603050405020304" pitchFamily="18" charset="0"/>
              </a:rPr>
              <a:t>ACT</a:t>
            </a:r>
          </a:p>
        </p:txBody>
      </p:sp>
      <p:sp>
        <p:nvSpPr>
          <p:cNvPr id="14" name="ZoneTexte 13">
            <a:extLst>
              <a:ext uri="{FF2B5EF4-FFF2-40B4-BE49-F238E27FC236}">
                <a16:creationId xmlns:a16="http://schemas.microsoft.com/office/drawing/2014/main" xmlns="" id="{31B7BBD3-CB56-4137-AEB7-ECECF5178D68}"/>
              </a:ext>
            </a:extLst>
          </p:cNvPr>
          <p:cNvSpPr txBox="1"/>
          <p:nvPr/>
        </p:nvSpPr>
        <p:spPr>
          <a:xfrm>
            <a:off x="5410196" y="3173253"/>
            <a:ext cx="5886446" cy="2062103"/>
          </a:xfrm>
          <a:prstGeom prst="rect">
            <a:avLst/>
          </a:prstGeom>
          <a:noFill/>
        </p:spPr>
        <p:txBody>
          <a:bodyPr wrap="square" rtlCol="0">
            <a:spAutoFit/>
          </a:bodyPr>
          <a:lstStyle/>
          <a:p>
            <a:pPr algn="r" rtl="1"/>
            <a:r>
              <a:rPr lang="ar-DZ" sz="3200" b="1" dirty="0">
                <a:highlight>
                  <a:srgbClr val="FFFF00"/>
                </a:highlight>
                <a:latin typeface="Times New Roman" panose="02020603050405020304" pitchFamily="18" charset="0"/>
                <a:cs typeface="Times New Roman" panose="02020603050405020304" pitchFamily="18" charset="0"/>
              </a:rPr>
              <a:t>أ- خطط </a:t>
            </a:r>
            <a:r>
              <a:rPr lang="fr-FR" sz="3200" b="1" dirty="0">
                <a:highlight>
                  <a:srgbClr val="FFFF00"/>
                </a:highlight>
                <a:latin typeface="Times New Roman" panose="02020603050405020304" pitchFamily="18" charset="0"/>
                <a:cs typeface="Times New Roman" panose="02020603050405020304" pitchFamily="18" charset="0"/>
              </a:rPr>
              <a:t>plan</a:t>
            </a:r>
            <a:r>
              <a:rPr lang="ar-DZ" sz="3200" b="1" dirty="0">
                <a:highlight>
                  <a:srgbClr val="FFFF00"/>
                </a:highlight>
                <a:latin typeface="Times New Roman" panose="02020603050405020304" pitchFamily="18" charset="0"/>
                <a:cs typeface="Times New Roman" panose="02020603050405020304" pitchFamily="18" charset="0"/>
              </a:rPr>
              <a:t>:</a:t>
            </a:r>
            <a:endParaRPr lang="fr-FR" sz="3200" b="1" dirty="0">
              <a:highlight>
                <a:srgbClr val="FFFF00"/>
              </a:highlight>
              <a:latin typeface="Times New Roman" panose="02020603050405020304" pitchFamily="18" charset="0"/>
              <a:cs typeface="Times New Roman" panose="02020603050405020304" pitchFamily="18" charset="0"/>
            </a:endParaRPr>
          </a:p>
          <a:p>
            <a:pPr algn="r" rtl="1"/>
            <a:r>
              <a:rPr lang="ar-DZ" sz="3200" b="1" dirty="0">
                <a:latin typeface="Times New Roman" panose="02020603050405020304" pitchFamily="18" charset="0"/>
                <a:cs typeface="Times New Roman" panose="02020603050405020304" pitchFamily="18" charset="0"/>
              </a:rPr>
              <a:t>ضع خطة لعملية التحسين .</a:t>
            </a:r>
          </a:p>
          <a:p>
            <a:pPr algn="r" rtl="1"/>
            <a:r>
              <a:rPr lang="ar-DZ" sz="3200" b="1" dirty="0">
                <a:highlight>
                  <a:srgbClr val="FFFF00"/>
                </a:highlight>
                <a:latin typeface="Times New Roman" panose="02020603050405020304" pitchFamily="18" charset="0"/>
                <a:cs typeface="Times New Roman" panose="02020603050405020304" pitchFamily="18" charset="0"/>
              </a:rPr>
              <a:t>ب- اعمل </a:t>
            </a:r>
            <a:r>
              <a:rPr lang="fr-FR" sz="3200" b="1" dirty="0">
                <a:highlight>
                  <a:srgbClr val="FFFF00"/>
                </a:highlight>
                <a:latin typeface="Times New Roman" panose="02020603050405020304" pitchFamily="18" charset="0"/>
                <a:cs typeface="Times New Roman" panose="02020603050405020304" pitchFamily="18" charset="0"/>
              </a:rPr>
              <a:t>Do</a:t>
            </a:r>
            <a:r>
              <a:rPr lang="ar-DZ" sz="3200" b="1" dirty="0">
                <a:highlight>
                  <a:srgbClr val="FFFF00"/>
                </a:highlight>
                <a:latin typeface="Times New Roman" panose="02020603050405020304" pitchFamily="18" charset="0"/>
                <a:cs typeface="Times New Roman" panose="02020603050405020304" pitchFamily="18" charset="0"/>
              </a:rPr>
              <a:t>:</a:t>
            </a:r>
            <a:endParaRPr lang="fr-FR" sz="3200" b="1" dirty="0">
              <a:highlight>
                <a:srgbClr val="FFFF00"/>
              </a:highlight>
              <a:latin typeface="Times New Roman" panose="02020603050405020304" pitchFamily="18" charset="0"/>
              <a:cs typeface="Times New Roman" panose="02020603050405020304" pitchFamily="18" charset="0"/>
            </a:endParaRPr>
          </a:p>
          <a:p>
            <a:pPr algn="r" rtl="1"/>
            <a:r>
              <a:rPr lang="ar-DZ" sz="3200" b="1" dirty="0">
                <a:latin typeface="Times New Roman" panose="02020603050405020304" pitchFamily="18" charset="0"/>
                <a:cs typeface="Times New Roman" panose="02020603050405020304" pitchFamily="18" charset="0"/>
              </a:rPr>
              <a:t>ضع هذه الخطة موضع التنفيذ.</a:t>
            </a:r>
            <a:endParaRPr lang="fr-FR"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2951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53499161-A170-4C35-B49C-E4A4EE0CAA27}"/>
              </a:ext>
            </a:extLst>
          </p:cNvPr>
          <p:cNvSpPr txBox="1"/>
          <p:nvPr/>
        </p:nvSpPr>
        <p:spPr>
          <a:xfrm>
            <a:off x="3219450" y="209550"/>
            <a:ext cx="4857750" cy="923330"/>
          </a:xfrm>
          <a:prstGeom prst="rect">
            <a:avLst/>
          </a:prstGeom>
          <a:noFill/>
        </p:spPr>
        <p:txBody>
          <a:bodyPr wrap="square" rtlCol="0">
            <a:spAutoFit/>
          </a:bodyPr>
          <a:lstStyle/>
          <a:p>
            <a:pPr algn="r" rtl="1"/>
            <a:r>
              <a:rPr lang="ar-DZ" sz="5400" b="1" dirty="0">
                <a:highlight>
                  <a:srgbClr val="FFFF00"/>
                </a:highlight>
                <a:latin typeface="Arabic Typesetting" panose="03020402040406030203" pitchFamily="66" charset="-78"/>
                <a:cs typeface="Arabic Typesetting" panose="03020402040406030203" pitchFamily="66" charset="-78"/>
              </a:rPr>
              <a:t>عجلة الجودة :</a:t>
            </a:r>
            <a:r>
              <a:rPr lang="fr-FR" sz="5400" b="1" dirty="0" err="1">
                <a:highlight>
                  <a:srgbClr val="FFFF00"/>
                </a:highlight>
                <a:latin typeface="Arabic Typesetting" panose="03020402040406030203" pitchFamily="66" charset="-78"/>
                <a:cs typeface="Arabic Typesetting" panose="03020402040406030203" pitchFamily="66" charset="-78"/>
              </a:rPr>
              <a:t>quality</a:t>
            </a:r>
            <a:r>
              <a:rPr lang="fr-FR" sz="5400" b="1" dirty="0">
                <a:highlight>
                  <a:srgbClr val="FFFF00"/>
                </a:highlight>
                <a:latin typeface="Arabic Typesetting" panose="03020402040406030203" pitchFamily="66" charset="-78"/>
                <a:cs typeface="Arabic Typesetting" panose="03020402040406030203" pitchFamily="66" charset="-78"/>
              </a:rPr>
              <a:t> </a:t>
            </a:r>
            <a:r>
              <a:rPr lang="fr-FR" sz="5400" b="1" dirty="0" err="1">
                <a:highlight>
                  <a:srgbClr val="FFFF00"/>
                </a:highlight>
                <a:latin typeface="Arabic Typesetting" panose="03020402040406030203" pitchFamily="66" charset="-78"/>
                <a:cs typeface="Arabic Typesetting" panose="03020402040406030203" pitchFamily="66" charset="-78"/>
              </a:rPr>
              <a:t>wheel</a:t>
            </a:r>
            <a:endParaRPr lang="fr-FR" sz="5400" b="1" dirty="0">
              <a:highlight>
                <a:srgbClr val="FFFF00"/>
              </a:highlight>
              <a:latin typeface="Arabic Typesetting" panose="03020402040406030203" pitchFamily="66" charset="-78"/>
              <a:cs typeface="Arabic Typesetting" panose="03020402040406030203" pitchFamily="66" charset="-78"/>
            </a:endParaRPr>
          </a:p>
        </p:txBody>
      </p:sp>
      <p:sp>
        <p:nvSpPr>
          <p:cNvPr id="4" name="ZoneTexte 3">
            <a:extLst>
              <a:ext uri="{FF2B5EF4-FFF2-40B4-BE49-F238E27FC236}">
                <a16:creationId xmlns:a16="http://schemas.microsoft.com/office/drawing/2014/main" xmlns="" id="{AD6C361D-E3E9-478C-BFC1-A8EF3849C67A}"/>
              </a:ext>
            </a:extLst>
          </p:cNvPr>
          <p:cNvSpPr txBox="1"/>
          <p:nvPr/>
        </p:nvSpPr>
        <p:spPr>
          <a:xfrm>
            <a:off x="5295900" y="1342430"/>
            <a:ext cx="6724650" cy="954107"/>
          </a:xfrm>
          <a:prstGeom prst="rect">
            <a:avLst/>
          </a:prstGeom>
          <a:noFill/>
        </p:spPr>
        <p:txBody>
          <a:bodyPr wrap="square" rtlCol="0">
            <a:spAutoFit/>
          </a:bodyPr>
          <a:lstStyle/>
          <a:p>
            <a:pPr algn="r" rtl="1"/>
            <a:r>
              <a:rPr lang="ar-DZ" sz="2800" b="1" dirty="0">
                <a:latin typeface="Arabic Typesetting" panose="03020402040406030203" pitchFamily="66" charset="-78"/>
                <a:cs typeface="Arabic Typesetting" panose="03020402040406030203" pitchFamily="66" charset="-78"/>
              </a:rPr>
              <a:t>ان من افكار </a:t>
            </a:r>
            <a:r>
              <a:rPr lang="fr-FR" sz="2800" b="1" dirty="0">
                <a:latin typeface="Arabic Typesetting" panose="03020402040406030203" pitchFamily="66" charset="-78"/>
                <a:cs typeface="Arabic Typesetting" panose="03020402040406030203" pitchFamily="66" charset="-78"/>
              </a:rPr>
              <a:t>Deming </a:t>
            </a:r>
            <a:r>
              <a:rPr lang="ar-DZ" sz="2800" b="1" dirty="0">
                <a:latin typeface="Arabic Typesetting" panose="03020402040406030203" pitchFamily="66" charset="-78"/>
                <a:cs typeface="Arabic Typesetting" panose="03020402040406030203" pitchFamily="66" charset="-78"/>
              </a:rPr>
              <a:t>عن التحسين المستمر هو عجلة الجودة التي تتضمن أربع مراحل للتحسين تتضمن :-</a:t>
            </a:r>
            <a:endParaRPr lang="fr-FR" sz="2800" b="1" dirty="0">
              <a:latin typeface="Arabic Typesetting" panose="03020402040406030203" pitchFamily="66" charset="-78"/>
              <a:cs typeface="Arabic Typesetting" panose="03020402040406030203" pitchFamily="66" charset="-78"/>
            </a:endParaRPr>
          </a:p>
        </p:txBody>
      </p:sp>
      <p:sp>
        <p:nvSpPr>
          <p:cNvPr id="5" name="Organigramme : Connecteur 4">
            <a:extLst>
              <a:ext uri="{FF2B5EF4-FFF2-40B4-BE49-F238E27FC236}">
                <a16:creationId xmlns:a16="http://schemas.microsoft.com/office/drawing/2014/main" xmlns="" id="{00586E26-2A44-4A11-A53E-F224F6651B00}"/>
              </a:ext>
            </a:extLst>
          </p:cNvPr>
          <p:cNvSpPr/>
          <p:nvPr/>
        </p:nvSpPr>
        <p:spPr>
          <a:xfrm>
            <a:off x="0" y="1132880"/>
            <a:ext cx="5829300" cy="5533013"/>
          </a:xfrm>
          <a:prstGeom prst="flowChartConnector">
            <a:avLst/>
          </a:prstGeom>
          <a:solidFill>
            <a:srgbClr val="FFFF00"/>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a:p>
        </p:txBody>
      </p:sp>
      <p:cxnSp>
        <p:nvCxnSpPr>
          <p:cNvPr id="7" name="Connecteur droit 6">
            <a:extLst>
              <a:ext uri="{FF2B5EF4-FFF2-40B4-BE49-F238E27FC236}">
                <a16:creationId xmlns:a16="http://schemas.microsoft.com/office/drawing/2014/main" xmlns="" id="{3E5A0115-89B3-4EFC-BDF5-E93F97820D51}"/>
              </a:ext>
            </a:extLst>
          </p:cNvPr>
          <p:cNvCxnSpPr>
            <a:stCxn id="5" idx="2"/>
            <a:endCxn id="5" idx="6"/>
          </p:cNvCxnSpPr>
          <p:nvPr/>
        </p:nvCxnSpPr>
        <p:spPr>
          <a:xfrm flipV="1">
            <a:off x="0" y="3899386"/>
            <a:ext cx="5829300" cy="1"/>
          </a:xfrm>
          <a:prstGeom prst="line">
            <a:avLst/>
          </a:prstGeom>
        </p:spPr>
        <p:style>
          <a:lnRef idx="3">
            <a:schemeClr val="dk1"/>
          </a:lnRef>
          <a:fillRef idx="0">
            <a:schemeClr val="dk1"/>
          </a:fillRef>
          <a:effectRef idx="2">
            <a:schemeClr val="dk1"/>
          </a:effectRef>
          <a:fontRef idx="minor">
            <a:schemeClr val="tx1"/>
          </a:fontRef>
        </p:style>
      </p:cxnSp>
      <p:cxnSp>
        <p:nvCxnSpPr>
          <p:cNvPr id="9" name="Connecteur droit 8">
            <a:extLst>
              <a:ext uri="{FF2B5EF4-FFF2-40B4-BE49-F238E27FC236}">
                <a16:creationId xmlns:a16="http://schemas.microsoft.com/office/drawing/2014/main" xmlns="" id="{C0201CDC-A6AD-489E-9719-2C6263C4D879}"/>
              </a:ext>
            </a:extLst>
          </p:cNvPr>
          <p:cNvCxnSpPr>
            <a:stCxn id="5" idx="0"/>
            <a:endCxn id="5" idx="4"/>
          </p:cNvCxnSpPr>
          <p:nvPr/>
        </p:nvCxnSpPr>
        <p:spPr>
          <a:xfrm>
            <a:off x="2914650" y="1132880"/>
            <a:ext cx="0" cy="5533013"/>
          </a:xfrm>
          <a:prstGeom prst="line">
            <a:avLst/>
          </a:prstGeom>
        </p:spPr>
        <p:style>
          <a:lnRef idx="3">
            <a:schemeClr val="dk1"/>
          </a:lnRef>
          <a:fillRef idx="0">
            <a:schemeClr val="dk1"/>
          </a:fillRef>
          <a:effectRef idx="2">
            <a:schemeClr val="dk1"/>
          </a:effectRef>
          <a:fontRef idx="minor">
            <a:schemeClr val="tx1"/>
          </a:fontRef>
        </p:style>
      </p:cxnSp>
      <p:sp>
        <p:nvSpPr>
          <p:cNvPr id="10" name="ZoneTexte 9">
            <a:extLst>
              <a:ext uri="{FF2B5EF4-FFF2-40B4-BE49-F238E27FC236}">
                <a16:creationId xmlns:a16="http://schemas.microsoft.com/office/drawing/2014/main" xmlns="" id="{870C2E7D-2591-4204-9F68-70055FC8C4B5}"/>
              </a:ext>
            </a:extLst>
          </p:cNvPr>
          <p:cNvSpPr txBox="1"/>
          <p:nvPr/>
        </p:nvSpPr>
        <p:spPr>
          <a:xfrm>
            <a:off x="3352805" y="2170346"/>
            <a:ext cx="1943094" cy="1107996"/>
          </a:xfrm>
          <a:prstGeom prst="rect">
            <a:avLst/>
          </a:prstGeom>
          <a:noFill/>
        </p:spPr>
        <p:txBody>
          <a:bodyPr wrap="square" rtlCol="0">
            <a:spAutoFit/>
          </a:bodyPr>
          <a:lstStyle/>
          <a:p>
            <a:r>
              <a:rPr lang="fr-FR" sz="6600" b="1" dirty="0">
                <a:latin typeface="Times New Roman" panose="02020603050405020304" pitchFamily="18" charset="0"/>
                <a:cs typeface="Times New Roman" panose="02020603050405020304" pitchFamily="18" charset="0"/>
              </a:rPr>
              <a:t>DO</a:t>
            </a:r>
          </a:p>
        </p:txBody>
      </p:sp>
      <p:sp>
        <p:nvSpPr>
          <p:cNvPr id="11" name="ZoneTexte 10">
            <a:extLst>
              <a:ext uri="{FF2B5EF4-FFF2-40B4-BE49-F238E27FC236}">
                <a16:creationId xmlns:a16="http://schemas.microsoft.com/office/drawing/2014/main" xmlns="" id="{01FEE9DC-2DC5-4EA7-85BC-A3945527D14C}"/>
              </a:ext>
            </a:extLst>
          </p:cNvPr>
          <p:cNvSpPr txBox="1"/>
          <p:nvPr/>
        </p:nvSpPr>
        <p:spPr>
          <a:xfrm>
            <a:off x="333383" y="2196286"/>
            <a:ext cx="2800345" cy="1107996"/>
          </a:xfrm>
          <a:prstGeom prst="rect">
            <a:avLst/>
          </a:prstGeom>
          <a:noFill/>
        </p:spPr>
        <p:txBody>
          <a:bodyPr wrap="square" rtlCol="0">
            <a:spAutoFit/>
          </a:bodyPr>
          <a:lstStyle/>
          <a:p>
            <a:r>
              <a:rPr lang="fr-FR" sz="6600" b="1" dirty="0">
                <a:latin typeface="Times New Roman" panose="02020603050405020304" pitchFamily="18" charset="0"/>
                <a:cs typeface="Times New Roman" panose="02020603050405020304" pitchFamily="18" charset="0"/>
              </a:rPr>
              <a:t>PLAN</a:t>
            </a:r>
          </a:p>
        </p:txBody>
      </p:sp>
      <p:sp>
        <p:nvSpPr>
          <p:cNvPr id="12" name="ZoneTexte 11">
            <a:extLst>
              <a:ext uri="{FF2B5EF4-FFF2-40B4-BE49-F238E27FC236}">
                <a16:creationId xmlns:a16="http://schemas.microsoft.com/office/drawing/2014/main" xmlns="" id="{EB97A239-5FC8-4CB1-A602-8DA99809A348}"/>
              </a:ext>
            </a:extLst>
          </p:cNvPr>
          <p:cNvSpPr txBox="1"/>
          <p:nvPr/>
        </p:nvSpPr>
        <p:spPr>
          <a:xfrm>
            <a:off x="2914650" y="4312026"/>
            <a:ext cx="3181348" cy="923330"/>
          </a:xfrm>
          <a:prstGeom prst="rect">
            <a:avLst/>
          </a:prstGeom>
          <a:noFill/>
        </p:spPr>
        <p:txBody>
          <a:bodyPr wrap="square" rtlCol="0">
            <a:spAutoFit/>
          </a:bodyPr>
          <a:lstStyle/>
          <a:p>
            <a:r>
              <a:rPr lang="fr-FR" sz="5400" b="1" dirty="0">
                <a:latin typeface="Times New Roman" panose="02020603050405020304" pitchFamily="18" charset="0"/>
                <a:cs typeface="Times New Roman" panose="02020603050405020304" pitchFamily="18" charset="0"/>
              </a:rPr>
              <a:t>CHECK</a:t>
            </a:r>
          </a:p>
        </p:txBody>
      </p:sp>
      <p:sp>
        <p:nvSpPr>
          <p:cNvPr id="13" name="ZoneTexte 12">
            <a:extLst>
              <a:ext uri="{FF2B5EF4-FFF2-40B4-BE49-F238E27FC236}">
                <a16:creationId xmlns:a16="http://schemas.microsoft.com/office/drawing/2014/main" xmlns="" id="{D0972086-BE48-431F-8B5A-607251362041}"/>
              </a:ext>
            </a:extLst>
          </p:cNvPr>
          <p:cNvSpPr txBox="1"/>
          <p:nvPr/>
        </p:nvSpPr>
        <p:spPr>
          <a:xfrm>
            <a:off x="666750" y="4312026"/>
            <a:ext cx="1943096" cy="1015663"/>
          </a:xfrm>
          <a:prstGeom prst="rect">
            <a:avLst/>
          </a:prstGeom>
          <a:noFill/>
        </p:spPr>
        <p:txBody>
          <a:bodyPr wrap="square" rtlCol="0">
            <a:spAutoFit/>
          </a:bodyPr>
          <a:lstStyle/>
          <a:p>
            <a:r>
              <a:rPr lang="fr-FR" sz="6000" b="1" dirty="0">
                <a:latin typeface="Times New Roman" panose="02020603050405020304" pitchFamily="18" charset="0"/>
                <a:cs typeface="Times New Roman" panose="02020603050405020304" pitchFamily="18" charset="0"/>
              </a:rPr>
              <a:t>ACT</a:t>
            </a:r>
          </a:p>
        </p:txBody>
      </p:sp>
      <p:sp>
        <p:nvSpPr>
          <p:cNvPr id="14" name="ZoneTexte 13">
            <a:extLst>
              <a:ext uri="{FF2B5EF4-FFF2-40B4-BE49-F238E27FC236}">
                <a16:creationId xmlns:a16="http://schemas.microsoft.com/office/drawing/2014/main" xmlns="" id="{31B7BBD3-CB56-4137-AEB7-ECECF5178D68}"/>
              </a:ext>
            </a:extLst>
          </p:cNvPr>
          <p:cNvSpPr txBox="1"/>
          <p:nvPr/>
        </p:nvSpPr>
        <p:spPr>
          <a:xfrm>
            <a:off x="5681667" y="2225873"/>
            <a:ext cx="6486517" cy="5509200"/>
          </a:xfrm>
          <a:prstGeom prst="rect">
            <a:avLst/>
          </a:prstGeom>
          <a:noFill/>
        </p:spPr>
        <p:txBody>
          <a:bodyPr wrap="square" rtlCol="0">
            <a:spAutoFit/>
          </a:bodyPr>
          <a:lstStyle/>
          <a:p>
            <a:pPr algn="r" rtl="1"/>
            <a:r>
              <a:rPr lang="ar-DZ" sz="3200" b="1" dirty="0">
                <a:highlight>
                  <a:srgbClr val="FFFF00"/>
                </a:highlight>
                <a:latin typeface="Times New Roman" panose="02020603050405020304" pitchFamily="18" charset="0"/>
                <a:cs typeface="Times New Roman" panose="02020603050405020304" pitchFamily="18" charset="0"/>
              </a:rPr>
              <a:t>ج- دقق </a:t>
            </a:r>
            <a:r>
              <a:rPr lang="fr-FR" sz="3200" b="1" dirty="0">
                <a:highlight>
                  <a:srgbClr val="FFFF00"/>
                </a:highlight>
                <a:latin typeface="Times New Roman" panose="02020603050405020304" pitchFamily="18" charset="0"/>
                <a:cs typeface="Times New Roman" panose="02020603050405020304" pitchFamily="18" charset="0"/>
              </a:rPr>
              <a:t>Check</a:t>
            </a:r>
            <a:r>
              <a:rPr lang="ar-DZ" sz="3200" b="1" dirty="0">
                <a:highlight>
                  <a:srgbClr val="FFFF00"/>
                </a:highlight>
                <a:latin typeface="Times New Roman" panose="02020603050405020304" pitchFamily="18" charset="0"/>
                <a:cs typeface="Times New Roman" panose="02020603050405020304" pitchFamily="18" charset="0"/>
              </a:rPr>
              <a:t>:</a:t>
            </a:r>
            <a:endParaRPr lang="fr-FR" sz="3200" b="1" dirty="0">
              <a:highlight>
                <a:srgbClr val="FFFF00"/>
              </a:highlight>
              <a:latin typeface="Times New Roman" panose="02020603050405020304" pitchFamily="18" charset="0"/>
              <a:cs typeface="Times New Roman" panose="02020603050405020304" pitchFamily="18" charset="0"/>
            </a:endParaRPr>
          </a:p>
          <a:p>
            <a:pPr algn="r" rtl="1"/>
            <a:r>
              <a:rPr lang="ar-DZ" sz="3200" b="1" dirty="0">
                <a:latin typeface="Times New Roman" panose="02020603050405020304" pitchFamily="18" charset="0"/>
                <a:cs typeface="Times New Roman" panose="02020603050405020304" pitchFamily="18" charset="0"/>
              </a:rPr>
              <a:t>تأكد من ان تنفيذ الخطة يسير على ما يرام وانعكس ايجابياً على عملية التحسين من خلال قياس النتائج المتحققة .. وإذا كانت هناك امور بحاجة إلى تصحيح او تعديل او تحوير فاحرص على إجراء ذلك.</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DZ"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د- نفذ </a:t>
            </a:r>
            <a:r>
              <a:rPr kumimoji="0" lang="fr-FR" sz="3200" b="1" i="0" u="none" strike="noStrike" kern="1200" cap="none" spc="0" normalizeH="0" baseline="0" noProof="0" dirty="0" err="1">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Act</a:t>
            </a:r>
            <a:r>
              <a:rPr kumimoji="0" lang="ar-DZ"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a:t>
            </a:r>
            <a:endParaRPr kumimoji="0" lang="fr-FR" sz="3200" b="1"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DZ"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نفذ الخطة بعد إجراء تلك التعديلات الضرورية ... ثم ابدأ من جديد بوضع خطة لعملية تحسين لاحقة</a:t>
            </a:r>
          </a:p>
          <a:p>
            <a:pPr algn="r" rtl="1"/>
            <a:endParaRPr lang="ar-DZ" sz="3200" b="1" dirty="0">
              <a:latin typeface="Times New Roman" panose="02020603050405020304" pitchFamily="18" charset="0"/>
              <a:cs typeface="Times New Roman" panose="02020603050405020304" pitchFamily="18" charset="0"/>
            </a:endParaRPr>
          </a:p>
          <a:p>
            <a:pPr algn="r" rtl="1"/>
            <a:endParaRPr lang="fr-FR"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9383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xmlns="" id="{99FE1150-A30B-4F15-8B12-50376918D087}"/>
              </a:ext>
            </a:extLst>
          </p:cNvPr>
          <p:cNvSpPr txBox="1"/>
          <p:nvPr/>
        </p:nvSpPr>
        <p:spPr>
          <a:xfrm>
            <a:off x="3733800" y="133350"/>
            <a:ext cx="4724400" cy="1015663"/>
          </a:xfrm>
          <a:prstGeom prst="rect">
            <a:avLst/>
          </a:prstGeom>
          <a:noFill/>
        </p:spPr>
        <p:txBody>
          <a:bodyPr wrap="square" rtlCol="0">
            <a:spAutoFit/>
          </a:bodyPr>
          <a:lstStyle/>
          <a:p>
            <a:pPr algn="r" rtl="1"/>
            <a:r>
              <a:rPr lang="ar-DZ" sz="6000" b="1" dirty="0">
                <a:highlight>
                  <a:srgbClr val="FFFF00"/>
                </a:highlight>
                <a:latin typeface="Arabic Typesetting" panose="03020402040406030203" pitchFamily="66" charset="-78"/>
                <a:cs typeface="Arabic Typesetting" panose="03020402040406030203" pitchFamily="66" charset="-78"/>
              </a:rPr>
              <a:t>الامراض السبعة المميتة :</a:t>
            </a:r>
            <a:endParaRPr lang="fr-FR" sz="6000" b="1" dirty="0">
              <a:highlight>
                <a:srgbClr val="FFFF00"/>
              </a:highlight>
              <a:latin typeface="Arabic Typesetting" panose="03020402040406030203" pitchFamily="66" charset="-78"/>
              <a:cs typeface="Arabic Typesetting" panose="03020402040406030203" pitchFamily="66" charset="-78"/>
            </a:endParaRPr>
          </a:p>
        </p:txBody>
      </p:sp>
      <p:pic>
        <p:nvPicPr>
          <p:cNvPr id="4" name="Image 3">
            <a:extLst>
              <a:ext uri="{FF2B5EF4-FFF2-40B4-BE49-F238E27FC236}">
                <a16:creationId xmlns:a16="http://schemas.microsoft.com/office/drawing/2014/main" xmlns="" id="{42970331-90CB-48F3-82A9-6C58A77B83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650" y="1149013"/>
            <a:ext cx="12687300" cy="4862980"/>
          </a:xfrm>
          <a:prstGeom prst="rect">
            <a:avLst/>
          </a:prstGeom>
        </p:spPr>
      </p:pic>
      <p:sp>
        <p:nvSpPr>
          <p:cNvPr id="5" name="ZoneTexte 4">
            <a:extLst>
              <a:ext uri="{FF2B5EF4-FFF2-40B4-BE49-F238E27FC236}">
                <a16:creationId xmlns:a16="http://schemas.microsoft.com/office/drawing/2014/main" xmlns="" id="{62235DA9-1265-4B0E-A218-7D8179D64BD2}"/>
              </a:ext>
            </a:extLst>
          </p:cNvPr>
          <p:cNvSpPr txBox="1"/>
          <p:nvPr/>
        </p:nvSpPr>
        <p:spPr>
          <a:xfrm>
            <a:off x="2114550" y="2274838"/>
            <a:ext cx="7962900" cy="2308324"/>
          </a:xfrm>
          <a:prstGeom prst="rect">
            <a:avLst/>
          </a:prstGeom>
          <a:noFill/>
        </p:spPr>
        <p:txBody>
          <a:bodyPr wrap="square" rtlCol="0">
            <a:spAutoFit/>
          </a:bodyPr>
          <a:lstStyle/>
          <a:p>
            <a:pPr marL="571500" indent="-571500" algn="r" rtl="1">
              <a:buClr>
                <a:srgbClr val="FFFF00"/>
              </a:buClr>
              <a:buFont typeface="Wingdings" panose="05000000000000000000" pitchFamily="2" charset="2"/>
              <a:buChar char="q"/>
            </a:pPr>
            <a:r>
              <a:rPr lang="ar-DZ" sz="3600" b="1" dirty="0">
                <a:latin typeface="Arabic Typesetting" panose="03020402040406030203" pitchFamily="66" charset="-78"/>
                <a:cs typeface="Arabic Typesetting" panose="03020402040406030203" pitchFamily="66" charset="-78"/>
              </a:rPr>
              <a:t>لقد ركز </a:t>
            </a:r>
            <a:r>
              <a:rPr lang="fr-FR" sz="3600" b="1" dirty="0">
                <a:latin typeface="Arabic Typesetting" panose="03020402040406030203" pitchFamily="66" charset="-78"/>
                <a:cs typeface="Arabic Typesetting" panose="03020402040406030203" pitchFamily="66" charset="-78"/>
              </a:rPr>
              <a:t>Deming </a:t>
            </a:r>
            <a:r>
              <a:rPr lang="ar-DZ" sz="3600" b="1" dirty="0">
                <a:latin typeface="Arabic Typesetting" panose="03020402040406030203" pitchFamily="66" charset="-78"/>
                <a:cs typeface="Arabic Typesetting" panose="03020402040406030203" pitchFamily="66" charset="-78"/>
              </a:rPr>
              <a:t>على الادوات والتقنيات والتدريب وعلى ما أسماه بفلسفة الإدارة ... فقد كان يؤمن بأن الإدارة يجب ان تكون الاساس والجذور الفعلية لأي منظمة ... ونبه إلى الامراض السبعة المميتة التي تصيب الإدارة مشيراً إلى ان الكثير من المنظمات تعاني منها وهي :</a:t>
            </a:r>
            <a:endParaRPr lang="fr-FR" sz="3600" b="1" dirty="0">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1783117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xmlns="" id="{B24E2BED-9033-41C5-8910-046898A89DF1}"/>
              </a:ext>
            </a:extLst>
          </p:cNvPr>
          <p:cNvCxnSpPr/>
          <p:nvPr/>
        </p:nvCxnSpPr>
        <p:spPr>
          <a:xfrm>
            <a:off x="6096000" y="0"/>
            <a:ext cx="0" cy="6991350"/>
          </a:xfrm>
          <a:prstGeom prst="line">
            <a:avLst/>
          </a:prstGeom>
        </p:spPr>
        <p:style>
          <a:lnRef idx="3">
            <a:schemeClr val="dk1"/>
          </a:lnRef>
          <a:fillRef idx="0">
            <a:schemeClr val="dk1"/>
          </a:fillRef>
          <a:effectRef idx="2">
            <a:schemeClr val="dk1"/>
          </a:effectRef>
          <a:fontRef idx="minor">
            <a:schemeClr val="tx1"/>
          </a:fontRef>
        </p:style>
      </p:cxnSp>
      <p:sp>
        <p:nvSpPr>
          <p:cNvPr id="4" name="ZoneTexte 3">
            <a:extLst>
              <a:ext uri="{FF2B5EF4-FFF2-40B4-BE49-F238E27FC236}">
                <a16:creationId xmlns:a16="http://schemas.microsoft.com/office/drawing/2014/main" xmlns="" id="{60B8EDA2-505B-416D-860D-8B3E65AD59F6}"/>
              </a:ext>
            </a:extLst>
          </p:cNvPr>
          <p:cNvSpPr txBox="1"/>
          <p:nvPr/>
        </p:nvSpPr>
        <p:spPr>
          <a:xfrm>
            <a:off x="6095999" y="2000250"/>
            <a:ext cx="5314947" cy="4524315"/>
          </a:xfrm>
          <a:prstGeom prst="rect">
            <a:avLst/>
          </a:prstGeom>
          <a:noFill/>
        </p:spPr>
        <p:txBody>
          <a:bodyPr wrap="square" rtlCol="0">
            <a:spAutoFit/>
          </a:bodyPr>
          <a:lstStyle/>
          <a:p>
            <a:pPr algn="r" rtl="1"/>
            <a:r>
              <a:rPr lang="ar-DZ" sz="4800" b="1" dirty="0">
                <a:latin typeface="Arabic Typesetting" panose="03020402040406030203" pitchFamily="66" charset="-78"/>
                <a:cs typeface="Arabic Typesetting" panose="03020402040406030203" pitchFamily="66" charset="-78"/>
              </a:rPr>
              <a:t>أ- الفشل في توفير موارد بشرية ومالية مناسبة لدعم الهدف من تحسين الجودة.</a:t>
            </a:r>
          </a:p>
          <a:p>
            <a:pPr algn="r" rtl="1"/>
            <a:r>
              <a:rPr lang="ar-DZ" sz="4800" b="1" dirty="0">
                <a:latin typeface="Arabic Typesetting" panose="03020402040406030203" pitchFamily="66" charset="-78"/>
                <a:cs typeface="Arabic Typesetting" panose="03020402040406030203" pitchFamily="66" charset="-78"/>
              </a:rPr>
              <a:t>ب- التأكيد على الأرباح القصيرة الامد والفائدة التي يحصل عليها المساهم .</a:t>
            </a:r>
          </a:p>
          <a:p>
            <a:pPr algn="r" rtl="1"/>
            <a:r>
              <a:rPr lang="ar-DZ" sz="4800" b="1" dirty="0">
                <a:latin typeface="Arabic Typesetting" panose="03020402040406030203" pitchFamily="66" charset="-78"/>
                <a:cs typeface="Arabic Typesetting" panose="03020402040406030203" pitchFamily="66" charset="-78"/>
              </a:rPr>
              <a:t>ج- اعتماد تقييم الاداء السنوي على الملاحظات والاحكام الفردية.</a:t>
            </a:r>
            <a:endParaRPr lang="fr-FR" sz="4800" b="1" dirty="0">
              <a:latin typeface="Arabic Typesetting" panose="03020402040406030203" pitchFamily="66" charset="-78"/>
              <a:cs typeface="Arabic Typesetting" panose="03020402040406030203" pitchFamily="66" charset="-78"/>
            </a:endParaRPr>
          </a:p>
        </p:txBody>
      </p:sp>
      <p:sp>
        <p:nvSpPr>
          <p:cNvPr id="5" name="ZoneTexte 4">
            <a:extLst>
              <a:ext uri="{FF2B5EF4-FFF2-40B4-BE49-F238E27FC236}">
                <a16:creationId xmlns:a16="http://schemas.microsoft.com/office/drawing/2014/main" xmlns="" id="{F67538A2-575C-4331-940C-45A83FFBE841}"/>
              </a:ext>
            </a:extLst>
          </p:cNvPr>
          <p:cNvSpPr txBox="1"/>
          <p:nvPr/>
        </p:nvSpPr>
        <p:spPr>
          <a:xfrm>
            <a:off x="419104" y="2000250"/>
            <a:ext cx="5010146" cy="4524315"/>
          </a:xfrm>
          <a:prstGeom prst="rect">
            <a:avLst/>
          </a:prstGeom>
          <a:noFill/>
        </p:spPr>
        <p:txBody>
          <a:bodyPr wrap="square" rtlCol="0">
            <a:spAutoFit/>
          </a:bodyPr>
          <a:lstStyle/>
          <a:p>
            <a:pPr algn="r" rtl="1"/>
            <a:r>
              <a:rPr lang="ar-DZ" sz="4800" b="1" dirty="0">
                <a:latin typeface="Arabic Typesetting" panose="03020402040406030203" pitchFamily="66" charset="-78"/>
                <a:cs typeface="Arabic Typesetting" panose="03020402040406030203" pitchFamily="66" charset="-78"/>
              </a:rPr>
              <a:t>د- التغيير المستمر في الادارة العليا.</a:t>
            </a:r>
          </a:p>
          <a:p>
            <a:pPr algn="r" rtl="1"/>
            <a:r>
              <a:rPr lang="ar-DZ" sz="4800" b="1" dirty="0">
                <a:latin typeface="Arabic Typesetting" panose="03020402040406030203" pitchFamily="66" charset="-78"/>
                <a:cs typeface="Arabic Typesetting" panose="03020402040406030203" pitchFamily="66" charset="-78"/>
              </a:rPr>
              <a:t>هـ- استخدام الإدارة للمعلومات المتاحة بسهولة دون الاهتمام بما هو مطلوب لتحسين العملية .</a:t>
            </a:r>
          </a:p>
          <a:p>
            <a:pPr algn="r" rtl="1"/>
            <a:r>
              <a:rPr lang="ar-DZ" sz="4800" b="1" dirty="0">
                <a:latin typeface="Arabic Typesetting" panose="03020402040406030203" pitchFamily="66" charset="-78"/>
                <a:cs typeface="Arabic Typesetting" panose="03020402040406030203" pitchFamily="66" charset="-78"/>
              </a:rPr>
              <a:t>و- تكاليف العناية الصحية الزائدة .</a:t>
            </a:r>
          </a:p>
          <a:p>
            <a:pPr algn="r" rtl="1"/>
            <a:r>
              <a:rPr lang="ar-DZ" sz="4800" b="1" dirty="0">
                <a:latin typeface="Arabic Typesetting" panose="03020402040406030203" pitchFamily="66" charset="-78"/>
                <a:cs typeface="Arabic Typesetting" panose="03020402040406030203" pitchFamily="66" charset="-78"/>
              </a:rPr>
              <a:t>ز- الاعباء القانونية الزائدة.</a:t>
            </a:r>
            <a:endParaRPr lang="fr-FR" sz="4800" b="1" dirty="0">
              <a:latin typeface="Arabic Typesetting" panose="03020402040406030203" pitchFamily="66" charset="-78"/>
              <a:cs typeface="Arabic Typesetting" panose="03020402040406030203" pitchFamily="66" charset="-78"/>
            </a:endParaRPr>
          </a:p>
        </p:txBody>
      </p:sp>
      <p:sp>
        <p:nvSpPr>
          <p:cNvPr id="6" name="Flèche : bas 5">
            <a:extLst>
              <a:ext uri="{FF2B5EF4-FFF2-40B4-BE49-F238E27FC236}">
                <a16:creationId xmlns:a16="http://schemas.microsoft.com/office/drawing/2014/main" xmlns="" id="{11EAED1B-DE61-4395-AB74-3F2198B9ABDD}"/>
              </a:ext>
            </a:extLst>
          </p:cNvPr>
          <p:cNvSpPr/>
          <p:nvPr/>
        </p:nvSpPr>
        <p:spPr>
          <a:xfrm>
            <a:off x="8153407" y="457200"/>
            <a:ext cx="1219193" cy="139065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xmlns="" id="{E39B8D93-C0CF-447D-A5B3-89983F43B015}"/>
              </a:ext>
            </a:extLst>
          </p:cNvPr>
          <p:cNvPicPr>
            <a:picLocks noChangeAspect="1"/>
          </p:cNvPicPr>
          <p:nvPr/>
        </p:nvPicPr>
        <p:blipFill>
          <a:blip r:embed="rId2"/>
          <a:stretch>
            <a:fillRect/>
          </a:stretch>
        </p:blipFill>
        <p:spPr>
          <a:xfrm>
            <a:off x="2515307" y="457200"/>
            <a:ext cx="1255885" cy="1408298"/>
          </a:xfrm>
          <a:prstGeom prst="rect">
            <a:avLst/>
          </a:prstGeom>
        </p:spPr>
      </p:pic>
    </p:spTree>
    <p:extLst>
      <p:ext uri="{BB962C8B-B14F-4D97-AF65-F5344CB8AC3E}">
        <p14:creationId xmlns:p14="http://schemas.microsoft.com/office/powerpoint/2010/main" val="23740312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xmlns="" id="{9E41BF56-BFCB-4AD3-862E-A8733CD464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800"/>
            <a:ext cx="12573000" cy="6476999"/>
          </a:xfrm>
          <a:prstGeom prst="rect">
            <a:avLst/>
          </a:prstGeom>
        </p:spPr>
      </p:pic>
      <p:sp>
        <p:nvSpPr>
          <p:cNvPr id="2" name="ZoneTexte 1">
            <a:extLst>
              <a:ext uri="{FF2B5EF4-FFF2-40B4-BE49-F238E27FC236}">
                <a16:creationId xmlns:a16="http://schemas.microsoft.com/office/drawing/2014/main" xmlns="" id="{5BEBA1B9-95D4-412D-9C1D-984AB77AB5CD}"/>
              </a:ext>
            </a:extLst>
          </p:cNvPr>
          <p:cNvSpPr txBox="1"/>
          <p:nvPr/>
        </p:nvSpPr>
        <p:spPr>
          <a:xfrm>
            <a:off x="2324100" y="190500"/>
            <a:ext cx="6743700" cy="830997"/>
          </a:xfrm>
          <a:prstGeom prst="rect">
            <a:avLst/>
          </a:prstGeom>
          <a:noFill/>
        </p:spPr>
        <p:txBody>
          <a:bodyPr wrap="square" rtlCol="0">
            <a:spAutoFit/>
          </a:bodyPr>
          <a:lstStyle/>
          <a:p>
            <a:pPr algn="r" rtl="1"/>
            <a:r>
              <a:rPr lang="ar-DZ" sz="4800" b="1" dirty="0">
                <a:highlight>
                  <a:srgbClr val="FFFF00"/>
                </a:highlight>
                <a:latin typeface="Arabic Typesetting" panose="03020402040406030203" pitchFamily="66" charset="-78"/>
                <a:cs typeface="Arabic Typesetting" panose="03020402040406030203" pitchFamily="66" charset="-78"/>
              </a:rPr>
              <a:t>التفاعل المتسلسل :</a:t>
            </a:r>
            <a:r>
              <a:rPr lang="fr-FR" sz="4800" b="1" dirty="0" err="1">
                <a:highlight>
                  <a:srgbClr val="FFFF00"/>
                </a:highlight>
                <a:latin typeface="Arabic Typesetting" panose="03020402040406030203" pitchFamily="66" charset="-78"/>
                <a:cs typeface="Arabic Typesetting" panose="03020402040406030203" pitchFamily="66" charset="-78"/>
              </a:rPr>
              <a:t>deming</a:t>
            </a:r>
            <a:r>
              <a:rPr lang="fr-FR" sz="4800" b="1" dirty="0">
                <a:highlight>
                  <a:srgbClr val="FFFF00"/>
                </a:highlight>
                <a:latin typeface="Arabic Typesetting" panose="03020402040406030203" pitchFamily="66" charset="-78"/>
                <a:cs typeface="Arabic Typesetting" panose="03020402040406030203" pitchFamily="66" charset="-78"/>
              </a:rPr>
              <a:t> </a:t>
            </a:r>
            <a:r>
              <a:rPr lang="fr-FR" sz="4800" b="1" dirty="0" err="1">
                <a:highlight>
                  <a:srgbClr val="FFFF00"/>
                </a:highlight>
                <a:latin typeface="Arabic Typesetting" panose="03020402040406030203" pitchFamily="66" charset="-78"/>
                <a:cs typeface="Arabic Typesetting" panose="03020402040406030203" pitchFamily="66" charset="-78"/>
              </a:rPr>
              <a:t>chain</a:t>
            </a:r>
            <a:r>
              <a:rPr lang="fr-FR" sz="4800" b="1" dirty="0">
                <a:highlight>
                  <a:srgbClr val="FFFF00"/>
                </a:highlight>
                <a:latin typeface="Arabic Typesetting" panose="03020402040406030203" pitchFamily="66" charset="-78"/>
                <a:cs typeface="Arabic Typesetting" panose="03020402040406030203" pitchFamily="66" charset="-78"/>
              </a:rPr>
              <a:t> </a:t>
            </a:r>
            <a:r>
              <a:rPr lang="fr-FR" sz="4800" b="1" dirty="0" err="1">
                <a:highlight>
                  <a:srgbClr val="FFFF00"/>
                </a:highlight>
                <a:latin typeface="Arabic Typesetting" panose="03020402040406030203" pitchFamily="66" charset="-78"/>
                <a:cs typeface="Arabic Typesetting" panose="03020402040406030203" pitchFamily="66" charset="-78"/>
              </a:rPr>
              <a:t>reaction</a:t>
            </a:r>
            <a:endParaRPr lang="fr-FR" sz="4800" b="1" dirty="0">
              <a:highlight>
                <a:srgbClr val="FFFF00"/>
              </a:highlight>
              <a:latin typeface="Arabic Typesetting" panose="03020402040406030203" pitchFamily="66" charset="-78"/>
              <a:cs typeface="Arabic Typesetting" panose="03020402040406030203" pitchFamily="66" charset="-78"/>
            </a:endParaRPr>
          </a:p>
        </p:txBody>
      </p:sp>
      <p:pic>
        <p:nvPicPr>
          <p:cNvPr id="6" name="Image 5">
            <a:extLst>
              <a:ext uri="{FF2B5EF4-FFF2-40B4-BE49-F238E27FC236}">
                <a16:creationId xmlns:a16="http://schemas.microsoft.com/office/drawing/2014/main" xmlns="" id="{86E37A3A-CF03-41D6-823D-72AA7256DF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55954"/>
            <a:ext cx="3803904" cy="5263896"/>
          </a:xfrm>
          <a:prstGeom prst="rect">
            <a:avLst/>
          </a:prstGeom>
          <a:ln>
            <a:solidFill>
              <a:srgbClr val="FFFF00"/>
            </a:solidFill>
          </a:ln>
        </p:spPr>
      </p:pic>
      <p:sp>
        <p:nvSpPr>
          <p:cNvPr id="9" name="ZoneTexte 8">
            <a:extLst>
              <a:ext uri="{FF2B5EF4-FFF2-40B4-BE49-F238E27FC236}">
                <a16:creationId xmlns:a16="http://schemas.microsoft.com/office/drawing/2014/main" xmlns="" id="{8E0DC30A-05BC-4A50-9B81-444EC3C6BA86}"/>
              </a:ext>
            </a:extLst>
          </p:cNvPr>
          <p:cNvSpPr txBox="1"/>
          <p:nvPr/>
        </p:nvSpPr>
        <p:spPr>
          <a:xfrm>
            <a:off x="4057650" y="2305050"/>
            <a:ext cx="7162800" cy="4401205"/>
          </a:xfrm>
          <a:prstGeom prst="rect">
            <a:avLst/>
          </a:prstGeom>
          <a:noFill/>
        </p:spPr>
        <p:txBody>
          <a:bodyPr wrap="square" rtlCol="0">
            <a:spAutoFit/>
          </a:bodyPr>
          <a:lstStyle/>
          <a:p>
            <a:pPr marL="571500" indent="-571500" algn="r" rtl="1">
              <a:buClr>
                <a:srgbClr val="FFFF00"/>
              </a:buClr>
              <a:buFont typeface="Wingdings" panose="05000000000000000000" pitchFamily="2" charset="2"/>
              <a:buChar char="q"/>
            </a:pPr>
            <a:r>
              <a:rPr lang="ar-DZ" sz="4000" b="1" dirty="0">
                <a:latin typeface="Arabic Typesetting" panose="03020402040406030203" pitchFamily="66" charset="-78"/>
                <a:cs typeface="Arabic Typesetting" panose="03020402040406030203" pitchFamily="66" charset="-78"/>
              </a:rPr>
              <a:t>وضح تأثير الاهتمام بالجودة على تخفيض الكلف بسبب تقليل العمل المعاد وتقليل الاخطاء والاستخدام الافضل للموارد مما سينعكس بشكل ايجابي على تحسين الانتاجي الذي يحسن قدرة المنظمة على تخفيض الاسعار وتحقيق مركز تنافسي أفضل للمنظمة ويحقق لها حصة سوقية اكبر وبالتالي زيادة الارباح التي تؤدي إلى خلق تحسينات اخرى على جودة منتجاتها.</a:t>
            </a:r>
            <a:endParaRPr lang="fr-FR" sz="4000" b="1" dirty="0">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2935504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EE58AD9-B3A5-43DE-B98A-BD2DE70F3D21}"/>
              </a:ext>
            </a:extLst>
          </p:cNvPr>
          <p:cNvSpPr/>
          <p:nvPr/>
        </p:nvSpPr>
        <p:spPr>
          <a:xfrm>
            <a:off x="4257675" y="228600"/>
            <a:ext cx="3676650" cy="1085850"/>
          </a:xfrm>
          <a:prstGeom prst="rect">
            <a:avLst/>
          </a:prstGeom>
          <a:solidFill>
            <a:srgbClr val="FFFF00"/>
          </a:solid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fr-FR"/>
          </a:p>
        </p:txBody>
      </p:sp>
      <p:sp>
        <p:nvSpPr>
          <p:cNvPr id="3" name="Rectangle 2">
            <a:extLst>
              <a:ext uri="{FF2B5EF4-FFF2-40B4-BE49-F238E27FC236}">
                <a16:creationId xmlns:a16="http://schemas.microsoft.com/office/drawing/2014/main" xmlns="" id="{6AC26147-25D8-444D-A841-8B32BF508586}"/>
              </a:ext>
            </a:extLst>
          </p:cNvPr>
          <p:cNvSpPr/>
          <p:nvPr/>
        </p:nvSpPr>
        <p:spPr>
          <a:xfrm>
            <a:off x="990599" y="2857500"/>
            <a:ext cx="3648075" cy="2571750"/>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fr-FR"/>
          </a:p>
        </p:txBody>
      </p:sp>
      <p:sp>
        <p:nvSpPr>
          <p:cNvPr id="4" name="Rectangle 3">
            <a:extLst>
              <a:ext uri="{FF2B5EF4-FFF2-40B4-BE49-F238E27FC236}">
                <a16:creationId xmlns:a16="http://schemas.microsoft.com/office/drawing/2014/main" xmlns="" id="{34A42A04-86FB-4119-9E7E-710B60A0FE74}"/>
              </a:ext>
            </a:extLst>
          </p:cNvPr>
          <p:cNvSpPr/>
          <p:nvPr/>
        </p:nvSpPr>
        <p:spPr>
          <a:xfrm>
            <a:off x="5638800" y="3429000"/>
            <a:ext cx="2114550" cy="142875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xmlns="" id="{70696ABA-9B07-48FB-B81D-16BA8B587F45}"/>
              </a:ext>
            </a:extLst>
          </p:cNvPr>
          <p:cNvSpPr/>
          <p:nvPr/>
        </p:nvSpPr>
        <p:spPr>
          <a:xfrm>
            <a:off x="8753476" y="3429000"/>
            <a:ext cx="3352800" cy="142875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xmlns="" id="{D7FD020F-B2C6-4281-A61D-59C046439132}"/>
              </a:ext>
            </a:extLst>
          </p:cNvPr>
          <p:cNvSpPr/>
          <p:nvPr/>
        </p:nvSpPr>
        <p:spPr>
          <a:xfrm>
            <a:off x="9239250" y="5562600"/>
            <a:ext cx="2867026" cy="100965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xmlns="" id="{CE83067F-9F04-46C0-9DD1-E8AB2E80A903}"/>
              </a:ext>
            </a:extLst>
          </p:cNvPr>
          <p:cNvSpPr/>
          <p:nvPr/>
        </p:nvSpPr>
        <p:spPr>
          <a:xfrm>
            <a:off x="5162550" y="5429250"/>
            <a:ext cx="3590926" cy="120967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 name="Connecteur droit 9">
            <a:extLst>
              <a:ext uri="{FF2B5EF4-FFF2-40B4-BE49-F238E27FC236}">
                <a16:creationId xmlns:a16="http://schemas.microsoft.com/office/drawing/2014/main" xmlns="" id="{EDEE1C75-10E6-41B2-8474-759BB08ED16F}"/>
              </a:ext>
            </a:extLst>
          </p:cNvPr>
          <p:cNvCxnSpPr>
            <a:stCxn id="8" idx="1"/>
          </p:cNvCxnSpPr>
          <p:nvPr/>
        </p:nvCxnSpPr>
        <p:spPr>
          <a:xfrm flipH="1" flipV="1">
            <a:off x="552450" y="6034087"/>
            <a:ext cx="4610100" cy="1"/>
          </a:xfrm>
          <a:prstGeom prst="line">
            <a:avLst/>
          </a:prstGeom>
        </p:spPr>
        <p:style>
          <a:lnRef idx="3">
            <a:schemeClr val="dk1"/>
          </a:lnRef>
          <a:fillRef idx="0">
            <a:schemeClr val="dk1"/>
          </a:fillRef>
          <a:effectRef idx="2">
            <a:schemeClr val="dk1"/>
          </a:effectRef>
          <a:fontRef idx="minor">
            <a:schemeClr val="tx1"/>
          </a:fontRef>
        </p:style>
      </p:cxnSp>
      <p:cxnSp>
        <p:nvCxnSpPr>
          <p:cNvPr id="12" name="Connecteur droit avec flèche 11">
            <a:extLst>
              <a:ext uri="{FF2B5EF4-FFF2-40B4-BE49-F238E27FC236}">
                <a16:creationId xmlns:a16="http://schemas.microsoft.com/office/drawing/2014/main" xmlns="" id="{9EEB4C5D-67A4-4946-81F3-5196488D0DF9}"/>
              </a:ext>
            </a:extLst>
          </p:cNvPr>
          <p:cNvCxnSpPr/>
          <p:nvPr/>
        </p:nvCxnSpPr>
        <p:spPr>
          <a:xfrm>
            <a:off x="552450" y="771525"/>
            <a:ext cx="3705225"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 name="Connecteur droit 13">
            <a:extLst>
              <a:ext uri="{FF2B5EF4-FFF2-40B4-BE49-F238E27FC236}">
                <a16:creationId xmlns:a16="http://schemas.microsoft.com/office/drawing/2014/main" xmlns="" id="{4B1D7488-8B75-4A37-A347-CBC3A4A547B0}"/>
              </a:ext>
            </a:extLst>
          </p:cNvPr>
          <p:cNvCxnSpPr/>
          <p:nvPr/>
        </p:nvCxnSpPr>
        <p:spPr>
          <a:xfrm flipV="1">
            <a:off x="552450" y="771525"/>
            <a:ext cx="0" cy="5295900"/>
          </a:xfrm>
          <a:prstGeom prst="line">
            <a:avLst/>
          </a:prstGeom>
        </p:spPr>
        <p:style>
          <a:lnRef idx="3">
            <a:schemeClr val="dk1"/>
          </a:lnRef>
          <a:fillRef idx="0">
            <a:schemeClr val="dk1"/>
          </a:fillRef>
          <a:effectRef idx="2">
            <a:schemeClr val="dk1"/>
          </a:effectRef>
          <a:fontRef idx="minor">
            <a:schemeClr val="tx1"/>
          </a:fontRef>
        </p:style>
      </p:cxnSp>
      <p:cxnSp>
        <p:nvCxnSpPr>
          <p:cNvPr id="16" name="Connecteur droit avec flèche 15">
            <a:extLst>
              <a:ext uri="{FF2B5EF4-FFF2-40B4-BE49-F238E27FC236}">
                <a16:creationId xmlns:a16="http://schemas.microsoft.com/office/drawing/2014/main" xmlns="" id="{4417474F-F967-432C-BA2E-D0181CDCEDA5}"/>
              </a:ext>
            </a:extLst>
          </p:cNvPr>
          <p:cNvCxnSpPr>
            <a:stCxn id="3" idx="3"/>
            <a:endCxn id="4" idx="1"/>
          </p:cNvCxnSpPr>
          <p:nvPr/>
        </p:nvCxnSpPr>
        <p:spPr>
          <a:xfrm>
            <a:off x="4638674" y="4143375"/>
            <a:ext cx="1000126"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8" name="Connecteur droit avec flèche 17">
            <a:extLst>
              <a:ext uri="{FF2B5EF4-FFF2-40B4-BE49-F238E27FC236}">
                <a16:creationId xmlns:a16="http://schemas.microsoft.com/office/drawing/2014/main" xmlns="" id="{5CFEE332-7AA7-4F57-B9EB-0F909F8C88CC}"/>
              </a:ext>
            </a:extLst>
          </p:cNvPr>
          <p:cNvCxnSpPr>
            <a:cxnSpLocks/>
            <a:stCxn id="4" idx="3"/>
            <a:endCxn id="5" idx="1"/>
          </p:cNvCxnSpPr>
          <p:nvPr/>
        </p:nvCxnSpPr>
        <p:spPr>
          <a:xfrm>
            <a:off x="7753350" y="4143375"/>
            <a:ext cx="1000126"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4" name="Connecteur droit avec flèche 23">
            <a:extLst>
              <a:ext uri="{FF2B5EF4-FFF2-40B4-BE49-F238E27FC236}">
                <a16:creationId xmlns:a16="http://schemas.microsoft.com/office/drawing/2014/main" xmlns="" id="{3DA00D8C-1691-42FB-BA49-BE5700BB7921}"/>
              </a:ext>
            </a:extLst>
          </p:cNvPr>
          <p:cNvCxnSpPr>
            <a:stCxn id="6" idx="1"/>
          </p:cNvCxnSpPr>
          <p:nvPr/>
        </p:nvCxnSpPr>
        <p:spPr>
          <a:xfrm flipH="1">
            <a:off x="8753476" y="6067425"/>
            <a:ext cx="485774"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6" name="Connecteur droit avec flèche 25">
            <a:extLst>
              <a:ext uri="{FF2B5EF4-FFF2-40B4-BE49-F238E27FC236}">
                <a16:creationId xmlns:a16="http://schemas.microsoft.com/office/drawing/2014/main" xmlns="" id="{9C3FF31B-89D2-4E6D-8872-A7DA0A86E583}"/>
              </a:ext>
            </a:extLst>
          </p:cNvPr>
          <p:cNvCxnSpPr/>
          <p:nvPr/>
        </p:nvCxnSpPr>
        <p:spPr>
          <a:xfrm>
            <a:off x="10429876" y="4991100"/>
            <a:ext cx="0" cy="43815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8" name="Connecteur droit 27">
            <a:extLst>
              <a:ext uri="{FF2B5EF4-FFF2-40B4-BE49-F238E27FC236}">
                <a16:creationId xmlns:a16="http://schemas.microsoft.com/office/drawing/2014/main" xmlns="" id="{412CB76F-9558-4D1D-A325-B60F1336A451}"/>
              </a:ext>
            </a:extLst>
          </p:cNvPr>
          <p:cNvCxnSpPr/>
          <p:nvPr/>
        </p:nvCxnSpPr>
        <p:spPr>
          <a:xfrm>
            <a:off x="7124700" y="1314450"/>
            <a:ext cx="0" cy="857250"/>
          </a:xfrm>
          <a:prstGeom prst="line">
            <a:avLst/>
          </a:prstGeom>
        </p:spPr>
        <p:style>
          <a:lnRef idx="3">
            <a:schemeClr val="dk1"/>
          </a:lnRef>
          <a:fillRef idx="0">
            <a:schemeClr val="dk1"/>
          </a:fillRef>
          <a:effectRef idx="2">
            <a:schemeClr val="dk1"/>
          </a:effectRef>
          <a:fontRef idx="minor">
            <a:schemeClr val="tx1"/>
          </a:fontRef>
        </p:style>
      </p:cxnSp>
      <p:cxnSp>
        <p:nvCxnSpPr>
          <p:cNvPr id="30" name="Connecteur droit 29">
            <a:extLst>
              <a:ext uri="{FF2B5EF4-FFF2-40B4-BE49-F238E27FC236}">
                <a16:creationId xmlns:a16="http://schemas.microsoft.com/office/drawing/2014/main" xmlns="" id="{D4CE4E7E-7EA7-4ED6-814F-49865EB57911}"/>
              </a:ext>
            </a:extLst>
          </p:cNvPr>
          <p:cNvCxnSpPr/>
          <p:nvPr/>
        </p:nvCxnSpPr>
        <p:spPr>
          <a:xfrm flipH="1">
            <a:off x="2405062" y="2171700"/>
            <a:ext cx="4719638" cy="0"/>
          </a:xfrm>
          <a:prstGeom prst="line">
            <a:avLst/>
          </a:prstGeom>
        </p:spPr>
        <p:style>
          <a:lnRef idx="3">
            <a:schemeClr val="dk1"/>
          </a:lnRef>
          <a:fillRef idx="0">
            <a:schemeClr val="dk1"/>
          </a:fillRef>
          <a:effectRef idx="2">
            <a:schemeClr val="dk1"/>
          </a:effectRef>
          <a:fontRef idx="minor">
            <a:schemeClr val="tx1"/>
          </a:fontRef>
        </p:style>
      </p:cxnSp>
      <p:cxnSp>
        <p:nvCxnSpPr>
          <p:cNvPr id="32" name="Connecteur droit avec flèche 31">
            <a:extLst>
              <a:ext uri="{FF2B5EF4-FFF2-40B4-BE49-F238E27FC236}">
                <a16:creationId xmlns:a16="http://schemas.microsoft.com/office/drawing/2014/main" xmlns="" id="{2D679556-9E06-4216-8B75-3C629B6AD971}"/>
              </a:ext>
            </a:extLst>
          </p:cNvPr>
          <p:cNvCxnSpPr/>
          <p:nvPr/>
        </p:nvCxnSpPr>
        <p:spPr>
          <a:xfrm>
            <a:off x="2405062" y="2171700"/>
            <a:ext cx="0" cy="6858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3" name="ZoneTexte 32">
            <a:extLst>
              <a:ext uri="{FF2B5EF4-FFF2-40B4-BE49-F238E27FC236}">
                <a16:creationId xmlns:a16="http://schemas.microsoft.com/office/drawing/2014/main" xmlns="" id="{2AAB1690-F7CF-491E-A9BC-325B45390013}"/>
              </a:ext>
            </a:extLst>
          </p:cNvPr>
          <p:cNvSpPr txBox="1"/>
          <p:nvPr/>
        </p:nvSpPr>
        <p:spPr>
          <a:xfrm>
            <a:off x="3890962" y="419784"/>
            <a:ext cx="3495675" cy="646331"/>
          </a:xfrm>
          <a:prstGeom prst="rect">
            <a:avLst/>
          </a:prstGeom>
          <a:noFill/>
        </p:spPr>
        <p:txBody>
          <a:bodyPr wrap="square" rtlCol="0">
            <a:spAutoFit/>
          </a:bodyPr>
          <a:lstStyle/>
          <a:p>
            <a:pPr algn="r" rtl="1"/>
            <a:r>
              <a:rPr lang="ar-DZ" sz="3600" b="1" dirty="0"/>
              <a:t>تحسين الجودة</a:t>
            </a:r>
            <a:endParaRPr lang="fr-FR" sz="3600" b="1" dirty="0"/>
          </a:p>
        </p:txBody>
      </p:sp>
      <p:sp>
        <p:nvSpPr>
          <p:cNvPr id="34" name="ZoneTexte 33">
            <a:extLst>
              <a:ext uri="{FF2B5EF4-FFF2-40B4-BE49-F238E27FC236}">
                <a16:creationId xmlns:a16="http://schemas.microsoft.com/office/drawing/2014/main" xmlns="" id="{F8C44B5F-1F6B-4DEA-9534-8368C55994F2}"/>
              </a:ext>
            </a:extLst>
          </p:cNvPr>
          <p:cNvSpPr txBox="1"/>
          <p:nvPr/>
        </p:nvSpPr>
        <p:spPr>
          <a:xfrm>
            <a:off x="2405061" y="1743075"/>
            <a:ext cx="3962400" cy="523220"/>
          </a:xfrm>
          <a:prstGeom prst="rect">
            <a:avLst/>
          </a:prstGeom>
          <a:noFill/>
        </p:spPr>
        <p:txBody>
          <a:bodyPr wrap="square" rtlCol="0">
            <a:spAutoFit/>
          </a:bodyPr>
          <a:lstStyle/>
          <a:p>
            <a:pPr algn="r" rtl="1"/>
            <a:r>
              <a:rPr lang="ar-DZ" sz="2800" b="1" dirty="0"/>
              <a:t>يؤدي الى تقليل التكاليف بسبب:</a:t>
            </a:r>
            <a:endParaRPr lang="fr-FR" sz="2800" b="1" dirty="0"/>
          </a:p>
        </p:txBody>
      </p:sp>
      <p:sp>
        <p:nvSpPr>
          <p:cNvPr id="35" name="ZoneTexte 34">
            <a:extLst>
              <a:ext uri="{FF2B5EF4-FFF2-40B4-BE49-F238E27FC236}">
                <a16:creationId xmlns:a16="http://schemas.microsoft.com/office/drawing/2014/main" xmlns="" id="{48127197-F363-439B-A014-D52C8442F35D}"/>
              </a:ext>
            </a:extLst>
          </p:cNvPr>
          <p:cNvSpPr txBox="1"/>
          <p:nvPr/>
        </p:nvSpPr>
        <p:spPr>
          <a:xfrm>
            <a:off x="1076327" y="3143250"/>
            <a:ext cx="3309934" cy="1815882"/>
          </a:xfrm>
          <a:prstGeom prst="rect">
            <a:avLst/>
          </a:prstGeom>
          <a:noFill/>
        </p:spPr>
        <p:txBody>
          <a:bodyPr wrap="square" rtlCol="0">
            <a:spAutoFit/>
          </a:bodyPr>
          <a:lstStyle/>
          <a:p>
            <a:pPr marL="457200" indent="-457200" algn="r" rtl="1">
              <a:buFont typeface="Wingdings" panose="05000000000000000000" pitchFamily="2" charset="2"/>
              <a:buChar char="ü"/>
            </a:pPr>
            <a:r>
              <a:rPr lang="ar-DZ" sz="2800" b="1" dirty="0"/>
              <a:t>تقليل العمل المعاد</a:t>
            </a:r>
          </a:p>
          <a:p>
            <a:pPr marL="457200" indent="-457200" algn="r" rtl="1">
              <a:buFont typeface="Wingdings" panose="05000000000000000000" pitchFamily="2" charset="2"/>
              <a:buChar char="ü"/>
            </a:pPr>
            <a:r>
              <a:rPr lang="ar-DZ" sz="2800" b="1" dirty="0"/>
              <a:t>تقليل الأخطاء</a:t>
            </a:r>
          </a:p>
          <a:p>
            <a:pPr marL="457200" indent="-457200" algn="r" rtl="1">
              <a:buFont typeface="Wingdings" panose="05000000000000000000" pitchFamily="2" charset="2"/>
              <a:buChar char="ü"/>
            </a:pPr>
            <a:r>
              <a:rPr lang="ar-DZ" sz="2800" b="1" dirty="0"/>
              <a:t>الاستخدام الأفضل للوقت و المواد</a:t>
            </a:r>
            <a:endParaRPr lang="fr-FR" sz="2800" b="1" dirty="0"/>
          </a:p>
        </p:txBody>
      </p:sp>
      <p:sp>
        <p:nvSpPr>
          <p:cNvPr id="36" name="ZoneTexte 35">
            <a:extLst>
              <a:ext uri="{FF2B5EF4-FFF2-40B4-BE49-F238E27FC236}">
                <a16:creationId xmlns:a16="http://schemas.microsoft.com/office/drawing/2014/main" xmlns="" id="{41A076CA-50F7-4C6E-A000-478B7E87C841}"/>
              </a:ext>
            </a:extLst>
          </p:cNvPr>
          <p:cNvSpPr txBox="1"/>
          <p:nvPr/>
        </p:nvSpPr>
        <p:spPr>
          <a:xfrm>
            <a:off x="5812632" y="3462874"/>
            <a:ext cx="1652587" cy="1323439"/>
          </a:xfrm>
          <a:prstGeom prst="rect">
            <a:avLst/>
          </a:prstGeom>
          <a:noFill/>
        </p:spPr>
        <p:txBody>
          <a:bodyPr wrap="square" rtlCol="0">
            <a:spAutoFit/>
          </a:bodyPr>
          <a:lstStyle/>
          <a:p>
            <a:pPr algn="r" rtl="1"/>
            <a:r>
              <a:rPr lang="ar-DZ" sz="4000" b="1" dirty="0"/>
              <a:t>تحسين الإنتاجية </a:t>
            </a:r>
            <a:endParaRPr lang="fr-FR" sz="4000" b="1" dirty="0"/>
          </a:p>
        </p:txBody>
      </p:sp>
      <p:sp>
        <p:nvSpPr>
          <p:cNvPr id="37" name="ZoneTexte 36">
            <a:extLst>
              <a:ext uri="{FF2B5EF4-FFF2-40B4-BE49-F238E27FC236}">
                <a16:creationId xmlns:a16="http://schemas.microsoft.com/office/drawing/2014/main" xmlns="" id="{B70C6348-76A8-4147-A14D-FC233D80D2FF}"/>
              </a:ext>
            </a:extLst>
          </p:cNvPr>
          <p:cNvSpPr txBox="1"/>
          <p:nvPr/>
        </p:nvSpPr>
        <p:spPr>
          <a:xfrm>
            <a:off x="8996363" y="3529905"/>
            <a:ext cx="3064669" cy="1384995"/>
          </a:xfrm>
          <a:prstGeom prst="rect">
            <a:avLst/>
          </a:prstGeom>
          <a:noFill/>
        </p:spPr>
        <p:txBody>
          <a:bodyPr wrap="square" rtlCol="0">
            <a:spAutoFit/>
          </a:bodyPr>
          <a:lstStyle/>
          <a:p>
            <a:pPr algn="r" rtl="1"/>
            <a:r>
              <a:rPr lang="ar-DZ" sz="2800" b="1" dirty="0"/>
              <a:t>السيطرة على السوق بالجودة الأعلى و السعر الادنى</a:t>
            </a:r>
            <a:endParaRPr lang="fr-FR" sz="2800" b="1" dirty="0"/>
          </a:p>
        </p:txBody>
      </p:sp>
      <p:sp>
        <p:nvSpPr>
          <p:cNvPr id="38" name="ZoneTexte 37">
            <a:extLst>
              <a:ext uri="{FF2B5EF4-FFF2-40B4-BE49-F238E27FC236}">
                <a16:creationId xmlns:a16="http://schemas.microsoft.com/office/drawing/2014/main" xmlns="" id="{F6ED6A21-26E8-4EE8-9911-DE8B89261317}"/>
              </a:ext>
            </a:extLst>
          </p:cNvPr>
          <p:cNvSpPr txBox="1"/>
          <p:nvPr/>
        </p:nvSpPr>
        <p:spPr>
          <a:xfrm>
            <a:off x="9277352" y="5785425"/>
            <a:ext cx="2631282" cy="584775"/>
          </a:xfrm>
          <a:prstGeom prst="rect">
            <a:avLst/>
          </a:prstGeom>
          <a:noFill/>
        </p:spPr>
        <p:txBody>
          <a:bodyPr wrap="square" rtlCol="0">
            <a:spAutoFit/>
          </a:bodyPr>
          <a:lstStyle/>
          <a:p>
            <a:pPr algn="r" rtl="1"/>
            <a:r>
              <a:rPr lang="ar-DZ" sz="3200" b="1" dirty="0"/>
              <a:t>البقاء في السوق</a:t>
            </a:r>
            <a:endParaRPr lang="fr-FR" sz="3200" b="1" dirty="0"/>
          </a:p>
        </p:txBody>
      </p:sp>
      <p:sp>
        <p:nvSpPr>
          <p:cNvPr id="39" name="ZoneTexte 38">
            <a:extLst>
              <a:ext uri="{FF2B5EF4-FFF2-40B4-BE49-F238E27FC236}">
                <a16:creationId xmlns:a16="http://schemas.microsoft.com/office/drawing/2014/main" xmlns="" id="{BE386854-E9DA-4AF1-9A93-BC6D5528B7DA}"/>
              </a:ext>
            </a:extLst>
          </p:cNvPr>
          <p:cNvSpPr txBox="1"/>
          <p:nvPr/>
        </p:nvSpPr>
        <p:spPr>
          <a:xfrm>
            <a:off x="5422105" y="5589568"/>
            <a:ext cx="2952750" cy="954107"/>
          </a:xfrm>
          <a:prstGeom prst="rect">
            <a:avLst/>
          </a:prstGeom>
          <a:noFill/>
        </p:spPr>
        <p:txBody>
          <a:bodyPr wrap="square" rtlCol="0">
            <a:spAutoFit/>
          </a:bodyPr>
          <a:lstStyle/>
          <a:p>
            <a:pPr algn="r" rtl="1"/>
            <a:r>
              <a:rPr lang="ar-DZ" sz="2800" b="1" dirty="0"/>
              <a:t>زيادة الحصة السوقية </a:t>
            </a:r>
          </a:p>
          <a:p>
            <a:pPr algn="r" rtl="1"/>
            <a:r>
              <a:rPr lang="ar-DZ" sz="2800" b="1" dirty="0"/>
              <a:t>زيادة الارباح</a:t>
            </a:r>
            <a:endParaRPr lang="fr-FR" sz="2800" b="1" dirty="0"/>
          </a:p>
        </p:txBody>
      </p:sp>
    </p:spTree>
    <p:extLst>
      <p:ext uri="{BB962C8B-B14F-4D97-AF65-F5344CB8AC3E}">
        <p14:creationId xmlns:p14="http://schemas.microsoft.com/office/powerpoint/2010/main" val="3889179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18000">
              <a:schemeClr val="tx1">
                <a:lumMod val="50000"/>
                <a:lumOff val="50000"/>
              </a:schemeClr>
            </a:gs>
            <a:gs pos="62000">
              <a:schemeClr val="tx1"/>
            </a:gs>
            <a:gs pos="83000">
              <a:schemeClr val="tx1"/>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900D8BD-627A-456F-9348-EED452AFC742}"/>
              </a:ext>
            </a:extLst>
          </p:cNvPr>
          <p:cNvSpPr/>
          <p:nvPr/>
        </p:nvSpPr>
        <p:spPr>
          <a:xfrm>
            <a:off x="3562350" y="266700"/>
            <a:ext cx="5067300" cy="6324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xmlns="" id="{33344C14-7A52-4154-8636-4BAB9A63995B}"/>
              </a:ext>
            </a:extLst>
          </p:cNvPr>
          <p:cNvPicPr>
            <a:picLocks noChangeAspect="1"/>
          </p:cNvPicPr>
          <p:nvPr/>
        </p:nvPicPr>
        <p:blipFill>
          <a:blip r:embed="rId2"/>
          <a:stretch>
            <a:fillRect/>
          </a:stretch>
        </p:blipFill>
        <p:spPr>
          <a:xfrm>
            <a:off x="-5664457" y="2057418"/>
            <a:ext cx="4737003" cy="4298053"/>
          </a:xfrm>
          <a:prstGeom prst="rect">
            <a:avLst/>
          </a:prstGeom>
        </p:spPr>
      </p:pic>
      <p:pic>
        <p:nvPicPr>
          <p:cNvPr id="6" name="Image 5">
            <a:extLst>
              <a:ext uri="{FF2B5EF4-FFF2-40B4-BE49-F238E27FC236}">
                <a16:creationId xmlns:a16="http://schemas.microsoft.com/office/drawing/2014/main" xmlns="" id="{82B1CED7-52C3-47C2-81DF-F8F77A4F6E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5783" y="457200"/>
            <a:ext cx="4560434" cy="5943600"/>
          </a:xfrm>
          <a:prstGeom prst="rect">
            <a:avLst/>
          </a:prstGeom>
        </p:spPr>
      </p:pic>
      <p:sp>
        <p:nvSpPr>
          <p:cNvPr id="10" name="ZoneTexte 9">
            <a:extLst>
              <a:ext uri="{FF2B5EF4-FFF2-40B4-BE49-F238E27FC236}">
                <a16:creationId xmlns:a16="http://schemas.microsoft.com/office/drawing/2014/main" xmlns="" id="{9E20D11D-3BA8-48B1-9A74-AFC3216BF839}"/>
              </a:ext>
            </a:extLst>
          </p:cNvPr>
          <p:cNvSpPr txBox="1"/>
          <p:nvPr/>
        </p:nvSpPr>
        <p:spPr>
          <a:xfrm>
            <a:off x="3815783" y="5726609"/>
            <a:ext cx="4813867" cy="769441"/>
          </a:xfrm>
          <a:prstGeom prst="rect">
            <a:avLst/>
          </a:prstGeom>
          <a:noFill/>
        </p:spPr>
        <p:txBody>
          <a:bodyPr wrap="square" rtlCol="0">
            <a:spAutoFit/>
          </a:bodyPr>
          <a:lstStyle/>
          <a:p>
            <a:r>
              <a:rPr lang="fr-FR" sz="4400" b="1" dirty="0">
                <a:solidFill>
                  <a:schemeClr val="bg1"/>
                </a:solidFill>
                <a:effectLst>
                  <a:outerShdw blurRad="50800" dist="38100" algn="l" rotWithShape="0">
                    <a:prstClr val="black"/>
                  </a:outerShdw>
                </a:effectLst>
                <a:latin typeface="Times New Roman" panose="02020603050405020304" pitchFamily="18" charset="0"/>
                <a:cs typeface="Times New Roman" panose="02020603050405020304" pitchFamily="18" charset="0"/>
              </a:rPr>
              <a:t>JOSEPH JURAN</a:t>
            </a:r>
          </a:p>
        </p:txBody>
      </p:sp>
      <p:sp>
        <p:nvSpPr>
          <p:cNvPr id="3" name="ZoneTexte 2">
            <a:extLst>
              <a:ext uri="{FF2B5EF4-FFF2-40B4-BE49-F238E27FC236}">
                <a16:creationId xmlns:a16="http://schemas.microsoft.com/office/drawing/2014/main" xmlns="" id="{E77B52D2-F133-484F-8EAC-4879C86580EF}"/>
              </a:ext>
            </a:extLst>
          </p:cNvPr>
          <p:cNvSpPr txBox="1"/>
          <p:nvPr/>
        </p:nvSpPr>
        <p:spPr>
          <a:xfrm>
            <a:off x="-2799740" y="1384561"/>
            <a:ext cx="35814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Joseph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JURAN</a:t>
            </a:r>
          </a:p>
        </p:txBody>
      </p:sp>
      <p:sp>
        <p:nvSpPr>
          <p:cNvPr id="5" name="ZoneTexte 4">
            <a:extLst>
              <a:ext uri="{FF2B5EF4-FFF2-40B4-BE49-F238E27FC236}">
                <a16:creationId xmlns:a16="http://schemas.microsoft.com/office/drawing/2014/main" xmlns="" id="{C6693D1C-1990-4B91-8D83-B5C04416B54E}"/>
              </a:ext>
            </a:extLst>
          </p:cNvPr>
          <p:cNvSpPr txBox="1"/>
          <p:nvPr/>
        </p:nvSpPr>
        <p:spPr>
          <a:xfrm>
            <a:off x="-5486705" y="3013400"/>
            <a:ext cx="4381500" cy="286232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DZ" sz="3600" b="1" i="0" u="none" strike="noStrike" kern="1200" cap="none" spc="0" normalizeH="0" baseline="0" noProof="0">
                <a:ln>
                  <a:noFill/>
                </a:ln>
                <a:solidFill>
                  <a:prstClr val="black"/>
                </a:solidFill>
                <a:effectLst/>
                <a:uLnTx/>
                <a:uFillTx/>
                <a:latin typeface="Arabic Typesetting" panose="03020402040406030203" pitchFamily="66" charset="-78"/>
                <a:ea typeface="+mn-ea"/>
                <a:cs typeface="Arabic Typesetting" panose="03020402040406030203" pitchFamily="66" charset="-78"/>
              </a:rPr>
              <a:t>معلم الجودة الاول في العالم وهو احد المهندسين الاوائل الذين ساهموا في بناء ثورة الجودة باليابان.</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DZ" sz="3600" b="1" i="0" u="none" strike="noStrike" kern="1200" cap="none" spc="0" normalizeH="0" baseline="0" noProof="0">
                <a:ln>
                  <a:noFill/>
                </a:ln>
                <a:solidFill>
                  <a:prstClr val="black"/>
                </a:solidFill>
                <a:effectLst/>
                <a:uLnTx/>
                <a:uFillTx/>
                <a:latin typeface="Arabic Typesetting" panose="03020402040406030203" pitchFamily="66" charset="-78"/>
                <a:ea typeface="+mn-ea"/>
                <a:cs typeface="Arabic Typesetting" panose="03020402040406030203" pitchFamily="66" charset="-78"/>
              </a:rPr>
              <a:t>مكان الازدياد: رومانيا</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DZ" sz="3600" b="1" i="0" u="none" strike="noStrike" kern="1200" cap="none" spc="0" normalizeH="0" baseline="0" noProof="0">
                <a:ln>
                  <a:noFill/>
                </a:ln>
                <a:solidFill>
                  <a:prstClr val="black"/>
                </a:solidFill>
                <a:effectLst/>
                <a:uLnTx/>
                <a:uFillTx/>
                <a:latin typeface="Arabic Typesetting" panose="03020402040406030203" pitchFamily="66" charset="-78"/>
                <a:ea typeface="+mn-ea"/>
                <a:cs typeface="Arabic Typesetting" panose="03020402040406030203" pitchFamily="66" charset="-78"/>
              </a:rPr>
              <a:t>تاريخ الازدياد :24-12-1904</a:t>
            </a:r>
            <a:endParaRPr kumimoji="0" lang="ar-DZ" sz="3600" b="1" i="0" u="none" strike="noStrike" kern="1200" cap="none" spc="0" normalizeH="0" baseline="0" noProof="0" dirty="0">
              <a:ln>
                <a:noFill/>
              </a:ln>
              <a:solidFill>
                <a:prstClr val="black"/>
              </a:solidFill>
              <a:effectLst/>
              <a:uLnTx/>
              <a:uFillTx/>
              <a:latin typeface="Arabic Typesetting" panose="03020402040406030203" pitchFamily="66" charset="-78"/>
              <a:ea typeface="+mn-ea"/>
              <a:cs typeface="Arabic Typesetting" panose="03020402040406030203" pitchFamily="66" charset="-78"/>
            </a:endParaRPr>
          </a:p>
        </p:txBody>
      </p:sp>
    </p:spTree>
    <p:extLst>
      <p:ext uri="{BB962C8B-B14F-4D97-AF65-F5344CB8AC3E}">
        <p14:creationId xmlns:p14="http://schemas.microsoft.com/office/powerpoint/2010/main" val="19916189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18000">
              <a:schemeClr val="tx1">
                <a:lumMod val="50000"/>
                <a:lumOff val="50000"/>
              </a:schemeClr>
            </a:gs>
            <a:gs pos="62000">
              <a:schemeClr val="tx1"/>
            </a:gs>
            <a:gs pos="83000">
              <a:schemeClr val="tx1"/>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900D8BD-627A-456F-9348-EED452AFC742}"/>
              </a:ext>
            </a:extLst>
          </p:cNvPr>
          <p:cNvSpPr/>
          <p:nvPr/>
        </p:nvSpPr>
        <p:spPr>
          <a:xfrm>
            <a:off x="0" y="0"/>
            <a:ext cx="12192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xmlns="" id="{82B1CED7-52C3-47C2-81DF-F8F77A4F6E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9988" y="133350"/>
            <a:ext cx="7652012" cy="6591299"/>
          </a:xfrm>
          <a:prstGeom prst="rect">
            <a:avLst/>
          </a:prstGeom>
        </p:spPr>
      </p:pic>
      <p:sp>
        <p:nvSpPr>
          <p:cNvPr id="10" name="ZoneTexte 9">
            <a:extLst>
              <a:ext uri="{FF2B5EF4-FFF2-40B4-BE49-F238E27FC236}">
                <a16:creationId xmlns:a16="http://schemas.microsoft.com/office/drawing/2014/main" xmlns="" id="{9E20D11D-3BA8-48B1-9A74-AFC3216BF839}"/>
              </a:ext>
            </a:extLst>
          </p:cNvPr>
          <p:cNvSpPr txBox="1"/>
          <p:nvPr/>
        </p:nvSpPr>
        <p:spPr>
          <a:xfrm>
            <a:off x="3552127" y="7648908"/>
            <a:ext cx="4813867" cy="1446550"/>
          </a:xfrm>
          <a:prstGeom prst="rect">
            <a:avLst/>
          </a:prstGeom>
          <a:noFill/>
        </p:spPr>
        <p:txBody>
          <a:bodyPr wrap="square" rtlCol="0">
            <a:spAutoFit/>
          </a:bodyPr>
          <a:lstStyle/>
          <a:p>
            <a:pPr algn="ctr"/>
            <a:r>
              <a:rPr lang="fr-FR" sz="4400" b="1" dirty="0">
                <a:solidFill>
                  <a:schemeClr val="bg1"/>
                </a:solidFill>
                <a:effectLst>
                  <a:outerShdw blurRad="50800" dist="38100" algn="l" rotWithShape="0">
                    <a:prstClr val="black"/>
                  </a:outerShdw>
                </a:effectLst>
                <a:latin typeface="Times New Roman" panose="02020603050405020304" pitchFamily="18" charset="0"/>
                <a:cs typeface="Times New Roman" panose="02020603050405020304" pitchFamily="18" charset="0"/>
              </a:rPr>
              <a:t>JOSEPH</a:t>
            </a:r>
          </a:p>
          <a:p>
            <a:pPr algn="ctr"/>
            <a:r>
              <a:rPr lang="fr-FR" sz="4400" b="1" dirty="0">
                <a:solidFill>
                  <a:schemeClr val="bg1"/>
                </a:solidFill>
                <a:effectLst>
                  <a:outerShdw blurRad="50800" dist="38100" algn="l" rotWithShape="0">
                    <a:prstClr val="black"/>
                  </a:outerShdw>
                </a:effectLst>
                <a:latin typeface="Times New Roman" panose="02020603050405020304" pitchFamily="18" charset="0"/>
                <a:cs typeface="Times New Roman" panose="02020603050405020304" pitchFamily="18" charset="0"/>
              </a:rPr>
              <a:t> JURAN</a:t>
            </a:r>
          </a:p>
        </p:txBody>
      </p:sp>
      <p:pic>
        <p:nvPicPr>
          <p:cNvPr id="7" name="Image 6">
            <a:extLst>
              <a:ext uri="{FF2B5EF4-FFF2-40B4-BE49-F238E27FC236}">
                <a16:creationId xmlns:a16="http://schemas.microsoft.com/office/drawing/2014/main" xmlns="" id="{33344C14-7A52-4154-8636-4BAB9A63995B}"/>
              </a:ext>
            </a:extLst>
          </p:cNvPr>
          <p:cNvPicPr>
            <a:picLocks noChangeAspect="1"/>
          </p:cNvPicPr>
          <p:nvPr/>
        </p:nvPicPr>
        <p:blipFill>
          <a:blip r:embed="rId3"/>
          <a:stretch>
            <a:fillRect/>
          </a:stretch>
        </p:blipFill>
        <p:spPr>
          <a:xfrm>
            <a:off x="114696" y="2559947"/>
            <a:ext cx="4737003" cy="4298053"/>
          </a:xfrm>
          <a:prstGeom prst="rect">
            <a:avLst/>
          </a:prstGeom>
        </p:spPr>
      </p:pic>
      <p:sp>
        <p:nvSpPr>
          <p:cNvPr id="12" name="ZoneTexte 11">
            <a:extLst>
              <a:ext uri="{FF2B5EF4-FFF2-40B4-BE49-F238E27FC236}">
                <a16:creationId xmlns:a16="http://schemas.microsoft.com/office/drawing/2014/main" xmlns="" id="{33E57DD1-887A-4FAF-8E20-675867715A25}"/>
              </a:ext>
            </a:extLst>
          </p:cNvPr>
          <p:cNvSpPr txBox="1"/>
          <p:nvPr/>
        </p:nvSpPr>
        <p:spPr>
          <a:xfrm>
            <a:off x="1102699" y="2952750"/>
            <a:ext cx="2707301" cy="857250"/>
          </a:xfrm>
          <a:prstGeom prst="rect">
            <a:avLst/>
          </a:prstGeom>
          <a:noFill/>
        </p:spPr>
        <p:txBody>
          <a:bodyPr wrap="square" rtlCol="0">
            <a:spAutoFit/>
          </a:bodyPr>
          <a:lstStyle/>
          <a:p>
            <a:endParaRPr lang="fr-FR" dirty="0"/>
          </a:p>
        </p:txBody>
      </p:sp>
      <p:sp>
        <p:nvSpPr>
          <p:cNvPr id="15" name="ZoneTexte 14">
            <a:extLst>
              <a:ext uri="{FF2B5EF4-FFF2-40B4-BE49-F238E27FC236}">
                <a16:creationId xmlns:a16="http://schemas.microsoft.com/office/drawing/2014/main" xmlns="" id="{96B98019-6551-4780-B1B5-823D383B5A35}"/>
              </a:ext>
            </a:extLst>
          </p:cNvPr>
          <p:cNvSpPr txBox="1"/>
          <p:nvPr/>
        </p:nvSpPr>
        <p:spPr>
          <a:xfrm>
            <a:off x="375128" y="3723745"/>
            <a:ext cx="4216138" cy="3416320"/>
          </a:xfrm>
          <a:prstGeom prst="rect">
            <a:avLst/>
          </a:prstGeom>
          <a:noFill/>
        </p:spPr>
        <p:txBody>
          <a:bodyPr wrap="square" rtlCol="0">
            <a:spAutoFit/>
          </a:bodyPr>
          <a:lstStyle/>
          <a:p>
            <a:pPr algn="r" rtl="1"/>
            <a:r>
              <a:rPr lang="ar-DZ" sz="3600" b="1" dirty="0">
                <a:latin typeface="Arabic Typesetting" panose="03020402040406030203" pitchFamily="66" charset="-78"/>
                <a:cs typeface="Arabic Typesetting" panose="03020402040406030203" pitchFamily="66" charset="-78"/>
              </a:rPr>
              <a:t>معلم الجودة الاول في العالم وهو احد المهندسين الاوائل الذين ساهموا في بناء ثورة الجودة باليابان.</a:t>
            </a:r>
          </a:p>
          <a:p>
            <a:pPr algn="r" rtl="1"/>
            <a:r>
              <a:rPr lang="ar-DZ" sz="3600" b="1" dirty="0">
                <a:latin typeface="Arabic Typesetting" panose="03020402040406030203" pitchFamily="66" charset="-78"/>
                <a:cs typeface="Arabic Typesetting" panose="03020402040406030203" pitchFamily="66" charset="-78"/>
              </a:rPr>
              <a:t>مكان الازدياد: رومانيا</a:t>
            </a:r>
          </a:p>
          <a:p>
            <a:pPr algn="r" rtl="1"/>
            <a:r>
              <a:rPr lang="ar-DZ" sz="3600" b="1" dirty="0">
                <a:latin typeface="Arabic Typesetting" panose="03020402040406030203" pitchFamily="66" charset="-78"/>
                <a:cs typeface="Arabic Typesetting" panose="03020402040406030203" pitchFamily="66" charset="-78"/>
              </a:rPr>
              <a:t>تاريخ الازدياد :24-12-1904</a:t>
            </a:r>
          </a:p>
          <a:p>
            <a:pPr algn="r" rtl="1"/>
            <a:endParaRPr lang="fr-FR" sz="3600" b="1" dirty="0">
              <a:latin typeface="Arabic Typesetting" panose="03020402040406030203" pitchFamily="66" charset="-78"/>
              <a:cs typeface="Arabic Typesetting" panose="03020402040406030203" pitchFamily="66" charset="-78"/>
            </a:endParaRPr>
          </a:p>
        </p:txBody>
      </p:sp>
      <p:sp>
        <p:nvSpPr>
          <p:cNvPr id="16" name="ZoneTexte 15">
            <a:extLst>
              <a:ext uri="{FF2B5EF4-FFF2-40B4-BE49-F238E27FC236}">
                <a16:creationId xmlns:a16="http://schemas.microsoft.com/office/drawing/2014/main" xmlns="" id="{A69842D2-F504-45F1-86E8-FCFC4CD0682C}"/>
              </a:ext>
            </a:extLst>
          </p:cNvPr>
          <p:cNvSpPr txBox="1"/>
          <p:nvPr/>
        </p:nvSpPr>
        <p:spPr>
          <a:xfrm>
            <a:off x="1129546" y="2598047"/>
            <a:ext cx="2707301" cy="1200329"/>
          </a:xfrm>
          <a:prstGeom prst="rect">
            <a:avLst/>
          </a:prstGeom>
          <a:noFill/>
        </p:spPr>
        <p:txBody>
          <a:bodyPr wrap="square" rtlCol="0">
            <a:spAutoFit/>
          </a:bodyPr>
          <a:lstStyle/>
          <a:p>
            <a:pPr algn="ctr"/>
            <a:r>
              <a:rPr lang="fr-FR" sz="2800" b="1"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Joseph</a:t>
            </a:r>
          </a:p>
          <a:p>
            <a:pPr algn="ctr"/>
            <a:r>
              <a:rPr lang="fr-FR" sz="4400" b="1"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JURAN</a:t>
            </a:r>
          </a:p>
        </p:txBody>
      </p:sp>
    </p:spTree>
    <p:extLst>
      <p:ext uri="{BB962C8B-B14F-4D97-AF65-F5344CB8AC3E}">
        <p14:creationId xmlns:p14="http://schemas.microsoft.com/office/powerpoint/2010/main" val="15436434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xmlns="" id="{15AC49C9-7084-40FA-B5CE-89C006C1C0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450" y="-620059"/>
            <a:ext cx="12668250" cy="4049059"/>
          </a:xfrm>
          <a:prstGeom prst="rect">
            <a:avLst/>
          </a:prstGeom>
        </p:spPr>
      </p:pic>
      <p:sp>
        <p:nvSpPr>
          <p:cNvPr id="4" name="ZoneTexte 3">
            <a:extLst>
              <a:ext uri="{FF2B5EF4-FFF2-40B4-BE49-F238E27FC236}">
                <a16:creationId xmlns:a16="http://schemas.microsoft.com/office/drawing/2014/main" xmlns="" id="{863440C6-17E8-4E52-877D-C30598FA9AA5}"/>
              </a:ext>
            </a:extLst>
          </p:cNvPr>
          <p:cNvSpPr txBox="1"/>
          <p:nvPr/>
        </p:nvSpPr>
        <p:spPr>
          <a:xfrm>
            <a:off x="1181100" y="628650"/>
            <a:ext cx="4438650" cy="923330"/>
          </a:xfrm>
          <a:prstGeom prst="rect">
            <a:avLst/>
          </a:prstGeom>
          <a:noFill/>
        </p:spPr>
        <p:txBody>
          <a:bodyPr wrap="square" rtlCol="0">
            <a:spAutoFit/>
          </a:bodyPr>
          <a:lstStyle/>
          <a:p>
            <a:pPr algn="r" rtl="1"/>
            <a:r>
              <a:rPr lang="ar-DZ" sz="5400" b="1" dirty="0">
                <a:highlight>
                  <a:srgbClr val="FFFF00"/>
                </a:highlight>
                <a:latin typeface="Arabic Typesetting" panose="03020402040406030203" pitchFamily="66" charset="-78"/>
                <a:cs typeface="Arabic Typesetting" panose="03020402040406030203" pitchFamily="66" charset="-78"/>
              </a:rPr>
              <a:t> نبذة حول جوزيف جوران</a:t>
            </a:r>
            <a:endParaRPr lang="fr-FR" sz="5400" b="1" dirty="0">
              <a:highlight>
                <a:srgbClr val="FFFF00"/>
              </a:highlight>
              <a:latin typeface="Arabic Typesetting" panose="03020402040406030203" pitchFamily="66" charset="-78"/>
              <a:cs typeface="Arabic Typesetting" panose="03020402040406030203" pitchFamily="66" charset="-78"/>
            </a:endParaRPr>
          </a:p>
        </p:txBody>
      </p:sp>
      <p:pic>
        <p:nvPicPr>
          <p:cNvPr id="6" name="Image 5">
            <a:extLst>
              <a:ext uri="{FF2B5EF4-FFF2-40B4-BE49-F238E27FC236}">
                <a16:creationId xmlns:a16="http://schemas.microsoft.com/office/drawing/2014/main" xmlns="" id="{8D437629-A72B-449F-BED5-C408DC1A46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9493" y="-162520"/>
            <a:ext cx="2785613" cy="3429000"/>
          </a:xfrm>
          <a:prstGeom prst="rect">
            <a:avLst/>
          </a:prstGeom>
        </p:spPr>
      </p:pic>
      <p:sp>
        <p:nvSpPr>
          <p:cNvPr id="7" name="ZoneTexte 6">
            <a:extLst>
              <a:ext uri="{FF2B5EF4-FFF2-40B4-BE49-F238E27FC236}">
                <a16:creationId xmlns:a16="http://schemas.microsoft.com/office/drawing/2014/main" xmlns="" id="{BD13B273-9E45-479F-81AE-FE192492EE91}"/>
              </a:ext>
            </a:extLst>
          </p:cNvPr>
          <p:cNvSpPr txBox="1"/>
          <p:nvPr/>
        </p:nvSpPr>
        <p:spPr>
          <a:xfrm>
            <a:off x="8610600" y="323850"/>
            <a:ext cx="3581400" cy="255454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"Without a Standard, there is no logical basis for decision making or taking action"</a:t>
            </a:r>
            <a:endParaRPr lang="fr-FR" sz="3200" b="1" dirty="0">
              <a:latin typeface="Times New Roman" panose="02020603050405020304" pitchFamily="18" charset="0"/>
              <a:cs typeface="Times New Roman" panose="02020603050405020304" pitchFamily="18" charset="0"/>
            </a:endParaRPr>
          </a:p>
        </p:txBody>
      </p:sp>
      <p:sp>
        <p:nvSpPr>
          <p:cNvPr id="8" name="ZoneTexte 7">
            <a:extLst>
              <a:ext uri="{FF2B5EF4-FFF2-40B4-BE49-F238E27FC236}">
                <a16:creationId xmlns:a16="http://schemas.microsoft.com/office/drawing/2014/main" xmlns="" id="{81868491-D3F6-4FB3-9DE7-DF7682F5455A}"/>
              </a:ext>
            </a:extLst>
          </p:cNvPr>
          <p:cNvSpPr txBox="1"/>
          <p:nvPr/>
        </p:nvSpPr>
        <p:spPr>
          <a:xfrm>
            <a:off x="7142672" y="3241864"/>
            <a:ext cx="4895850" cy="3785652"/>
          </a:xfrm>
          <a:prstGeom prst="rect">
            <a:avLst/>
          </a:prstGeom>
          <a:noFill/>
        </p:spPr>
        <p:txBody>
          <a:bodyPr wrap="square" rtlCol="0">
            <a:spAutoFit/>
          </a:bodyPr>
          <a:lstStyle/>
          <a:p>
            <a:pPr algn="ctr" rtl="1"/>
            <a:r>
              <a:rPr lang="ar-DZ" sz="4000" dirty="0">
                <a:solidFill>
                  <a:schemeClr val="bg1"/>
                </a:solidFill>
                <a:latin typeface="Arabic Typesetting" panose="03020402040406030203" pitchFamily="66" charset="-78"/>
                <a:cs typeface="Arabic Typesetting" panose="03020402040406030203" pitchFamily="66" charset="-78"/>
              </a:rPr>
              <a:t>دخل جامعة </a:t>
            </a:r>
            <a:r>
              <a:rPr lang="fr-FR" sz="4000" dirty="0">
                <a:solidFill>
                  <a:schemeClr val="bg1"/>
                </a:solidFill>
                <a:latin typeface="Arabic Typesetting" panose="03020402040406030203" pitchFamily="66" charset="-78"/>
                <a:cs typeface="Arabic Typesetting" panose="03020402040406030203" pitchFamily="66" charset="-78"/>
              </a:rPr>
              <a:t>Minnesota </a:t>
            </a:r>
            <a:r>
              <a:rPr lang="ar-DZ" sz="4000" dirty="0">
                <a:solidFill>
                  <a:schemeClr val="bg1"/>
                </a:solidFill>
                <a:latin typeface="Arabic Typesetting" panose="03020402040406030203" pitchFamily="66" charset="-78"/>
                <a:cs typeface="Arabic Typesetting" panose="03020402040406030203" pitchFamily="66" charset="-78"/>
              </a:rPr>
              <a:t>بتخصص الهندسة الالكترونية .. حيث التحق بعد التخرج بالعمل في شركة </a:t>
            </a:r>
            <a:r>
              <a:rPr lang="fr-FR" sz="4000" dirty="0">
                <a:solidFill>
                  <a:schemeClr val="bg1"/>
                </a:solidFill>
                <a:latin typeface="Arabic Typesetting" panose="03020402040406030203" pitchFamily="66" charset="-78"/>
                <a:cs typeface="Arabic Typesetting" panose="03020402040406030203" pitchFamily="66" charset="-78"/>
              </a:rPr>
              <a:t>Western</a:t>
            </a:r>
          </a:p>
          <a:p>
            <a:pPr algn="ctr" rtl="1"/>
            <a:r>
              <a:rPr lang="fr-FR" sz="4000" dirty="0">
                <a:solidFill>
                  <a:schemeClr val="bg1"/>
                </a:solidFill>
                <a:latin typeface="Arabic Typesetting" panose="03020402040406030203" pitchFamily="66" charset="-78"/>
                <a:cs typeface="Arabic Typesetting" panose="03020402040406030203" pitchFamily="66" charset="-78"/>
              </a:rPr>
              <a:t> Electric </a:t>
            </a:r>
            <a:r>
              <a:rPr lang="fr-FR" sz="4000" dirty="0" err="1">
                <a:solidFill>
                  <a:schemeClr val="bg1"/>
                </a:solidFill>
                <a:latin typeface="Arabic Typesetting" panose="03020402040406030203" pitchFamily="66" charset="-78"/>
                <a:cs typeface="Arabic Typesetting" panose="03020402040406030203" pitchFamily="66" charset="-78"/>
              </a:rPr>
              <a:t>Hawthrone</a:t>
            </a:r>
            <a:r>
              <a:rPr lang="fr-FR" sz="4000" dirty="0">
                <a:solidFill>
                  <a:schemeClr val="bg1"/>
                </a:solidFill>
                <a:latin typeface="Arabic Typesetting" panose="03020402040406030203" pitchFamily="66" charset="-78"/>
                <a:cs typeface="Arabic Typesetting" panose="03020402040406030203" pitchFamily="66" charset="-78"/>
              </a:rPr>
              <a:t> </a:t>
            </a:r>
            <a:r>
              <a:rPr lang="ar-DZ" sz="4000" dirty="0">
                <a:solidFill>
                  <a:schemeClr val="bg1"/>
                </a:solidFill>
                <a:latin typeface="Arabic Typesetting" panose="03020402040406030203" pitchFamily="66" charset="-78"/>
                <a:cs typeface="Arabic Typesetting" panose="03020402040406030203" pitchFamily="66" charset="-78"/>
              </a:rPr>
              <a:t>في إدارة التفتيش والمعاينة حتى نهاية الحرب العالمية الثانية.</a:t>
            </a:r>
          </a:p>
        </p:txBody>
      </p:sp>
      <p:sp>
        <p:nvSpPr>
          <p:cNvPr id="9" name="ZoneTexte 8">
            <a:extLst>
              <a:ext uri="{FF2B5EF4-FFF2-40B4-BE49-F238E27FC236}">
                <a16:creationId xmlns:a16="http://schemas.microsoft.com/office/drawing/2014/main" xmlns="" id="{0B797F24-792F-462B-8F50-858FBE54651E}"/>
              </a:ext>
            </a:extLst>
          </p:cNvPr>
          <p:cNvSpPr txBox="1"/>
          <p:nvPr/>
        </p:nvSpPr>
        <p:spPr>
          <a:xfrm>
            <a:off x="153478" y="3406200"/>
            <a:ext cx="6493894" cy="3416320"/>
          </a:xfrm>
          <a:prstGeom prst="rect">
            <a:avLst/>
          </a:prstGeom>
          <a:noFill/>
        </p:spPr>
        <p:txBody>
          <a:bodyPr wrap="square" rtlCol="0">
            <a:spAutoFit/>
          </a:bodyPr>
          <a:lstStyle/>
          <a:p>
            <a:pPr algn="ctr" rtl="1"/>
            <a:r>
              <a:rPr lang="ar-DZ" sz="3600" dirty="0">
                <a:solidFill>
                  <a:schemeClr val="bg1"/>
                </a:solidFill>
                <a:latin typeface="Arabic Typesetting" panose="03020402040406030203" pitchFamily="66" charset="-78"/>
                <a:cs typeface="Arabic Typesetting" panose="03020402040406030203" pitchFamily="66" charset="-78"/>
              </a:rPr>
              <a:t>قام بزيارة اليابان بعد الحرب العالمية الثانية وقد وصل إليها بعد أربع سنوات من وصول </a:t>
            </a:r>
            <a:r>
              <a:rPr lang="fr-FR" sz="3600" dirty="0">
                <a:solidFill>
                  <a:schemeClr val="bg1"/>
                </a:solidFill>
                <a:latin typeface="Arabic Typesetting" panose="03020402040406030203" pitchFamily="66" charset="-78"/>
                <a:cs typeface="Arabic Typesetting" panose="03020402040406030203" pitchFamily="66" charset="-78"/>
              </a:rPr>
              <a:t> </a:t>
            </a:r>
            <a:r>
              <a:rPr lang="fr-FR" sz="3600" dirty="0" err="1">
                <a:solidFill>
                  <a:schemeClr val="bg1"/>
                </a:solidFill>
                <a:latin typeface="Arabic Typesetting" panose="03020402040406030203" pitchFamily="66" charset="-78"/>
                <a:cs typeface="Arabic Typesetting" panose="03020402040406030203" pitchFamily="66" charset="-78"/>
              </a:rPr>
              <a:t>deming</a:t>
            </a:r>
            <a:r>
              <a:rPr lang="fr-FR" sz="3600" dirty="0">
                <a:solidFill>
                  <a:schemeClr val="bg1"/>
                </a:solidFill>
                <a:latin typeface="Arabic Typesetting" panose="03020402040406030203" pitchFamily="66" charset="-78"/>
                <a:cs typeface="Arabic Typesetting" panose="03020402040406030203" pitchFamily="66" charset="-78"/>
              </a:rPr>
              <a:t> </a:t>
            </a:r>
            <a:r>
              <a:rPr lang="ar-DZ" sz="3600" dirty="0">
                <a:solidFill>
                  <a:schemeClr val="bg1"/>
                </a:solidFill>
                <a:latin typeface="Arabic Typesetting" panose="03020402040406030203" pitchFamily="66" charset="-78"/>
                <a:cs typeface="Arabic Typesetting" panose="03020402040406030203" pitchFamily="66" charset="-78"/>
              </a:rPr>
              <a:t>إليها .. حيث عمل الاثنان مع القادة اليابانيون في اعادة تنظيم هيكلية الصناعات اليابانية </a:t>
            </a:r>
          </a:p>
          <a:p>
            <a:pPr algn="ctr" rtl="1"/>
            <a:r>
              <a:rPr lang="ar-DZ" sz="3600" dirty="0">
                <a:solidFill>
                  <a:schemeClr val="bg1"/>
                </a:solidFill>
                <a:latin typeface="Arabic Typesetting" panose="03020402040406030203" pitchFamily="66" charset="-78"/>
                <a:cs typeface="Arabic Typesetting" panose="03020402040406030203" pitchFamily="66" charset="-78"/>
              </a:rPr>
              <a:t>وكان له دور ملحوظ في نجاح برامج الجودة في العديد من المنظمات اليابانية خلال تلك الفترة وقد استخدم جوران الإحصاء للسيطرة على الجودة والتحسين المستمر لجودة المنتج</a:t>
            </a:r>
          </a:p>
        </p:txBody>
      </p:sp>
    </p:spTree>
    <p:extLst>
      <p:ext uri="{BB962C8B-B14F-4D97-AF65-F5344CB8AC3E}">
        <p14:creationId xmlns:p14="http://schemas.microsoft.com/office/powerpoint/2010/main" val="36728517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xmlns="" id="{57FCF69E-A4C9-494F-BFD2-C83F0BE792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397" y="3719076"/>
            <a:ext cx="5867825" cy="3062021"/>
          </a:xfrm>
          <a:prstGeom prst="rect">
            <a:avLst/>
          </a:prstGeom>
        </p:spPr>
      </p:pic>
      <p:pic>
        <p:nvPicPr>
          <p:cNvPr id="15" name="Image 14">
            <a:extLst>
              <a:ext uri="{FF2B5EF4-FFF2-40B4-BE49-F238E27FC236}">
                <a16:creationId xmlns:a16="http://schemas.microsoft.com/office/drawing/2014/main" xmlns="" id="{609DDC4C-86C8-4557-8FB2-C17B242BD0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3370" y="1514737"/>
            <a:ext cx="3633216" cy="2932176"/>
          </a:xfrm>
          <a:prstGeom prst="ellipse">
            <a:avLst/>
          </a:prstGeom>
          <a:gradFill>
            <a:gsLst>
              <a:gs pos="0">
                <a:schemeClr val="accent1">
                  <a:lumMod val="5000"/>
                  <a:lumOff val="95000"/>
                </a:schemeClr>
              </a:gs>
              <a:gs pos="76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Image 6">
            <a:extLst>
              <a:ext uri="{FF2B5EF4-FFF2-40B4-BE49-F238E27FC236}">
                <a16:creationId xmlns:a16="http://schemas.microsoft.com/office/drawing/2014/main" xmlns="" id="{EFE0515F-1E74-43E6-A7DF-BD54E0D37D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8028" y="76903"/>
            <a:ext cx="2717116" cy="26196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Image 8">
            <a:extLst>
              <a:ext uri="{FF2B5EF4-FFF2-40B4-BE49-F238E27FC236}">
                <a16:creationId xmlns:a16="http://schemas.microsoft.com/office/drawing/2014/main" xmlns="" id="{F779825F-1466-4DFA-B3FC-21FB72435C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13544" y="3295946"/>
            <a:ext cx="3252161" cy="337983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Image 10">
            <a:extLst>
              <a:ext uri="{FF2B5EF4-FFF2-40B4-BE49-F238E27FC236}">
                <a16:creationId xmlns:a16="http://schemas.microsoft.com/office/drawing/2014/main" xmlns="" id="{8B92F4CF-E4E7-40E3-814B-91E9130691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0192" y="46079"/>
            <a:ext cx="2613817" cy="26196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Image 12">
            <a:extLst>
              <a:ext uri="{FF2B5EF4-FFF2-40B4-BE49-F238E27FC236}">
                <a16:creationId xmlns:a16="http://schemas.microsoft.com/office/drawing/2014/main" xmlns="" id="{6D59A60F-05C6-46CE-B517-B31FB194A7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52000" y="4048136"/>
            <a:ext cx="2540000" cy="27329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8" name="ZoneTexte 17">
            <a:extLst>
              <a:ext uri="{FF2B5EF4-FFF2-40B4-BE49-F238E27FC236}">
                <a16:creationId xmlns:a16="http://schemas.microsoft.com/office/drawing/2014/main" xmlns="" id="{6FDC9A42-4460-4AD2-B567-AF6F158A4F09}"/>
              </a:ext>
            </a:extLst>
          </p:cNvPr>
          <p:cNvSpPr txBox="1"/>
          <p:nvPr/>
        </p:nvSpPr>
        <p:spPr>
          <a:xfrm>
            <a:off x="220635" y="4696088"/>
            <a:ext cx="4704055" cy="1107996"/>
          </a:xfrm>
          <a:prstGeom prst="rect">
            <a:avLst/>
          </a:prstGeom>
          <a:noFill/>
        </p:spPr>
        <p:txBody>
          <a:bodyPr wrap="square" rtlCol="0">
            <a:spAutoFit/>
          </a:bodyPr>
          <a:lstStyle/>
          <a:p>
            <a:pPr algn="r" rtl="1"/>
            <a:r>
              <a:rPr lang="ar-DZ" sz="6600" b="1" dirty="0">
                <a:highlight>
                  <a:srgbClr val="FFFF00"/>
                </a:highlight>
                <a:latin typeface="Arabic Typesetting" panose="03020402040406030203" pitchFamily="66" charset="-78"/>
                <a:cs typeface="Arabic Typesetting" panose="03020402040406030203" pitchFamily="66" charset="-78"/>
              </a:rPr>
              <a:t>رواد إدارة الجودة الشاملة</a:t>
            </a:r>
            <a:endParaRPr lang="fr-FR" sz="6600" b="1" dirty="0">
              <a:highlight>
                <a:srgbClr val="FFFF00"/>
              </a:highlight>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74878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ppt_w</p:attrName>
                                        </p:attrNameLst>
                                      </p:cBhvr>
                                      <p:tavLst>
                                        <p:tav tm="0" fmla="#ppt_w*sin(2.5*pi*$)">
                                          <p:val>
                                            <p:fltVal val="0"/>
                                          </p:val>
                                        </p:tav>
                                        <p:tav tm="100000">
                                          <p:val>
                                            <p:fltVal val="1"/>
                                          </p:val>
                                        </p:tav>
                                      </p:tavLst>
                                    </p:anim>
                                    <p:anim calcmode="lin" valueType="num">
                                      <p:cBhvr>
                                        <p:cTn id="9"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2000"/>
                                        <p:tgtEl>
                                          <p:spTgt spid="15"/>
                                        </p:tgtEl>
                                      </p:cBhvr>
                                    </p:animEffect>
                                    <p:anim calcmode="lin" valueType="num">
                                      <p:cBhvr>
                                        <p:cTn id="15" dur="2000" fill="hold"/>
                                        <p:tgtEl>
                                          <p:spTgt spid="15"/>
                                        </p:tgtEl>
                                        <p:attrNameLst>
                                          <p:attrName>ppt_w</p:attrName>
                                        </p:attrNameLst>
                                      </p:cBhvr>
                                      <p:tavLst>
                                        <p:tav tm="0" fmla="#ppt_w*sin(2.5*pi*$)">
                                          <p:val>
                                            <p:fltVal val="0"/>
                                          </p:val>
                                        </p:tav>
                                        <p:tav tm="100000">
                                          <p:val>
                                            <p:fltVal val="1"/>
                                          </p:val>
                                        </p:tav>
                                      </p:tavLst>
                                    </p:anim>
                                    <p:anim calcmode="lin" valueType="num">
                                      <p:cBhvr>
                                        <p:cTn id="16" dur="2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80">
                                          <p:stCondLst>
                                            <p:cond delay="0"/>
                                          </p:stCondLst>
                                        </p:cTn>
                                        <p:tgtEl>
                                          <p:spTgt spid="7"/>
                                        </p:tgtEl>
                                      </p:cBhvr>
                                    </p:animEffect>
                                    <p:anim calcmode="lin" valueType="num">
                                      <p:cBhvr>
                                        <p:cTn id="2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7" dur="26">
                                          <p:stCondLst>
                                            <p:cond delay="650"/>
                                          </p:stCondLst>
                                        </p:cTn>
                                        <p:tgtEl>
                                          <p:spTgt spid="7"/>
                                        </p:tgtEl>
                                      </p:cBhvr>
                                      <p:to x="100000" y="60000"/>
                                    </p:animScale>
                                    <p:animScale>
                                      <p:cBhvr>
                                        <p:cTn id="28" dur="166" decel="50000">
                                          <p:stCondLst>
                                            <p:cond delay="676"/>
                                          </p:stCondLst>
                                        </p:cTn>
                                        <p:tgtEl>
                                          <p:spTgt spid="7"/>
                                        </p:tgtEl>
                                      </p:cBhvr>
                                      <p:to x="100000" y="100000"/>
                                    </p:animScale>
                                    <p:animScale>
                                      <p:cBhvr>
                                        <p:cTn id="29" dur="26">
                                          <p:stCondLst>
                                            <p:cond delay="1312"/>
                                          </p:stCondLst>
                                        </p:cTn>
                                        <p:tgtEl>
                                          <p:spTgt spid="7"/>
                                        </p:tgtEl>
                                      </p:cBhvr>
                                      <p:to x="100000" y="80000"/>
                                    </p:animScale>
                                    <p:animScale>
                                      <p:cBhvr>
                                        <p:cTn id="30" dur="166" decel="50000">
                                          <p:stCondLst>
                                            <p:cond delay="1338"/>
                                          </p:stCondLst>
                                        </p:cTn>
                                        <p:tgtEl>
                                          <p:spTgt spid="7"/>
                                        </p:tgtEl>
                                      </p:cBhvr>
                                      <p:to x="100000" y="100000"/>
                                    </p:animScale>
                                    <p:animScale>
                                      <p:cBhvr>
                                        <p:cTn id="31" dur="26">
                                          <p:stCondLst>
                                            <p:cond delay="1642"/>
                                          </p:stCondLst>
                                        </p:cTn>
                                        <p:tgtEl>
                                          <p:spTgt spid="7"/>
                                        </p:tgtEl>
                                      </p:cBhvr>
                                      <p:to x="100000" y="90000"/>
                                    </p:animScale>
                                    <p:animScale>
                                      <p:cBhvr>
                                        <p:cTn id="32" dur="166" decel="50000">
                                          <p:stCondLst>
                                            <p:cond delay="1668"/>
                                          </p:stCondLst>
                                        </p:cTn>
                                        <p:tgtEl>
                                          <p:spTgt spid="7"/>
                                        </p:tgtEl>
                                      </p:cBhvr>
                                      <p:to x="100000" y="100000"/>
                                    </p:animScale>
                                    <p:animScale>
                                      <p:cBhvr>
                                        <p:cTn id="33" dur="26">
                                          <p:stCondLst>
                                            <p:cond delay="1808"/>
                                          </p:stCondLst>
                                        </p:cTn>
                                        <p:tgtEl>
                                          <p:spTgt spid="7"/>
                                        </p:tgtEl>
                                      </p:cBhvr>
                                      <p:to x="100000" y="95000"/>
                                    </p:animScale>
                                    <p:animScale>
                                      <p:cBhvr>
                                        <p:cTn id="34" dur="166" decel="50000">
                                          <p:stCondLst>
                                            <p:cond delay="1834"/>
                                          </p:stCondLst>
                                        </p:cTn>
                                        <p:tgtEl>
                                          <p:spTgt spid="7"/>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45"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2000"/>
                                        <p:tgtEl>
                                          <p:spTgt spid="9"/>
                                        </p:tgtEl>
                                      </p:cBhvr>
                                    </p:animEffect>
                                    <p:anim calcmode="lin" valueType="num">
                                      <p:cBhvr>
                                        <p:cTn id="40" dur="2000" fill="hold"/>
                                        <p:tgtEl>
                                          <p:spTgt spid="9"/>
                                        </p:tgtEl>
                                        <p:attrNameLst>
                                          <p:attrName>ppt_w</p:attrName>
                                        </p:attrNameLst>
                                      </p:cBhvr>
                                      <p:tavLst>
                                        <p:tav tm="0" fmla="#ppt_w*sin(2.5*pi*$)">
                                          <p:val>
                                            <p:fltVal val="0"/>
                                          </p:val>
                                        </p:tav>
                                        <p:tav tm="100000">
                                          <p:val>
                                            <p:fltVal val="1"/>
                                          </p:val>
                                        </p:tav>
                                      </p:tavLst>
                                    </p:anim>
                                    <p:anim calcmode="lin" valueType="num">
                                      <p:cBhvr>
                                        <p:cTn id="41"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45" presetClass="entr" presetSubtype="0"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2000"/>
                                        <p:tgtEl>
                                          <p:spTgt spid="13"/>
                                        </p:tgtEl>
                                      </p:cBhvr>
                                    </p:animEffect>
                                    <p:anim calcmode="lin" valueType="num">
                                      <p:cBhvr>
                                        <p:cTn id="47" dur="2000" fill="hold"/>
                                        <p:tgtEl>
                                          <p:spTgt spid="13"/>
                                        </p:tgtEl>
                                        <p:attrNameLst>
                                          <p:attrName>ppt_w</p:attrName>
                                        </p:attrNameLst>
                                      </p:cBhvr>
                                      <p:tavLst>
                                        <p:tav tm="0" fmla="#ppt_w*sin(2.5*pi*$)">
                                          <p:val>
                                            <p:fltVal val="0"/>
                                          </p:val>
                                        </p:tav>
                                        <p:tav tm="100000">
                                          <p:val>
                                            <p:fltVal val="1"/>
                                          </p:val>
                                        </p:tav>
                                      </p:tavLst>
                                    </p:anim>
                                    <p:anim calcmode="lin" valueType="num">
                                      <p:cBhvr>
                                        <p:cTn id="48"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1000"/>
                                        <p:tgtEl>
                                          <p:spTgt spid="17"/>
                                        </p:tgtEl>
                                      </p:cBhvr>
                                    </p:animEffect>
                                    <p:anim calcmode="lin" valueType="num">
                                      <p:cBhvr>
                                        <p:cTn id="54" dur="1000" fill="hold"/>
                                        <p:tgtEl>
                                          <p:spTgt spid="17"/>
                                        </p:tgtEl>
                                        <p:attrNameLst>
                                          <p:attrName>ppt_x</p:attrName>
                                        </p:attrNameLst>
                                      </p:cBhvr>
                                      <p:tavLst>
                                        <p:tav tm="0">
                                          <p:val>
                                            <p:strVal val="#ppt_x"/>
                                          </p:val>
                                        </p:tav>
                                        <p:tav tm="100000">
                                          <p:val>
                                            <p:strVal val="#ppt_x"/>
                                          </p:val>
                                        </p:tav>
                                      </p:tavLst>
                                    </p:anim>
                                    <p:anim calcmode="lin" valueType="num">
                                      <p:cBhvr>
                                        <p:cTn id="5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barn(inVertical)">
                                      <p:cBhvr>
                                        <p:cTn id="6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xmlns="" id="{0D7531A3-03DF-45B3-B6AC-5EA42A544A41}"/>
              </a:ext>
            </a:extLst>
          </p:cNvPr>
          <p:cNvCxnSpPr>
            <a:cxnSpLocks/>
          </p:cNvCxnSpPr>
          <p:nvPr/>
        </p:nvCxnSpPr>
        <p:spPr>
          <a:xfrm>
            <a:off x="5505450" y="1754148"/>
            <a:ext cx="7391400" cy="0"/>
          </a:xfrm>
          <a:prstGeom prst="line">
            <a:avLst/>
          </a:prstGeom>
        </p:spPr>
        <p:style>
          <a:lnRef idx="3">
            <a:schemeClr val="dk1"/>
          </a:lnRef>
          <a:fillRef idx="0">
            <a:schemeClr val="dk1"/>
          </a:fillRef>
          <a:effectRef idx="2">
            <a:schemeClr val="dk1"/>
          </a:effectRef>
          <a:fontRef idx="minor">
            <a:schemeClr val="tx1"/>
          </a:fontRef>
        </p:style>
      </p:cxnSp>
      <p:sp>
        <p:nvSpPr>
          <p:cNvPr id="7" name="ZoneTexte 6">
            <a:extLst>
              <a:ext uri="{FF2B5EF4-FFF2-40B4-BE49-F238E27FC236}">
                <a16:creationId xmlns:a16="http://schemas.microsoft.com/office/drawing/2014/main" xmlns="" id="{8D37E157-AC2F-4616-9E16-5DC4C64EFD65}"/>
              </a:ext>
            </a:extLst>
          </p:cNvPr>
          <p:cNvSpPr txBox="1"/>
          <p:nvPr/>
        </p:nvSpPr>
        <p:spPr>
          <a:xfrm>
            <a:off x="5086350" y="225504"/>
            <a:ext cx="7105650" cy="1107996"/>
          </a:xfrm>
          <a:prstGeom prst="rect">
            <a:avLst/>
          </a:prstGeom>
          <a:noFill/>
        </p:spPr>
        <p:txBody>
          <a:bodyPr wrap="square" rtlCol="0">
            <a:spAutoFit/>
          </a:bodyPr>
          <a:lstStyle/>
          <a:p>
            <a:pPr algn="r" rtl="1"/>
            <a:r>
              <a:rPr lang="ar-DZ" sz="6600" dirty="0">
                <a:highlight>
                  <a:srgbClr val="FFFF00"/>
                </a:highlight>
                <a:latin typeface="Arabic Typesetting" panose="03020402040406030203" pitchFamily="66" charset="-78"/>
                <a:cs typeface="Arabic Typesetting" panose="03020402040406030203" pitchFamily="66" charset="-78"/>
              </a:rPr>
              <a:t>تعريف ادارة الجودة الشاملة بالنسبة له:</a:t>
            </a:r>
            <a:endParaRPr lang="fr-FR" sz="6600" dirty="0">
              <a:highlight>
                <a:srgbClr val="FFFF00"/>
              </a:highlight>
              <a:latin typeface="Arabic Typesetting" panose="03020402040406030203" pitchFamily="66" charset="-78"/>
              <a:cs typeface="Arabic Typesetting" panose="03020402040406030203" pitchFamily="66" charset="-78"/>
            </a:endParaRPr>
          </a:p>
        </p:txBody>
      </p:sp>
      <p:sp>
        <p:nvSpPr>
          <p:cNvPr id="2" name="ZoneTexte 1">
            <a:extLst>
              <a:ext uri="{FF2B5EF4-FFF2-40B4-BE49-F238E27FC236}">
                <a16:creationId xmlns:a16="http://schemas.microsoft.com/office/drawing/2014/main" xmlns="" id="{07032168-1515-4CF3-B7C6-60CF6896F8CB}"/>
              </a:ext>
            </a:extLst>
          </p:cNvPr>
          <p:cNvSpPr txBox="1"/>
          <p:nvPr/>
        </p:nvSpPr>
        <p:spPr>
          <a:xfrm>
            <a:off x="7677150" y="2174798"/>
            <a:ext cx="4286250" cy="2308324"/>
          </a:xfrm>
          <a:prstGeom prst="rect">
            <a:avLst/>
          </a:prstGeom>
          <a:noFill/>
        </p:spPr>
        <p:txBody>
          <a:bodyPr wrap="square" rtlCol="0">
            <a:spAutoFit/>
          </a:bodyPr>
          <a:lstStyle/>
          <a:p>
            <a:pPr algn="ctr" rtl="1"/>
            <a:r>
              <a:rPr lang="ar-DZ" sz="3600" b="1" dirty="0">
                <a:latin typeface="Arabic Typesetting" panose="03020402040406030203" pitchFamily="66" charset="-78"/>
                <a:cs typeface="Arabic Typesetting" panose="03020402040406030203" pitchFamily="66" charset="-78"/>
              </a:rPr>
              <a:t>ادارة الجودة الشاملة هي نظام من الأنشطة موجه نحو تحقيق إمتاع العملاء، يمنح سلطات للعاملين ويحقق إيرادات أعلى وتكلفة أقل</a:t>
            </a:r>
            <a:endParaRPr lang="fr-FR" sz="3600" b="1" dirty="0">
              <a:latin typeface="Arabic Typesetting" panose="03020402040406030203" pitchFamily="66" charset="-78"/>
              <a:cs typeface="Arabic Typesetting" panose="03020402040406030203" pitchFamily="66" charset="-78"/>
            </a:endParaRPr>
          </a:p>
        </p:txBody>
      </p:sp>
      <p:sp>
        <p:nvSpPr>
          <p:cNvPr id="4" name="ZoneTexte 3">
            <a:extLst>
              <a:ext uri="{FF2B5EF4-FFF2-40B4-BE49-F238E27FC236}">
                <a16:creationId xmlns:a16="http://schemas.microsoft.com/office/drawing/2014/main" xmlns="" id="{3AFC840D-0B0A-4BA2-8E46-6B8C2723BA4F}"/>
              </a:ext>
            </a:extLst>
          </p:cNvPr>
          <p:cNvSpPr txBox="1"/>
          <p:nvPr/>
        </p:nvSpPr>
        <p:spPr>
          <a:xfrm>
            <a:off x="1990725" y="3654501"/>
            <a:ext cx="4591050" cy="1754326"/>
          </a:xfrm>
          <a:prstGeom prst="rect">
            <a:avLst/>
          </a:prstGeom>
          <a:noFill/>
        </p:spPr>
        <p:txBody>
          <a:bodyPr wrap="square" rtlCol="0">
            <a:spAutoFit/>
          </a:bodyPr>
          <a:lstStyle/>
          <a:p>
            <a:pPr algn="ctr" rtl="1"/>
            <a:r>
              <a:rPr lang="ar-DZ" sz="3600" b="1" dirty="0">
                <a:latin typeface="Arabic Typesetting" panose="03020402040406030203" pitchFamily="66" charset="-78"/>
                <a:cs typeface="Arabic Typesetting" panose="03020402040406030203" pitchFamily="66" charset="-78"/>
              </a:rPr>
              <a:t>وقد ذكر جوران أن إدارة الجودة الشاملة عبارة عن مجموعة من الأنشطة يجب القيام بها جميعا لكي تنجح جهود تحسين الجودة</a:t>
            </a:r>
            <a:endParaRPr lang="fr-FR" sz="3600" b="1" dirty="0">
              <a:latin typeface="Arabic Typesetting" panose="03020402040406030203" pitchFamily="66" charset="-78"/>
              <a:cs typeface="Arabic Typesetting" panose="03020402040406030203" pitchFamily="66" charset="-78"/>
            </a:endParaRPr>
          </a:p>
        </p:txBody>
      </p:sp>
      <p:pic>
        <p:nvPicPr>
          <p:cNvPr id="11" name="Image 10">
            <a:extLst>
              <a:ext uri="{FF2B5EF4-FFF2-40B4-BE49-F238E27FC236}">
                <a16:creationId xmlns:a16="http://schemas.microsoft.com/office/drawing/2014/main" xmlns="" id="{30878FA7-6D02-44E7-BB77-E424A32968AE}"/>
              </a:ext>
            </a:extLst>
          </p:cNvPr>
          <p:cNvPicPr>
            <a:picLocks noChangeAspect="1"/>
          </p:cNvPicPr>
          <p:nvPr/>
        </p:nvPicPr>
        <p:blipFill rotWithShape="1">
          <a:blip r:embed="rId2">
            <a:extLst>
              <a:ext uri="{28A0092B-C50C-407E-A947-70E740481C1C}">
                <a14:useLocalDpi xmlns:a14="http://schemas.microsoft.com/office/drawing/2010/main" val="0"/>
              </a:ext>
            </a:extLst>
          </a:blip>
          <a:srcRect l="2595" r="5017" b="20705"/>
          <a:stretch/>
        </p:blipFill>
        <p:spPr>
          <a:xfrm>
            <a:off x="1" y="0"/>
            <a:ext cx="5086350" cy="3428997"/>
          </a:xfrm>
          <a:prstGeom prst="rect">
            <a:avLst/>
          </a:prstGeom>
        </p:spPr>
      </p:pic>
    </p:spTree>
    <p:extLst>
      <p:ext uri="{BB962C8B-B14F-4D97-AF65-F5344CB8AC3E}">
        <p14:creationId xmlns:p14="http://schemas.microsoft.com/office/powerpoint/2010/main" val="4294131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xmlns="" id="{1698031C-D788-4367-9B3A-339DA6623B72}"/>
              </a:ext>
            </a:extLst>
          </p:cNvPr>
          <p:cNvSpPr txBox="1"/>
          <p:nvPr/>
        </p:nvSpPr>
        <p:spPr>
          <a:xfrm>
            <a:off x="2209800" y="171450"/>
            <a:ext cx="6991350" cy="1107996"/>
          </a:xfrm>
          <a:prstGeom prst="rect">
            <a:avLst/>
          </a:prstGeom>
          <a:noFill/>
        </p:spPr>
        <p:txBody>
          <a:bodyPr wrap="square" rtlCol="0">
            <a:spAutoFit/>
          </a:bodyPr>
          <a:lstStyle/>
          <a:p>
            <a:pPr algn="r" rtl="1"/>
            <a:r>
              <a:rPr lang="ar-DZ" sz="6600" dirty="0">
                <a:highlight>
                  <a:srgbClr val="FFFF00"/>
                </a:highlight>
                <a:latin typeface="Arabic Typesetting" panose="03020402040406030203" pitchFamily="66" charset="-78"/>
                <a:cs typeface="Arabic Typesetting" panose="03020402040406030203" pitchFamily="66" charset="-78"/>
              </a:rPr>
              <a:t>جهود تحسين الجودة بالنسبة لجوران:</a:t>
            </a:r>
            <a:endParaRPr lang="fr-FR" sz="6600" dirty="0">
              <a:highlight>
                <a:srgbClr val="FFFF00"/>
              </a:highlight>
              <a:latin typeface="Arabic Typesetting" panose="03020402040406030203" pitchFamily="66" charset="-78"/>
              <a:cs typeface="Arabic Typesetting" panose="03020402040406030203" pitchFamily="66" charset="-78"/>
            </a:endParaRPr>
          </a:p>
        </p:txBody>
      </p:sp>
      <p:cxnSp>
        <p:nvCxnSpPr>
          <p:cNvPr id="4" name="Connecteur droit 3">
            <a:extLst>
              <a:ext uri="{FF2B5EF4-FFF2-40B4-BE49-F238E27FC236}">
                <a16:creationId xmlns:a16="http://schemas.microsoft.com/office/drawing/2014/main" xmlns="" id="{F0C60A18-0E81-42C7-ABD2-2C4C2165EE6F}"/>
              </a:ext>
            </a:extLst>
          </p:cNvPr>
          <p:cNvCxnSpPr/>
          <p:nvPr/>
        </p:nvCxnSpPr>
        <p:spPr>
          <a:xfrm>
            <a:off x="6096000" y="1279446"/>
            <a:ext cx="0" cy="5578554"/>
          </a:xfrm>
          <a:prstGeom prst="line">
            <a:avLst/>
          </a:prstGeom>
        </p:spPr>
        <p:style>
          <a:lnRef idx="3">
            <a:schemeClr val="dk1"/>
          </a:lnRef>
          <a:fillRef idx="0">
            <a:schemeClr val="dk1"/>
          </a:fillRef>
          <a:effectRef idx="2">
            <a:schemeClr val="dk1"/>
          </a:effectRef>
          <a:fontRef idx="minor">
            <a:schemeClr val="tx1"/>
          </a:fontRef>
        </p:style>
      </p:cxnSp>
      <p:sp>
        <p:nvSpPr>
          <p:cNvPr id="5" name="ZoneTexte 4">
            <a:extLst>
              <a:ext uri="{FF2B5EF4-FFF2-40B4-BE49-F238E27FC236}">
                <a16:creationId xmlns:a16="http://schemas.microsoft.com/office/drawing/2014/main" xmlns="" id="{B7339E08-B3E2-4CCF-A60F-57352486D96B}"/>
              </a:ext>
            </a:extLst>
          </p:cNvPr>
          <p:cNvSpPr txBox="1"/>
          <p:nvPr/>
        </p:nvSpPr>
        <p:spPr>
          <a:xfrm>
            <a:off x="6286500" y="1279446"/>
            <a:ext cx="4800600" cy="5016758"/>
          </a:xfrm>
          <a:prstGeom prst="rect">
            <a:avLst/>
          </a:prstGeom>
          <a:noFill/>
        </p:spPr>
        <p:txBody>
          <a:bodyPr wrap="square" rtlCol="0">
            <a:spAutoFit/>
          </a:bodyPr>
          <a:lstStyle/>
          <a:p>
            <a:pPr algn="r" rtl="1"/>
            <a:r>
              <a:rPr lang="ar-DZ" sz="4000" b="1" dirty="0">
                <a:latin typeface="Arabic Typesetting" panose="03020402040406030203" pitchFamily="66" charset="-78"/>
                <a:cs typeface="Arabic Typesetting" panose="03020402040406030203" pitchFamily="66" charset="-78"/>
              </a:rPr>
              <a:t>1- اعتبار أن الجودة جزء من جدول أعمال كل إدارة عليا.</a:t>
            </a:r>
          </a:p>
          <a:p>
            <a:pPr algn="r" rtl="1"/>
            <a:r>
              <a:rPr lang="ar-DZ" sz="4000" b="1" dirty="0">
                <a:latin typeface="Arabic Typesetting" panose="03020402040406030203" pitchFamily="66" charset="-78"/>
                <a:cs typeface="Arabic Typesetting" panose="03020402040406030203" pitchFamily="66" charset="-78"/>
              </a:rPr>
              <a:t>2- دمج أهداف الجودة مع خطة العمل.</a:t>
            </a:r>
          </a:p>
          <a:p>
            <a:pPr algn="r" rtl="1"/>
            <a:r>
              <a:rPr lang="ar-DZ" sz="4000" b="1" dirty="0">
                <a:latin typeface="Arabic Typesetting" panose="03020402040406030203" pitchFamily="66" charset="-78"/>
                <a:cs typeface="Arabic Typesetting" panose="03020402040406030203" pitchFamily="66" charset="-78"/>
              </a:rPr>
              <a:t>-3 نشر الأهداف على المستويات التي تقوم فعلا بالعمل.</a:t>
            </a:r>
          </a:p>
          <a:p>
            <a:pPr algn="r" rtl="1"/>
            <a:r>
              <a:rPr lang="ar-DZ" sz="4000" b="1" dirty="0">
                <a:latin typeface="Arabic Typesetting" panose="03020402040406030203" pitchFamily="66" charset="-78"/>
                <a:cs typeface="Arabic Typesetting" panose="03020402040406030203" pitchFamily="66" charset="-78"/>
              </a:rPr>
              <a:t>4-التدريب لجميع المستويات</a:t>
            </a:r>
            <a:endParaRPr lang="fr-FR" sz="4000" b="1" dirty="0">
              <a:latin typeface="Arabic Typesetting" panose="03020402040406030203" pitchFamily="66" charset="-78"/>
              <a:cs typeface="Arabic Typesetting" panose="03020402040406030203" pitchFamily="66" charset="-78"/>
            </a:endParaRPr>
          </a:p>
          <a:p>
            <a:pPr algn="r" rtl="1"/>
            <a:r>
              <a:rPr lang="ar-DZ" sz="4000" b="1" dirty="0">
                <a:latin typeface="Arabic Typesetting" panose="03020402040406030203" pitchFamily="66" charset="-78"/>
                <a:cs typeface="Arabic Typesetting" panose="03020402040406030203" pitchFamily="66" charset="-78"/>
              </a:rPr>
              <a:t>5</a:t>
            </a:r>
            <a:r>
              <a:rPr lang="fr-FR" sz="4000" b="1" dirty="0">
                <a:latin typeface="Arabic Typesetting" panose="03020402040406030203" pitchFamily="66" charset="-78"/>
                <a:cs typeface="Arabic Typesetting" panose="03020402040406030203" pitchFamily="66" charset="-78"/>
              </a:rPr>
              <a:t>-</a:t>
            </a:r>
            <a:r>
              <a:rPr lang="ar-DZ" sz="4000" b="1" dirty="0">
                <a:latin typeface="Arabic Typesetting" panose="03020402040406030203" pitchFamily="66" charset="-78"/>
                <a:cs typeface="Arabic Typesetting" panose="03020402040406030203" pitchFamily="66" charset="-78"/>
              </a:rPr>
              <a:t>إيجاد نظام القياس في كل جزء من أجزاء المنظمة.</a:t>
            </a:r>
            <a:endParaRPr lang="fr-FR" sz="4000" b="1" dirty="0">
              <a:latin typeface="Arabic Typesetting" panose="03020402040406030203" pitchFamily="66" charset="-78"/>
              <a:cs typeface="Arabic Typesetting" panose="03020402040406030203" pitchFamily="66" charset="-78"/>
            </a:endParaRPr>
          </a:p>
        </p:txBody>
      </p:sp>
      <p:sp>
        <p:nvSpPr>
          <p:cNvPr id="6" name="ZoneTexte 5">
            <a:extLst>
              <a:ext uri="{FF2B5EF4-FFF2-40B4-BE49-F238E27FC236}">
                <a16:creationId xmlns:a16="http://schemas.microsoft.com/office/drawing/2014/main" xmlns="" id="{3326DC5A-96F8-45DA-8096-2A83BC6B75F0}"/>
              </a:ext>
            </a:extLst>
          </p:cNvPr>
          <p:cNvSpPr txBox="1"/>
          <p:nvPr/>
        </p:nvSpPr>
        <p:spPr>
          <a:xfrm>
            <a:off x="266702" y="1279446"/>
            <a:ext cx="5714998" cy="5016758"/>
          </a:xfrm>
          <a:prstGeom prst="rect">
            <a:avLst/>
          </a:prstGeom>
          <a:noFill/>
        </p:spPr>
        <p:txBody>
          <a:bodyPr wrap="square" rtlCol="0">
            <a:spAutoFit/>
          </a:bodyPr>
          <a:lstStyle/>
          <a:p>
            <a:pPr algn="r" rtl="1"/>
            <a:r>
              <a:rPr lang="ar-DZ" sz="4000" b="1" dirty="0">
                <a:latin typeface="Arabic Typesetting" panose="03020402040406030203" pitchFamily="66" charset="-78"/>
                <a:cs typeface="Arabic Typesetting" panose="03020402040406030203" pitchFamily="66" charset="-78"/>
              </a:rPr>
              <a:t>6</a:t>
            </a:r>
            <a:r>
              <a:rPr lang="fr-FR" sz="4000" b="1" dirty="0">
                <a:latin typeface="Arabic Typesetting" panose="03020402040406030203" pitchFamily="66" charset="-78"/>
                <a:cs typeface="Arabic Typesetting" panose="03020402040406030203" pitchFamily="66" charset="-78"/>
              </a:rPr>
              <a:t>-</a:t>
            </a:r>
            <a:r>
              <a:rPr lang="ar-DZ" sz="4000" b="1" dirty="0">
                <a:latin typeface="Arabic Typesetting" panose="03020402040406030203" pitchFamily="66" charset="-78"/>
                <a:cs typeface="Arabic Typesetting" panose="03020402040406030203" pitchFamily="66" charset="-78"/>
              </a:rPr>
              <a:t>تقديم التقدير والاعتراف فيما يتعلق بالأداء المتميز.</a:t>
            </a:r>
          </a:p>
          <a:p>
            <a:pPr algn="r" rtl="1"/>
            <a:r>
              <a:rPr lang="ar-DZ" sz="4000" b="1" dirty="0">
                <a:latin typeface="Arabic Typesetting" panose="03020402040406030203" pitchFamily="66" charset="-78"/>
                <a:cs typeface="Arabic Typesetting" panose="03020402040406030203" pitchFamily="66" charset="-78"/>
              </a:rPr>
              <a:t>7</a:t>
            </a:r>
            <a:r>
              <a:rPr lang="fr-FR" sz="4000" b="1" dirty="0">
                <a:latin typeface="Arabic Typesetting" panose="03020402040406030203" pitchFamily="66" charset="-78"/>
                <a:cs typeface="Arabic Typesetting" panose="03020402040406030203" pitchFamily="66" charset="-78"/>
              </a:rPr>
              <a:t>-</a:t>
            </a:r>
            <a:r>
              <a:rPr lang="ar-DZ" sz="4000" b="1" dirty="0">
                <a:latin typeface="Arabic Typesetting" panose="03020402040406030203" pitchFamily="66" charset="-78"/>
                <a:cs typeface="Arabic Typesetting" panose="03020402040406030203" pitchFamily="66" charset="-78"/>
              </a:rPr>
              <a:t>قيام الإدارة العليا بمراجعة التقدم في ضوء الأهداف المحددة بصفة منتظمة.</a:t>
            </a:r>
          </a:p>
          <a:p>
            <a:pPr algn="r" rtl="1"/>
            <a:r>
              <a:rPr lang="ar-DZ" sz="4000" b="1" dirty="0">
                <a:latin typeface="Arabic Typesetting" panose="03020402040406030203" pitchFamily="66" charset="-78"/>
                <a:cs typeface="Arabic Typesetting" panose="03020402040406030203" pitchFamily="66" charset="-78"/>
              </a:rPr>
              <a:t>8</a:t>
            </a:r>
            <a:r>
              <a:rPr lang="fr-FR" sz="4000" b="1" dirty="0">
                <a:latin typeface="Arabic Typesetting" panose="03020402040406030203" pitchFamily="66" charset="-78"/>
                <a:cs typeface="Arabic Typesetting" panose="03020402040406030203" pitchFamily="66" charset="-78"/>
              </a:rPr>
              <a:t>-</a:t>
            </a:r>
            <a:r>
              <a:rPr lang="ar-DZ" sz="4000" b="1" dirty="0">
                <a:latin typeface="Arabic Typesetting" panose="03020402040406030203" pitchFamily="66" charset="-78"/>
                <a:cs typeface="Arabic Typesetting" panose="03020402040406030203" pitchFamily="66" charset="-78"/>
              </a:rPr>
              <a:t>تعديل وتنقيح نظام المكافآت بشكل دائم ومستمر.</a:t>
            </a:r>
          </a:p>
          <a:p>
            <a:pPr algn="r" rtl="1"/>
            <a:r>
              <a:rPr lang="ar-DZ" sz="4000" b="1" dirty="0">
                <a:latin typeface="Arabic Typesetting" panose="03020402040406030203" pitchFamily="66" charset="-78"/>
                <a:cs typeface="Arabic Typesetting" panose="03020402040406030203" pitchFamily="66" charset="-78"/>
              </a:rPr>
              <a:t>9</a:t>
            </a:r>
            <a:r>
              <a:rPr lang="fr-FR" sz="4000" b="1" dirty="0">
                <a:latin typeface="Arabic Typesetting" panose="03020402040406030203" pitchFamily="66" charset="-78"/>
                <a:cs typeface="Arabic Typesetting" panose="03020402040406030203" pitchFamily="66" charset="-78"/>
              </a:rPr>
              <a:t>-</a:t>
            </a:r>
            <a:r>
              <a:rPr lang="ar-DZ" sz="4000" b="1" dirty="0">
                <a:latin typeface="Arabic Typesetting" panose="03020402040406030203" pitchFamily="66" charset="-78"/>
                <a:cs typeface="Arabic Typesetting" panose="03020402040406030203" pitchFamily="66" charset="-78"/>
              </a:rPr>
              <a:t>استخلاص الأهداف الواسعة من دلائل محددة حيث يكون التركيز على العميل، ومواجهة التنافس، مع مراعاة أن هناك أهداف لتحسين الجودة على أساس سنوي.</a:t>
            </a:r>
            <a:endParaRPr lang="fr-FR" sz="4000" b="1" dirty="0">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15140870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xmlns="" id="{7DBD6508-CA26-4B14-B88D-26AB8D75C7C3}"/>
              </a:ext>
            </a:extLst>
          </p:cNvPr>
          <p:cNvSpPr txBox="1"/>
          <p:nvPr/>
        </p:nvSpPr>
        <p:spPr>
          <a:xfrm>
            <a:off x="3238500" y="38100"/>
            <a:ext cx="5314950" cy="923330"/>
          </a:xfrm>
          <a:prstGeom prst="rect">
            <a:avLst/>
          </a:prstGeom>
          <a:noFill/>
        </p:spPr>
        <p:txBody>
          <a:bodyPr wrap="square" rtlCol="0">
            <a:spAutoFit/>
          </a:bodyPr>
          <a:lstStyle/>
          <a:p>
            <a:pPr algn="r" rtl="1"/>
            <a:r>
              <a:rPr lang="ar-DZ" sz="5400" b="1" dirty="0">
                <a:highlight>
                  <a:srgbClr val="FFFF00"/>
                </a:highlight>
                <a:latin typeface="Arabic Typesetting" panose="03020402040406030203" pitchFamily="66" charset="-78"/>
                <a:cs typeface="Arabic Typesetting" panose="03020402040406030203" pitchFamily="66" charset="-78"/>
              </a:rPr>
              <a:t>الخطوات العشر لتحسين الجودة:</a:t>
            </a:r>
            <a:endParaRPr lang="fr-FR" sz="5400" b="1" dirty="0">
              <a:highlight>
                <a:srgbClr val="FFFF00"/>
              </a:highlight>
              <a:latin typeface="Arabic Typesetting" panose="03020402040406030203" pitchFamily="66" charset="-78"/>
              <a:cs typeface="Arabic Typesetting" panose="03020402040406030203" pitchFamily="66" charset="-78"/>
            </a:endParaRPr>
          </a:p>
        </p:txBody>
      </p:sp>
      <p:cxnSp>
        <p:nvCxnSpPr>
          <p:cNvPr id="4" name="Connecteur droit 3">
            <a:extLst>
              <a:ext uri="{FF2B5EF4-FFF2-40B4-BE49-F238E27FC236}">
                <a16:creationId xmlns:a16="http://schemas.microsoft.com/office/drawing/2014/main" xmlns="" id="{325E310F-9A5A-483B-8771-3D1A34F55AA4}"/>
              </a:ext>
            </a:extLst>
          </p:cNvPr>
          <p:cNvCxnSpPr>
            <a:stCxn id="2" idx="2"/>
          </p:cNvCxnSpPr>
          <p:nvPr/>
        </p:nvCxnSpPr>
        <p:spPr>
          <a:xfrm>
            <a:off x="5895975" y="961430"/>
            <a:ext cx="0" cy="5896570"/>
          </a:xfrm>
          <a:prstGeom prst="line">
            <a:avLst/>
          </a:prstGeom>
        </p:spPr>
        <p:style>
          <a:lnRef idx="3">
            <a:schemeClr val="dk1"/>
          </a:lnRef>
          <a:fillRef idx="0">
            <a:schemeClr val="dk1"/>
          </a:fillRef>
          <a:effectRef idx="2">
            <a:schemeClr val="dk1"/>
          </a:effectRef>
          <a:fontRef idx="minor">
            <a:schemeClr val="tx1"/>
          </a:fontRef>
        </p:style>
      </p:cxnSp>
      <p:sp>
        <p:nvSpPr>
          <p:cNvPr id="5" name="ZoneTexte 4">
            <a:extLst>
              <a:ext uri="{FF2B5EF4-FFF2-40B4-BE49-F238E27FC236}">
                <a16:creationId xmlns:a16="http://schemas.microsoft.com/office/drawing/2014/main" xmlns="" id="{F3292453-36FC-43EA-A5B9-D060BDAC7BDC}"/>
              </a:ext>
            </a:extLst>
          </p:cNvPr>
          <p:cNvSpPr txBox="1"/>
          <p:nvPr/>
        </p:nvSpPr>
        <p:spPr>
          <a:xfrm>
            <a:off x="6610350" y="1565076"/>
            <a:ext cx="5391150" cy="4401205"/>
          </a:xfrm>
          <a:prstGeom prst="rect">
            <a:avLst/>
          </a:prstGeom>
          <a:noFill/>
        </p:spPr>
        <p:txBody>
          <a:bodyPr wrap="square" rtlCol="0">
            <a:spAutoFit/>
          </a:bodyPr>
          <a:lstStyle/>
          <a:p>
            <a:pPr algn="r" rtl="1"/>
            <a:r>
              <a:rPr lang="ar-DZ" sz="4000" b="1" dirty="0">
                <a:latin typeface="Arabic Typesetting" panose="03020402040406030203" pitchFamily="66" charset="-78"/>
                <a:cs typeface="Arabic Typesetting" panose="03020402040406030203" pitchFamily="66" charset="-78"/>
              </a:rPr>
              <a:t>أ- خلق وعي منظم يدعو إلى التحسين في الجودة.</a:t>
            </a:r>
          </a:p>
          <a:p>
            <a:pPr algn="r" rtl="1"/>
            <a:r>
              <a:rPr lang="ar-DZ" sz="4000" b="1" dirty="0">
                <a:latin typeface="Arabic Typesetting" panose="03020402040406030203" pitchFamily="66" charset="-78"/>
                <a:cs typeface="Arabic Typesetting" panose="03020402040406030203" pitchFamily="66" charset="-78"/>
              </a:rPr>
              <a:t>ب- وضع مجموعة اهداف للتحسين .</a:t>
            </a:r>
          </a:p>
          <a:p>
            <a:pPr algn="r" rtl="1"/>
            <a:r>
              <a:rPr lang="ar-DZ" sz="4000" b="1" dirty="0">
                <a:latin typeface="Arabic Typesetting" panose="03020402040406030203" pitchFamily="66" charset="-78"/>
                <a:cs typeface="Arabic Typesetting" panose="03020402040406030203" pitchFamily="66" charset="-78"/>
              </a:rPr>
              <a:t>ت- بناء نظام يساهم في الوصول إلى الاهداف الموضوعة.</a:t>
            </a:r>
          </a:p>
          <a:p>
            <a:pPr algn="r" rtl="1"/>
            <a:r>
              <a:rPr lang="ar-DZ" sz="4000" b="1" dirty="0">
                <a:latin typeface="Arabic Typesetting" panose="03020402040406030203" pitchFamily="66" charset="-78"/>
                <a:cs typeface="Arabic Typesetting" panose="03020402040406030203" pitchFamily="66" charset="-78"/>
              </a:rPr>
              <a:t>ث- تطبيق برامج تدريبية.</a:t>
            </a:r>
          </a:p>
          <a:p>
            <a:pPr algn="r" rtl="1"/>
            <a:r>
              <a:rPr lang="ar-DZ" sz="4000" b="1" dirty="0">
                <a:latin typeface="Arabic Typesetting" panose="03020402040406030203" pitchFamily="66" charset="-78"/>
                <a:cs typeface="Arabic Typesetting" panose="03020402040406030203" pitchFamily="66" charset="-78"/>
              </a:rPr>
              <a:t>ج- تنفيذ مشاريع غايتها إيجاد الحلول للمشاكل القائمة.</a:t>
            </a:r>
          </a:p>
        </p:txBody>
      </p:sp>
      <p:sp>
        <p:nvSpPr>
          <p:cNvPr id="6" name="ZoneTexte 5">
            <a:extLst>
              <a:ext uri="{FF2B5EF4-FFF2-40B4-BE49-F238E27FC236}">
                <a16:creationId xmlns:a16="http://schemas.microsoft.com/office/drawing/2014/main" xmlns="" id="{961B6A01-C814-44B1-8A2D-E46241D63887}"/>
              </a:ext>
            </a:extLst>
          </p:cNvPr>
          <p:cNvSpPr txBox="1"/>
          <p:nvPr/>
        </p:nvSpPr>
        <p:spPr>
          <a:xfrm>
            <a:off x="190500" y="1565076"/>
            <a:ext cx="5314950" cy="378565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DZ" sz="4000" b="1" i="0" u="none" strike="noStrike" kern="1200" cap="none" spc="0" normalizeH="0" baseline="0" noProof="0" dirty="0">
                <a:ln>
                  <a:noFill/>
                </a:ln>
                <a:solidFill>
                  <a:prstClr val="black"/>
                </a:solidFill>
                <a:effectLst/>
                <a:uLnTx/>
                <a:uFillTx/>
                <a:latin typeface="Arabic Typesetting" panose="03020402040406030203" pitchFamily="66" charset="-78"/>
                <a:ea typeface="+mn-ea"/>
                <a:cs typeface="Arabic Typesetting" panose="03020402040406030203" pitchFamily="66" charset="-78"/>
              </a:rPr>
              <a:t>ح-  تهيئة تقارير عن التقدم بتلك المشاريع.</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DZ" sz="4000" b="1" i="0" u="none" strike="noStrike" kern="1200" cap="none" spc="0" normalizeH="0" baseline="0" noProof="0" dirty="0">
                <a:ln>
                  <a:noFill/>
                </a:ln>
                <a:solidFill>
                  <a:prstClr val="black"/>
                </a:solidFill>
                <a:effectLst/>
                <a:uLnTx/>
                <a:uFillTx/>
                <a:latin typeface="Arabic Typesetting" panose="03020402040406030203" pitchFamily="66" charset="-78"/>
                <a:ea typeface="+mn-ea"/>
                <a:cs typeface="Arabic Typesetting" panose="03020402040406030203" pitchFamily="66" charset="-78"/>
              </a:rPr>
              <a:t>خ- تثمين الجهود المميزة.</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DZ" sz="4000" b="1" i="0" u="none" strike="noStrike" kern="1200" cap="none" spc="0" normalizeH="0" baseline="0" noProof="0" dirty="0">
                <a:ln>
                  <a:noFill/>
                </a:ln>
                <a:solidFill>
                  <a:prstClr val="black"/>
                </a:solidFill>
                <a:effectLst/>
                <a:uLnTx/>
                <a:uFillTx/>
                <a:latin typeface="Arabic Typesetting" panose="03020402040406030203" pitchFamily="66" charset="-78"/>
                <a:ea typeface="+mn-ea"/>
                <a:cs typeface="Arabic Typesetting" panose="03020402040406030203" pitchFamily="66" charset="-78"/>
              </a:rPr>
              <a:t>د- عرض النتائج على العاملين لمناقشتها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DZ" sz="4000" b="1" i="0" u="none" strike="noStrike" kern="1200" cap="none" spc="0" normalizeH="0" baseline="0" noProof="0" dirty="0">
                <a:ln>
                  <a:noFill/>
                </a:ln>
                <a:solidFill>
                  <a:prstClr val="black"/>
                </a:solidFill>
                <a:effectLst/>
                <a:uLnTx/>
                <a:uFillTx/>
                <a:latin typeface="Arabic Typesetting" panose="03020402040406030203" pitchFamily="66" charset="-78"/>
                <a:ea typeface="+mn-ea"/>
                <a:cs typeface="Arabic Typesetting" panose="03020402040406030203" pitchFamily="66" charset="-78"/>
              </a:rPr>
              <a:t>ذ- المحافظة على المستويات التي تم تحقيقها.</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DZ" sz="4000" b="1" i="0" u="none" strike="noStrike" kern="1200" cap="none" spc="0" normalizeH="0" baseline="0" noProof="0" dirty="0">
                <a:ln>
                  <a:noFill/>
                </a:ln>
                <a:solidFill>
                  <a:prstClr val="black"/>
                </a:solidFill>
                <a:effectLst/>
                <a:uLnTx/>
                <a:uFillTx/>
                <a:latin typeface="Arabic Typesetting" panose="03020402040406030203" pitchFamily="66" charset="-78"/>
                <a:ea typeface="+mn-ea"/>
                <a:cs typeface="Arabic Typesetting" panose="03020402040406030203" pitchFamily="66" charset="-78"/>
              </a:rPr>
              <a:t>ر- تعزيز تلك التحسينات وجعلها ممارسة ثابتة في المنظمة</a:t>
            </a:r>
            <a:endParaRPr kumimoji="0" lang="fr-FR" sz="4000" b="1" i="0" u="none" strike="noStrike" kern="1200" cap="none" spc="0" normalizeH="0" baseline="0" noProof="0" dirty="0">
              <a:ln>
                <a:noFill/>
              </a:ln>
              <a:solidFill>
                <a:prstClr val="black"/>
              </a:solidFill>
              <a:effectLst/>
              <a:uLnTx/>
              <a:uFillTx/>
              <a:latin typeface="Arabic Typesetting" panose="03020402040406030203" pitchFamily="66" charset="-78"/>
              <a:ea typeface="+mn-ea"/>
              <a:cs typeface="Arabic Typesetting" panose="03020402040406030203" pitchFamily="66" charset="-78"/>
            </a:endParaRPr>
          </a:p>
        </p:txBody>
      </p:sp>
      <p:sp>
        <p:nvSpPr>
          <p:cNvPr id="7" name="Flèche : gauche 6">
            <a:extLst>
              <a:ext uri="{FF2B5EF4-FFF2-40B4-BE49-F238E27FC236}">
                <a16:creationId xmlns:a16="http://schemas.microsoft.com/office/drawing/2014/main" xmlns="" id="{50F2214A-7BE1-4E6A-AA3A-5FA34B63BD98}"/>
              </a:ext>
            </a:extLst>
          </p:cNvPr>
          <p:cNvSpPr/>
          <p:nvPr/>
        </p:nvSpPr>
        <p:spPr>
          <a:xfrm>
            <a:off x="5505450" y="3457902"/>
            <a:ext cx="2253755" cy="923331"/>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762628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xmlns="" id="{9C6CD9A6-8ECE-4E67-8857-3A533015EA50}"/>
              </a:ext>
            </a:extLst>
          </p:cNvPr>
          <p:cNvSpPr txBox="1"/>
          <p:nvPr/>
        </p:nvSpPr>
        <p:spPr>
          <a:xfrm>
            <a:off x="3364831" y="0"/>
            <a:ext cx="5462337" cy="1015663"/>
          </a:xfrm>
          <a:prstGeom prst="rect">
            <a:avLst/>
          </a:prstGeom>
          <a:noFill/>
        </p:spPr>
        <p:txBody>
          <a:bodyPr wrap="square" rtlCol="0">
            <a:spAutoFit/>
          </a:bodyPr>
          <a:lstStyle/>
          <a:p>
            <a:pPr algn="r" rtl="1"/>
            <a:r>
              <a:rPr lang="ar-DZ" sz="6000" b="1" dirty="0">
                <a:highlight>
                  <a:srgbClr val="FFFF00"/>
                </a:highlight>
                <a:latin typeface="Arabic Typesetting" panose="03020402040406030203" pitchFamily="66" charset="-78"/>
                <a:cs typeface="Arabic Typesetting" panose="03020402040406030203" pitchFamily="66" charset="-78"/>
              </a:rPr>
              <a:t>الجودة من وجهة النظر التصنيعية:</a:t>
            </a:r>
            <a:endParaRPr lang="fr-FR" sz="6000" b="1" dirty="0">
              <a:highlight>
                <a:srgbClr val="FFFF00"/>
              </a:highlight>
              <a:latin typeface="Arabic Typesetting" panose="03020402040406030203" pitchFamily="66" charset="-78"/>
              <a:cs typeface="Arabic Typesetting" panose="03020402040406030203" pitchFamily="66" charset="-78"/>
            </a:endParaRPr>
          </a:p>
        </p:txBody>
      </p:sp>
      <p:pic>
        <p:nvPicPr>
          <p:cNvPr id="4" name="Image 3">
            <a:extLst>
              <a:ext uri="{FF2B5EF4-FFF2-40B4-BE49-F238E27FC236}">
                <a16:creationId xmlns:a16="http://schemas.microsoft.com/office/drawing/2014/main" xmlns="" id="{45A9B6B5-ED6A-4D0D-A82D-B80A31D311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695" y="745959"/>
            <a:ext cx="13138484" cy="6472988"/>
          </a:xfrm>
          <a:prstGeom prst="rect">
            <a:avLst/>
          </a:prstGeom>
        </p:spPr>
      </p:pic>
      <p:sp>
        <p:nvSpPr>
          <p:cNvPr id="5" name="ZoneTexte 4">
            <a:extLst>
              <a:ext uri="{FF2B5EF4-FFF2-40B4-BE49-F238E27FC236}">
                <a16:creationId xmlns:a16="http://schemas.microsoft.com/office/drawing/2014/main" xmlns="" id="{C1953EAC-FDB6-452F-9E2A-7FF4D81B6D29}"/>
              </a:ext>
            </a:extLst>
          </p:cNvPr>
          <p:cNvSpPr txBox="1"/>
          <p:nvPr/>
        </p:nvSpPr>
        <p:spPr>
          <a:xfrm>
            <a:off x="0" y="2046784"/>
            <a:ext cx="11566358" cy="4247317"/>
          </a:xfrm>
          <a:prstGeom prst="rect">
            <a:avLst/>
          </a:prstGeom>
          <a:noFill/>
        </p:spPr>
        <p:txBody>
          <a:bodyPr wrap="square" rtlCol="0">
            <a:spAutoFit/>
          </a:bodyPr>
          <a:lstStyle/>
          <a:p>
            <a:pPr algn="r" rtl="1"/>
            <a:r>
              <a:rPr lang="ar-DZ" sz="5400" dirty="0">
                <a:latin typeface="Arabic Typesetting" panose="03020402040406030203" pitchFamily="66" charset="-78"/>
                <a:cs typeface="Arabic Typesetting" panose="03020402040406030203" pitchFamily="66" charset="-78"/>
              </a:rPr>
              <a:t>حاول  </a:t>
            </a:r>
            <a:r>
              <a:rPr lang="fr-FR" sz="5400" dirty="0" err="1">
                <a:highlight>
                  <a:srgbClr val="FFFF00"/>
                </a:highlight>
                <a:latin typeface="Arabic Typesetting" panose="03020402040406030203" pitchFamily="66" charset="-78"/>
                <a:cs typeface="Arabic Typesetting" panose="03020402040406030203" pitchFamily="66" charset="-78"/>
              </a:rPr>
              <a:t>Juran</a:t>
            </a:r>
            <a:r>
              <a:rPr lang="ar-DZ" sz="5400" dirty="0">
                <a:latin typeface="Arabic Typesetting" panose="03020402040406030203" pitchFamily="66" charset="-78"/>
                <a:cs typeface="Arabic Typesetting" panose="03020402040406030203" pitchFamily="66" charset="-78"/>
              </a:rPr>
              <a:t> </a:t>
            </a:r>
            <a:r>
              <a:rPr lang="fr-FR" sz="5400" dirty="0">
                <a:latin typeface="Arabic Typesetting" panose="03020402040406030203" pitchFamily="66" charset="-78"/>
                <a:cs typeface="Arabic Typesetting" panose="03020402040406030203" pitchFamily="66" charset="-78"/>
              </a:rPr>
              <a:t> </a:t>
            </a:r>
            <a:r>
              <a:rPr lang="ar-DZ" sz="5400" dirty="0">
                <a:latin typeface="Arabic Typesetting" panose="03020402040406030203" pitchFamily="66" charset="-78"/>
                <a:cs typeface="Arabic Typesetting" panose="03020402040406030203" pitchFamily="66" charset="-78"/>
              </a:rPr>
              <a:t>ان يحرك المنظمة وينقلها من اعتماد وجهة النظر المعتمدة على التصنيع التقليدي فيما يتعلق بالجودة </a:t>
            </a:r>
            <a:r>
              <a:rPr lang="ar-DZ" sz="5400" dirty="0">
                <a:highlight>
                  <a:srgbClr val="FFFF00"/>
                </a:highlight>
                <a:latin typeface="Arabic Typesetting" panose="03020402040406030203" pitchFamily="66" charset="-78"/>
                <a:cs typeface="Arabic Typesetting" panose="03020402040406030203" pitchFamily="66" charset="-78"/>
              </a:rPr>
              <a:t>(المطابقة للمواصفات)</a:t>
            </a:r>
            <a:r>
              <a:rPr lang="fr-FR" sz="5400" dirty="0">
                <a:highlight>
                  <a:srgbClr val="FFFF00"/>
                </a:highlight>
                <a:latin typeface="Arabic Typesetting" panose="03020402040406030203" pitchFamily="66" charset="-78"/>
                <a:cs typeface="Arabic Typesetting" panose="03020402040406030203" pitchFamily="66" charset="-78"/>
              </a:rPr>
              <a:t> </a:t>
            </a:r>
            <a:r>
              <a:rPr lang="ar-DZ" sz="5400" dirty="0">
                <a:latin typeface="Arabic Typesetting" panose="03020402040406030203" pitchFamily="66" charset="-78"/>
                <a:cs typeface="Arabic Typesetting" panose="03020402040406030203" pitchFamily="66" charset="-78"/>
              </a:rPr>
              <a:t>إلى مدخل يستند إلى خدمة المستخدم بشكل اكبر بحيث يمكن الوصول إلى مرحلة </a:t>
            </a:r>
            <a:r>
              <a:rPr lang="ar-DZ" sz="5400" dirty="0">
                <a:highlight>
                  <a:srgbClr val="FFFF00"/>
                </a:highlight>
                <a:latin typeface="Arabic Typesetting" panose="03020402040406030203" pitchFamily="66" charset="-78"/>
                <a:cs typeface="Arabic Typesetting" panose="03020402040406030203" pitchFamily="66" charset="-78"/>
              </a:rPr>
              <a:t>(الملائمة للاستخدام )</a:t>
            </a:r>
            <a:r>
              <a:rPr lang="ar-DZ" sz="5400" dirty="0">
                <a:latin typeface="Arabic Typesetting" panose="03020402040406030203" pitchFamily="66" charset="-78"/>
                <a:cs typeface="Arabic Typesetting" panose="03020402040406030203" pitchFamily="66" charset="-78"/>
              </a:rPr>
              <a:t>ويقصد بذلك ان يكون المستخدم للسلعة او الخدمة قادراً على الاعتماد عليها في انجاز ما ينبغي منها .</a:t>
            </a:r>
            <a:endParaRPr lang="fr-FR" sz="5400" dirty="0">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5475202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xmlns="" id="{F2F9F8A3-0B91-41AC-8FB3-775D68C18764}"/>
              </a:ext>
            </a:extLst>
          </p:cNvPr>
          <p:cNvSpPr txBox="1"/>
          <p:nvPr/>
        </p:nvSpPr>
        <p:spPr>
          <a:xfrm>
            <a:off x="962527" y="0"/>
            <a:ext cx="8205536" cy="769441"/>
          </a:xfrm>
          <a:prstGeom prst="rect">
            <a:avLst/>
          </a:prstGeom>
          <a:noFill/>
        </p:spPr>
        <p:txBody>
          <a:bodyPr wrap="square" rtlCol="0">
            <a:spAutoFit/>
          </a:bodyPr>
          <a:lstStyle/>
          <a:p>
            <a:pPr algn="r" rtl="1"/>
            <a:r>
              <a:rPr lang="ar-DZ" sz="4400" b="1" dirty="0">
                <a:highlight>
                  <a:srgbClr val="FFFF00"/>
                </a:highlight>
                <a:latin typeface="Arabic Typesetting" panose="03020402040406030203" pitchFamily="66" charset="-78"/>
                <a:cs typeface="Arabic Typesetting" panose="03020402040406030203" pitchFamily="66" charset="-78"/>
              </a:rPr>
              <a:t>ويقول ان تلك الملائمة للاستخدام تتكون من أربعة أبعاد :</a:t>
            </a:r>
            <a:endParaRPr lang="fr-FR" sz="4400" b="1" dirty="0">
              <a:highlight>
                <a:srgbClr val="FFFF00"/>
              </a:highlight>
              <a:latin typeface="Arabic Typesetting" panose="03020402040406030203" pitchFamily="66" charset="-78"/>
              <a:cs typeface="Arabic Typesetting" panose="03020402040406030203" pitchFamily="66" charset="-78"/>
            </a:endParaRPr>
          </a:p>
        </p:txBody>
      </p:sp>
      <p:graphicFrame>
        <p:nvGraphicFramePr>
          <p:cNvPr id="3" name="Diagramme 2">
            <a:extLst>
              <a:ext uri="{FF2B5EF4-FFF2-40B4-BE49-F238E27FC236}">
                <a16:creationId xmlns:a16="http://schemas.microsoft.com/office/drawing/2014/main" xmlns="" id="{3641024D-2AC2-4CDC-96E0-321DDD2F9F53}"/>
              </a:ext>
            </a:extLst>
          </p:cNvPr>
          <p:cNvGraphicFramePr/>
          <p:nvPr>
            <p:extLst>
              <p:ext uri="{D42A27DB-BD31-4B8C-83A1-F6EECF244321}">
                <p14:modId xmlns:p14="http://schemas.microsoft.com/office/powerpoint/2010/main" val="3476055944"/>
              </p:ext>
            </p:extLst>
          </p:nvPr>
        </p:nvGraphicFramePr>
        <p:xfrm>
          <a:off x="1165725" y="1056550"/>
          <a:ext cx="9494253"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623714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xmlns="" id="{AEB570A2-F45B-4D19-83A5-A9EDAF10DD18}"/>
              </a:ext>
            </a:extLst>
          </p:cNvPr>
          <p:cNvSpPr txBox="1"/>
          <p:nvPr/>
        </p:nvSpPr>
        <p:spPr>
          <a:xfrm>
            <a:off x="-1323474" y="237531"/>
            <a:ext cx="6809874" cy="923330"/>
          </a:xfrm>
          <a:prstGeom prst="rect">
            <a:avLst/>
          </a:prstGeom>
          <a:noFill/>
        </p:spPr>
        <p:txBody>
          <a:bodyPr wrap="square" rtlCol="0">
            <a:spAutoFit/>
          </a:bodyPr>
          <a:lstStyle/>
          <a:p>
            <a:pPr algn="r" rtl="1"/>
            <a:r>
              <a:rPr lang="ar-DZ" sz="5400" b="1" dirty="0">
                <a:highlight>
                  <a:srgbClr val="FFFF00"/>
                </a:highlight>
                <a:latin typeface="Arabic Typesetting" panose="03020402040406030203" pitchFamily="66" charset="-78"/>
                <a:cs typeface="Arabic Typesetting" panose="03020402040406030203" pitchFamily="66" charset="-78"/>
              </a:rPr>
              <a:t>الخطوات الاربعة للارتقاء بالجودة : </a:t>
            </a:r>
            <a:endParaRPr lang="fr-FR" sz="5400" b="1" dirty="0">
              <a:highlight>
                <a:srgbClr val="FFFF00"/>
              </a:highlight>
              <a:latin typeface="Arabic Typesetting" panose="03020402040406030203" pitchFamily="66" charset="-78"/>
              <a:cs typeface="Arabic Typesetting" panose="03020402040406030203" pitchFamily="66" charset="-78"/>
            </a:endParaRPr>
          </a:p>
        </p:txBody>
      </p:sp>
      <p:sp>
        <p:nvSpPr>
          <p:cNvPr id="3" name="Rectangle 2">
            <a:extLst>
              <a:ext uri="{FF2B5EF4-FFF2-40B4-BE49-F238E27FC236}">
                <a16:creationId xmlns:a16="http://schemas.microsoft.com/office/drawing/2014/main" xmlns="" id="{75F49C10-4BF7-4088-9368-04F7144353F3}"/>
              </a:ext>
            </a:extLst>
          </p:cNvPr>
          <p:cNvSpPr/>
          <p:nvPr/>
        </p:nvSpPr>
        <p:spPr>
          <a:xfrm>
            <a:off x="8674767" y="371242"/>
            <a:ext cx="3224464" cy="157923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xmlns="" id="{FC3B7687-CD4B-4666-A4F2-703D3269E562}"/>
              </a:ext>
            </a:extLst>
          </p:cNvPr>
          <p:cNvSpPr/>
          <p:nvPr/>
        </p:nvSpPr>
        <p:spPr>
          <a:xfrm>
            <a:off x="4692315" y="1505311"/>
            <a:ext cx="3224464" cy="157923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xmlns="" id="{C759A9B8-1AE5-4E88-B526-5B295A8D8C45}"/>
              </a:ext>
            </a:extLst>
          </p:cNvPr>
          <p:cNvSpPr/>
          <p:nvPr/>
        </p:nvSpPr>
        <p:spPr>
          <a:xfrm>
            <a:off x="709863" y="3084549"/>
            <a:ext cx="3224464" cy="157923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xmlns="" id="{5E1AAE47-CE2A-4029-B79F-C9488E851057}"/>
              </a:ext>
            </a:extLst>
          </p:cNvPr>
          <p:cNvSpPr/>
          <p:nvPr/>
        </p:nvSpPr>
        <p:spPr>
          <a:xfrm>
            <a:off x="6809873" y="5135747"/>
            <a:ext cx="3224464" cy="157923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 name="Connecteur droit avec flèche 7">
            <a:extLst>
              <a:ext uri="{FF2B5EF4-FFF2-40B4-BE49-F238E27FC236}">
                <a16:creationId xmlns:a16="http://schemas.microsoft.com/office/drawing/2014/main" xmlns="" id="{B8B20819-511A-4148-AA39-31C23F56B475}"/>
              </a:ext>
            </a:extLst>
          </p:cNvPr>
          <p:cNvCxnSpPr>
            <a:stCxn id="3" idx="1"/>
          </p:cNvCxnSpPr>
          <p:nvPr/>
        </p:nvCxnSpPr>
        <p:spPr>
          <a:xfrm flipH="1">
            <a:off x="7916779" y="1160861"/>
            <a:ext cx="757988" cy="34445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 name="Connecteur droit avec flèche 9">
            <a:extLst>
              <a:ext uri="{FF2B5EF4-FFF2-40B4-BE49-F238E27FC236}">
                <a16:creationId xmlns:a16="http://schemas.microsoft.com/office/drawing/2014/main" xmlns="" id="{87A9811D-9FB7-4160-923B-9E774BCB9EC8}"/>
              </a:ext>
            </a:extLst>
          </p:cNvPr>
          <p:cNvCxnSpPr/>
          <p:nvPr/>
        </p:nvCxnSpPr>
        <p:spPr>
          <a:xfrm flipH="1">
            <a:off x="3934327" y="3084549"/>
            <a:ext cx="757988" cy="34445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Connecteur droit 11">
            <a:extLst>
              <a:ext uri="{FF2B5EF4-FFF2-40B4-BE49-F238E27FC236}">
                <a16:creationId xmlns:a16="http://schemas.microsoft.com/office/drawing/2014/main" xmlns="" id="{A663CBE7-2EB0-4C85-9426-2D8BD7CE4B0A}"/>
              </a:ext>
            </a:extLst>
          </p:cNvPr>
          <p:cNvCxnSpPr>
            <a:stCxn id="5" idx="2"/>
          </p:cNvCxnSpPr>
          <p:nvPr/>
        </p:nvCxnSpPr>
        <p:spPr>
          <a:xfrm>
            <a:off x="2322095" y="4663787"/>
            <a:ext cx="0" cy="1956682"/>
          </a:xfrm>
          <a:prstGeom prst="line">
            <a:avLst/>
          </a:prstGeom>
        </p:spPr>
        <p:style>
          <a:lnRef idx="3">
            <a:schemeClr val="dk1"/>
          </a:lnRef>
          <a:fillRef idx="0">
            <a:schemeClr val="dk1"/>
          </a:fillRef>
          <a:effectRef idx="2">
            <a:schemeClr val="dk1"/>
          </a:effectRef>
          <a:fontRef idx="minor">
            <a:schemeClr val="tx1"/>
          </a:fontRef>
        </p:style>
      </p:cxnSp>
      <p:cxnSp>
        <p:nvCxnSpPr>
          <p:cNvPr id="14" name="Connecteur droit avec flèche 13">
            <a:extLst>
              <a:ext uri="{FF2B5EF4-FFF2-40B4-BE49-F238E27FC236}">
                <a16:creationId xmlns:a16="http://schemas.microsoft.com/office/drawing/2014/main" xmlns="" id="{7723DFF6-C8BF-4FC4-A475-5155182D6882}"/>
              </a:ext>
            </a:extLst>
          </p:cNvPr>
          <p:cNvCxnSpPr/>
          <p:nvPr/>
        </p:nvCxnSpPr>
        <p:spPr>
          <a:xfrm>
            <a:off x="2322095" y="6620469"/>
            <a:ext cx="448777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5" name="ZoneTexte 14">
            <a:extLst>
              <a:ext uri="{FF2B5EF4-FFF2-40B4-BE49-F238E27FC236}">
                <a16:creationId xmlns:a16="http://schemas.microsoft.com/office/drawing/2014/main" xmlns="" id="{C6653A4D-71EE-4667-9586-758E9D96F103}"/>
              </a:ext>
            </a:extLst>
          </p:cNvPr>
          <p:cNvSpPr txBox="1"/>
          <p:nvPr/>
        </p:nvSpPr>
        <p:spPr>
          <a:xfrm>
            <a:off x="8313824" y="618350"/>
            <a:ext cx="2959768" cy="1015663"/>
          </a:xfrm>
          <a:prstGeom prst="rect">
            <a:avLst/>
          </a:prstGeom>
          <a:noFill/>
        </p:spPr>
        <p:txBody>
          <a:bodyPr wrap="square" rtlCol="0">
            <a:spAutoFit/>
          </a:bodyPr>
          <a:lstStyle/>
          <a:p>
            <a:pPr algn="r" rtl="1"/>
            <a:r>
              <a:rPr lang="ar-DZ" sz="6000" b="1" dirty="0">
                <a:latin typeface="Arabic Typesetting" panose="03020402040406030203" pitchFamily="66" charset="-78"/>
                <a:cs typeface="Arabic Typesetting" panose="03020402040406030203" pitchFamily="66" charset="-78"/>
              </a:rPr>
              <a:t>الاهداف</a:t>
            </a:r>
            <a:endParaRPr lang="fr-FR" sz="6000" b="1" dirty="0">
              <a:latin typeface="Arabic Typesetting" panose="03020402040406030203" pitchFamily="66" charset="-78"/>
              <a:cs typeface="Arabic Typesetting" panose="03020402040406030203" pitchFamily="66" charset="-78"/>
            </a:endParaRPr>
          </a:p>
        </p:txBody>
      </p:sp>
      <p:sp>
        <p:nvSpPr>
          <p:cNvPr id="16" name="ZoneTexte 15">
            <a:extLst>
              <a:ext uri="{FF2B5EF4-FFF2-40B4-BE49-F238E27FC236}">
                <a16:creationId xmlns:a16="http://schemas.microsoft.com/office/drawing/2014/main" xmlns="" id="{99529113-5899-4486-9823-2AE6C96D6A5D}"/>
              </a:ext>
            </a:extLst>
          </p:cNvPr>
          <p:cNvSpPr txBox="1"/>
          <p:nvPr/>
        </p:nvSpPr>
        <p:spPr>
          <a:xfrm>
            <a:off x="4361447" y="1666595"/>
            <a:ext cx="2833435" cy="1323439"/>
          </a:xfrm>
          <a:prstGeom prst="rect">
            <a:avLst/>
          </a:prstGeom>
          <a:noFill/>
        </p:spPr>
        <p:txBody>
          <a:bodyPr wrap="square" rtlCol="0">
            <a:spAutoFit/>
          </a:bodyPr>
          <a:lstStyle/>
          <a:p>
            <a:pPr algn="r" rtl="1"/>
            <a:r>
              <a:rPr lang="ar-DZ" sz="8000" b="1" dirty="0">
                <a:latin typeface="Arabic Typesetting" panose="03020402040406030203" pitchFamily="66" charset="-78"/>
                <a:cs typeface="Arabic Typesetting" panose="03020402040406030203" pitchFamily="66" charset="-78"/>
              </a:rPr>
              <a:t>الخطط</a:t>
            </a:r>
            <a:endParaRPr lang="fr-FR" sz="8000" b="1" dirty="0">
              <a:latin typeface="Arabic Typesetting" panose="03020402040406030203" pitchFamily="66" charset="-78"/>
              <a:cs typeface="Arabic Typesetting" panose="03020402040406030203" pitchFamily="66" charset="-78"/>
            </a:endParaRPr>
          </a:p>
        </p:txBody>
      </p:sp>
      <p:sp>
        <p:nvSpPr>
          <p:cNvPr id="17" name="ZoneTexte 16">
            <a:extLst>
              <a:ext uri="{FF2B5EF4-FFF2-40B4-BE49-F238E27FC236}">
                <a16:creationId xmlns:a16="http://schemas.microsoft.com/office/drawing/2014/main" xmlns="" id="{9DC3D435-9535-40FA-BB91-8503CAEE6A9E}"/>
              </a:ext>
            </a:extLst>
          </p:cNvPr>
          <p:cNvSpPr txBox="1"/>
          <p:nvPr/>
        </p:nvSpPr>
        <p:spPr>
          <a:xfrm>
            <a:off x="709863" y="3308138"/>
            <a:ext cx="2827422" cy="1107996"/>
          </a:xfrm>
          <a:prstGeom prst="rect">
            <a:avLst/>
          </a:prstGeom>
          <a:noFill/>
        </p:spPr>
        <p:txBody>
          <a:bodyPr wrap="square" rtlCol="0">
            <a:spAutoFit/>
          </a:bodyPr>
          <a:lstStyle/>
          <a:p>
            <a:pPr algn="r" rtl="1"/>
            <a:r>
              <a:rPr lang="ar-DZ" sz="6600" b="1" dirty="0">
                <a:latin typeface="Arabic Typesetting" panose="03020402040406030203" pitchFamily="66" charset="-78"/>
                <a:cs typeface="Arabic Typesetting" panose="03020402040406030203" pitchFamily="66" charset="-78"/>
              </a:rPr>
              <a:t>المسؤوليات</a:t>
            </a:r>
            <a:endParaRPr lang="fr-FR" sz="6600" b="1" dirty="0">
              <a:latin typeface="Arabic Typesetting" panose="03020402040406030203" pitchFamily="66" charset="-78"/>
              <a:cs typeface="Arabic Typesetting" panose="03020402040406030203" pitchFamily="66" charset="-78"/>
            </a:endParaRPr>
          </a:p>
        </p:txBody>
      </p:sp>
      <p:sp>
        <p:nvSpPr>
          <p:cNvPr id="18" name="ZoneTexte 17">
            <a:extLst>
              <a:ext uri="{FF2B5EF4-FFF2-40B4-BE49-F238E27FC236}">
                <a16:creationId xmlns:a16="http://schemas.microsoft.com/office/drawing/2014/main" xmlns="" id="{EDA44567-0DD7-4769-A18A-916AD11C12D5}"/>
              </a:ext>
            </a:extLst>
          </p:cNvPr>
          <p:cNvSpPr txBox="1"/>
          <p:nvPr/>
        </p:nvSpPr>
        <p:spPr>
          <a:xfrm>
            <a:off x="6617366" y="5452214"/>
            <a:ext cx="2598826" cy="1015663"/>
          </a:xfrm>
          <a:prstGeom prst="rect">
            <a:avLst/>
          </a:prstGeom>
          <a:noFill/>
        </p:spPr>
        <p:txBody>
          <a:bodyPr wrap="square" rtlCol="0">
            <a:spAutoFit/>
          </a:bodyPr>
          <a:lstStyle/>
          <a:p>
            <a:pPr algn="r" rtl="1"/>
            <a:r>
              <a:rPr lang="ar-DZ" sz="6000" b="1" dirty="0">
                <a:latin typeface="Arabic Typesetting" panose="03020402040406030203" pitchFamily="66" charset="-78"/>
                <a:cs typeface="Arabic Typesetting" panose="03020402040406030203" pitchFamily="66" charset="-78"/>
              </a:rPr>
              <a:t>المكافآت</a:t>
            </a:r>
            <a:endParaRPr lang="fr-FR" sz="6000" b="1" dirty="0">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15704009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xmlns="" id="{29BCB8F8-769C-4A94-AAF1-B06BD4E768CA}"/>
              </a:ext>
            </a:extLst>
          </p:cNvPr>
          <p:cNvSpPr txBox="1"/>
          <p:nvPr/>
        </p:nvSpPr>
        <p:spPr>
          <a:xfrm>
            <a:off x="2574758" y="0"/>
            <a:ext cx="5197642" cy="1200329"/>
          </a:xfrm>
          <a:prstGeom prst="rect">
            <a:avLst/>
          </a:prstGeom>
          <a:noFill/>
        </p:spPr>
        <p:txBody>
          <a:bodyPr wrap="square" rtlCol="0">
            <a:spAutoFit/>
          </a:bodyPr>
          <a:lstStyle/>
          <a:p>
            <a:pPr algn="r" rtl="1"/>
            <a:r>
              <a:rPr lang="ar-DZ" sz="7200" b="1" dirty="0">
                <a:highlight>
                  <a:srgbClr val="FFFF00"/>
                </a:highlight>
                <a:latin typeface="Arabic Typesetting" panose="03020402040406030203" pitchFamily="66" charset="-78"/>
                <a:cs typeface="Arabic Typesetting" panose="03020402040406030203" pitchFamily="66" charset="-78"/>
              </a:rPr>
              <a:t>ثلاثية جوران:</a:t>
            </a:r>
            <a:endParaRPr lang="fr-FR" sz="7200" b="1" dirty="0">
              <a:highlight>
                <a:srgbClr val="FFFF00"/>
              </a:highlight>
              <a:latin typeface="Arabic Typesetting" panose="03020402040406030203" pitchFamily="66" charset="-78"/>
              <a:cs typeface="Arabic Typesetting" panose="03020402040406030203" pitchFamily="66" charset="-78"/>
            </a:endParaRPr>
          </a:p>
        </p:txBody>
      </p:sp>
      <p:pic>
        <p:nvPicPr>
          <p:cNvPr id="4" name="Image 3">
            <a:extLst>
              <a:ext uri="{FF2B5EF4-FFF2-40B4-BE49-F238E27FC236}">
                <a16:creationId xmlns:a16="http://schemas.microsoft.com/office/drawing/2014/main" xmlns="" id="{BED7E45E-1C73-4C25-AB5C-AB4EDF2CF6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526" y="935634"/>
            <a:ext cx="13355052" cy="5922366"/>
          </a:xfrm>
          <a:prstGeom prst="rect">
            <a:avLst/>
          </a:prstGeom>
        </p:spPr>
      </p:pic>
      <p:sp>
        <p:nvSpPr>
          <p:cNvPr id="5" name="ZoneTexte 4">
            <a:extLst>
              <a:ext uri="{FF2B5EF4-FFF2-40B4-BE49-F238E27FC236}">
                <a16:creationId xmlns:a16="http://schemas.microsoft.com/office/drawing/2014/main" xmlns="" id="{6F420FA8-C8EC-4328-AE02-98CFCF254D11}"/>
              </a:ext>
            </a:extLst>
          </p:cNvPr>
          <p:cNvSpPr txBox="1"/>
          <p:nvPr/>
        </p:nvSpPr>
        <p:spPr>
          <a:xfrm>
            <a:off x="1082842" y="2334126"/>
            <a:ext cx="9601200" cy="3416320"/>
          </a:xfrm>
          <a:prstGeom prst="rect">
            <a:avLst/>
          </a:prstGeom>
          <a:noFill/>
        </p:spPr>
        <p:txBody>
          <a:bodyPr wrap="square" rtlCol="0">
            <a:spAutoFit/>
          </a:bodyPr>
          <a:lstStyle/>
          <a:p>
            <a:pPr algn="r" rtl="1"/>
            <a:r>
              <a:rPr lang="ar-DZ" sz="5400" b="1" dirty="0">
                <a:latin typeface="Arabic Typesetting" panose="03020402040406030203" pitchFamily="66" charset="-78"/>
                <a:cs typeface="Arabic Typesetting" panose="03020402040406030203" pitchFamily="66" charset="-78"/>
              </a:rPr>
              <a:t>وقد قام جوران في عام 1986م بوضع أفكاره الخاصة وتطوير نموذج للجودة في شكل أطلق عليه ثلاثية جوران  </a:t>
            </a:r>
            <a:r>
              <a:rPr lang="fr-FR" sz="5400" b="1" dirty="0" err="1">
                <a:latin typeface="Arabic Typesetting" panose="03020402040406030203" pitchFamily="66" charset="-78"/>
                <a:cs typeface="Arabic Typesetting" panose="03020402040406030203" pitchFamily="66" charset="-78"/>
              </a:rPr>
              <a:t>Juran’s</a:t>
            </a:r>
            <a:r>
              <a:rPr lang="fr-FR" sz="5400" b="1" dirty="0">
                <a:latin typeface="Arabic Typesetting" panose="03020402040406030203" pitchFamily="66" charset="-78"/>
                <a:cs typeface="Arabic Typesetting" panose="03020402040406030203" pitchFamily="66" charset="-78"/>
              </a:rPr>
              <a:t> </a:t>
            </a:r>
            <a:r>
              <a:rPr lang="fr-FR" sz="5400" b="1" dirty="0" err="1">
                <a:latin typeface="Arabic Typesetting" panose="03020402040406030203" pitchFamily="66" charset="-78"/>
                <a:cs typeface="Arabic Typesetting" panose="03020402040406030203" pitchFamily="66" charset="-78"/>
              </a:rPr>
              <a:t>quality</a:t>
            </a:r>
            <a:r>
              <a:rPr lang="fr-FR" sz="5400" b="1" dirty="0">
                <a:latin typeface="Arabic Typesetting" panose="03020402040406030203" pitchFamily="66" charset="-78"/>
                <a:cs typeface="Arabic Typesetting" panose="03020402040406030203" pitchFamily="66" charset="-78"/>
              </a:rPr>
              <a:t> </a:t>
            </a:r>
            <a:r>
              <a:rPr lang="fr-FR" sz="5400" b="1" dirty="0" err="1">
                <a:latin typeface="Arabic Typesetting" panose="03020402040406030203" pitchFamily="66" charset="-78"/>
                <a:cs typeface="Arabic Typesetting" panose="03020402040406030203" pitchFamily="66" charset="-78"/>
              </a:rPr>
              <a:t>trilogy</a:t>
            </a:r>
            <a:r>
              <a:rPr lang="ar-DZ" sz="5400" b="1" dirty="0">
                <a:latin typeface="Arabic Typesetting" panose="03020402040406030203" pitchFamily="66" charset="-78"/>
                <a:cs typeface="Arabic Typesetting" panose="03020402040406030203" pitchFamily="66" charset="-78"/>
              </a:rPr>
              <a:t> </a:t>
            </a:r>
            <a:r>
              <a:rPr lang="fr-FR" sz="5400" b="1" dirty="0">
                <a:latin typeface="Arabic Typesetting" panose="03020402040406030203" pitchFamily="66" charset="-78"/>
                <a:cs typeface="Arabic Typesetting" panose="03020402040406030203" pitchFamily="66" charset="-78"/>
              </a:rPr>
              <a:t> </a:t>
            </a:r>
            <a:r>
              <a:rPr lang="ar-DZ" sz="5400" b="1" dirty="0">
                <a:latin typeface="Arabic Typesetting" panose="03020402040406030203" pitchFamily="66" charset="-78"/>
                <a:cs typeface="Arabic Typesetting" panose="03020402040406030203" pitchFamily="66" charset="-78"/>
              </a:rPr>
              <a:t>وتتكون من ثلاثة عناصر أساسية ترتبط بإدارة الجودة هي:</a:t>
            </a:r>
            <a:endParaRPr lang="fr-FR" sz="5400" b="1" dirty="0">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5452916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rganigramme : Connecteur 1">
            <a:extLst>
              <a:ext uri="{FF2B5EF4-FFF2-40B4-BE49-F238E27FC236}">
                <a16:creationId xmlns:a16="http://schemas.microsoft.com/office/drawing/2014/main" xmlns="" id="{12DA60E3-4967-48C7-94CF-B1516AFADE40}"/>
              </a:ext>
            </a:extLst>
          </p:cNvPr>
          <p:cNvSpPr/>
          <p:nvPr/>
        </p:nvSpPr>
        <p:spPr>
          <a:xfrm>
            <a:off x="2141620" y="180473"/>
            <a:ext cx="6954253" cy="6497053"/>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 name="Connecteur droit 3">
            <a:extLst>
              <a:ext uri="{FF2B5EF4-FFF2-40B4-BE49-F238E27FC236}">
                <a16:creationId xmlns:a16="http://schemas.microsoft.com/office/drawing/2014/main" xmlns="" id="{57DA71C1-5B50-4E6F-A446-6E051BA313DC}"/>
              </a:ext>
            </a:extLst>
          </p:cNvPr>
          <p:cNvCxnSpPr>
            <a:stCxn id="2" idx="1"/>
            <a:endCxn id="2" idx="5"/>
          </p:cNvCxnSpPr>
          <p:nvPr/>
        </p:nvCxnSpPr>
        <p:spPr>
          <a:xfrm>
            <a:off x="3160047" y="1131944"/>
            <a:ext cx="4917399" cy="4594111"/>
          </a:xfrm>
          <a:prstGeom prst="line">
            <a:avLst/>
          </a:prstGeom>
        </p:spPr>
        <p:style>
          <a:lnRef idx="3">
            <a:schemeClr val="dk1"/>
          </a:lnRef>
          <a:fillRef idx="0">
            <a:schemeClr val="dk1"/>
          </a:fillRef>
          <a:effectRef idx="2">
            <a:schemeClr val="dk1"/>
          </a:effectRef>
          <a:fontRef idx="minor">
            <a:schemeClr val="tx1"/>
          </a:fontRef>
        </p:style>
      </p:cxnSp>
      <p:cxnSp>
        <p:nvCxnSpPr>
          <p:cNvPr id="6" name="Connecteur droit 5">
            <a:extLst>
              <a:ext uri="{FF2B5EF4-FFF2-40B4-BE49-F238E27FC236}">
                <a16:creationId xmlns:a16="http://schemas.microsoft.com/office/drawing/2014/main" xmlns="" id="{16736F1F-C12B-4892-97E2-E78EE9EF9A15}"/>
              </a:ext>
            </a:extLst>
          </p:cNvPr>
          <p:cNvCxnSpPr>
            <a:stCxn id="2" idx="7"/>
          </p:cNvCxnSpPr>
          <p:nvPr/>
        </p:nvCxnSpPr>
        <p:spPr>
          <a:xfrm flipH="1">
            <a:off x="3160047" y="1131944"/>
            <a:ext cx="4917399" cy="4594111"/>
          </a:xfrm>
          <a:prstGeom prst="line">
            <a:avLst/>
          </a:prstGeom>
        </p:spPr>
        <p:style>
          <a:lnRef idx="3">
            <a:schemeClr val="dk1"/>
          </a:lnRef>
          <a:fillRef idx="0">
            <a:schemeClr val="dk1"/>
          </a:fillRef>
          <a:effectRef idx="2">
            <a:schemeClr val="dk1"/>
          </a:effectRef>
          <a:fontRef idx="minor">
            <a:schemeClr val="tx1"/>
          </a:fontRef>
        </p:style>
      </p:cxnSp>
      <p:sp>
        <p:nvSpPr>
          <p:cNvPr id="7" name="ZoneTexte 6">
            <a:extLst>
              <a:ext uri="{FF2B5EF4-FFF2-40B4-BE49-F238E27FC236}">
                <a16:creationId xmlns:a16="http://schemas.microsoft.com/office/drawing/2014/main" xmlns="" id="{FBB4ABBC-D80B-4545-AC80-F275E173993C}"/>
              </a:ext>
            </a:extLst>
          </p:cNvPr>
          <p:cNvSpPr txBox="1"/>
          <p:nvPr/>
        </p:nvSpPr>
        <p:spPr>
          <a:xfrm>
            <a:off x="3970419" y="525413"/>
            <a:ext cx="3296653" cy="923330"/>
          </a:xfrm>
          <a:prstGeom prst="rect">
            <a:avLst/>
          </a:prstGeom>
          <a:noFill/>
        </p:spPr>
        <p:txBody>
          <a:bodyPr wrap="square" rtlCol="0">
            <a:spAutoFit/>
          </a:bodyPr>
          <a:lstStyle/>
          <a:p>
            <a:r>
              <a:rPr lang="ar-DZ" sz="5400" dirty="0"/>
              <a:t>ثلاثية جوران:</a:t>
            </a:r>
            <a:endParaRPr lang="fr-FR" sz="5400" dirty="0"/>
          </a:p>
        </p:txBody>
      </p:sp>
      <p:sp>
        <p:nvSpPr>
          <p:cNvPr id="8" name="ZoneTexte 7">
            <a:extLst>
              <a:ext uri="{FF2B5EF4-FFF2-40B4-BE49-F238E27FC236}">
                <a16:creationId xmlns:a16="http://schemas.microsoft.com/office/drawing/2014/main" xmlns="" id="{799BA018-216D-4BAC-9EA6-3265CE5AFC3E}"/>
              </a:ext>
            </a:extLst>
          </p:cNvPr>
          <p:cNvSpPr txBox="1"/>
          <p:nvPr/>
        </p:nvSpPr>
        <p:spPr>
          <a:xfrm>
            <a:off x="6677526" y="2400214"/>
            <a:ext cx="2141621" cy="1938992"/>
          </a:xfrm>
          <a:prstGeom prst="rect">
            <a:avLst/>
          </a:prstGeom>
          <a:noFill/>
        </p:spPr>
        <p:txBody>
          <a:bodyPr wrap="square" rtlCol="0">
            <a:spAutoFit/>
          </a:bodyPr>
          <a:lstStyle/>
          <a:p>
            <a:r>
              <a:rPr lang="ar-DZ" sz="6000" b="1" dirty="0"/>
              <a:t>التخطيط للجودة</a:t>
            </a:r>
            <a:endParaRPr lang="fr-FR" sz="6000" b="1" dirty="0"/>
          </a:p>
        </p:txBody>
      </p:sp>
      <p:sp>
        <p:nvSpPr>
          <p:cNvPr id="9" name="ZoneTexte 8">
            <a:extLst>
              <a:ext uri="{FF2B5EF4-FFF2-40B4-BE49-F238E27FC236}">
                <a16:creationId xmlns:a16="http://schemas.microsoft.com/office/drawing/2014/main" xmlns="" id="{CC1531A3-01B9-44C6-B5A9-771A0C165441}"/>
              </a:ext>
            </a:extLst>
          </p:cNvPr>
          <p:cNvSpPr txBox="1"/>
          <p:nvPr/>
        </p:nvSpPr>
        <p:spPr>
          <a:xfrm>
            <a:off x="3445165" y="4579666"/>
            <a:ext cx="3513221" cy="1938992"/>
          </a:xfrm>
          <a:prstGeom prst="rect">
            <a:avLst/>
          </a:prstGeom>
          <a:noFill/>
        </p:spPr>
        <p:txBody>
          <a:bodyPr wrap="square" rtlCol="0">
            <a:spAutoFit/>
          </a:bodyPr>
          <a:lstStyle/>
          <a:p>
            <a:pPr algn="r" rtl="1"/>
            <a:r>
              <a:rPr lang="ar-DZ" sz="6000" b="1" dirty="0"/>
              <a:t>الرقابة على الجودة</a:t>
            </a:r>
            <a:endParaRPr lang="fr-FR" sz="6000" b="1" dirty="0"/>
          </a:p>
        </p:txBody>
      </p:sp>
      <p:sp>
        <p:nvSpPr>
          <p:cNvPr id="10" name="ZoneTexte 9">
            <a:extLst>
              <a:ext uri="{FF2B5EF4-FFF2-40B4-BE49-F238E27FC236}">
                <a16:creationId xmlns:a16="http://schemas.microsoft.com/office/drawing/2014/main" xmlns="" id="{FAFCC319-C574-41FF-ACF4-F8890350DE0A}"/>
              </a:ext>
            </a:extLst>
          </p:cNvPr>
          <p:cNvSpPr txBox="1"/>
          <p:nvPr/>
        </p:nvSpPr>
        <p:spPr>
          <a:xfrm>
            <a:off x="1932826" y="2286001"/>
            <a:ext cx="2454442" cy="1938992"/>
          </a:xfrm>
          <a:prstGeom prst="rect">
            <a:avLst/>
          </a:prstGeom>
          <a:noFill/>
        </p:spPr>
        <p:txBody>
          <a:bodyPr wrap="square" rtlCol="0">
            <a:spAutoFit/>
          </a:bodyPr>
          <a:lstStyle/>
          <a:p>
            <a:pPr algn="r" rtl="1"/>
            <a:r>
              <a:rPr lang="ar-DZ" sz="6000" b="1" dirty="0"/>
              <a:t>تحسين الجودة</a:t>
            </a:r>
            <a:endParaRPr lang="fr-FR" sz="6000" b="1" dirty="0"/>
          </a:p>
        </p:txBody>
      </p:sp>
      <p:sp>
        <p:nvSpPr>
          <p:cNvPr id="11" name="Flèche : courbe vers la gauche 10">
            <a:extLst>
              <a:ext uri="{FF2B5EF4-FFF2-40B4-BE49-F238E27FC236}">
                <a16:creationId xmlns:a16="http://schemas.microsoft.com/office/drawing/2014/main" xmlns="" id="{00B77367-DB50-4560-9A62-A38006298D74}"/>
              </a:ext>
            </a:extLst>
          </p:cNvPr>
          <p:cNvSpPr/>
          <p:nvPr/>
        </p:nvSpPr>
        <p:spPr>
          <a:xfrm>
            <a:off x="8542421" y="360947"/>
            <a:ext cx="3296653" cy="6497053"/>
          </a:xfrm>
          <a:prstGeom prst="curvedLef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16038813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rganigramme : Connecteur 1">
            <a:extLst>
              <a:ext uri="{FF2B5EF4-FFF2-40B4-BE49-F238E27FC236}">
                <a16:creationId xmlns:a16="http://schemas.microsoft.com/office/drawing/2014/main" xmlns="" id="{12DA60E3-4967-48C7-94CF-B1516AFADE40}"/>
              </a:ext>
            </a:extLst>
          </p:cNvPr>
          <p:cNvSpPr/>
          <p:nvPr/>
        </p:nvSpPr>
        <p:spPr>
          <a:xfrm>
            <a:off x="112417" y="24323"/>
            <a:ext cx="4110543" cy="3814010"/>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 name="Connecteur droit 3">
            <a:extLst>
              <a:ext uri="{FF2B5EF4-FFF2-40B4-BE49-F238E27FC236}">
                <a16:creationId xmlns:a16="http://schemas.microsoft.com/office/drawing/2014/main" xmlns="" id="{57DA71C1-5B50-4E6F-A446-6E051BA313DC}"/>
              </a:ext>
            </a:extLst>
          </p:cNvPr>
          <p:cNvCxnSpPr>
            <a:cxnSpLocks/>
            <a:stCxn id="2" idx="1"/>
            <a:endCxn id="2" idx="5"/>
          </p:cNvCxnSpPr>
          <p:nvPr/>
        </p:nvCxnSpPr>
        <p:spPr>
          <a:xfrm>
            <a:off x="714392" y="582872"/>
            <a:ext cx="2906593" cy="2696912"/>
          </a:xfrm>
          <a:prstGeom prst="line">
            <a:avLst/>
          </a:prstGeom>
        </p:spPr>
        <p:style>
          <a:lnRef idx="3">
            <a:schemeClr val="dk1"/>
          </a:lnRef>
          <a:fillRef idx="0">
            <a:schemeClr val="dk1"/>
          </a:fillRef>
          <a:effectRef idx="2">
            <a:schemeClr val="dk1"/>
          </a:effectRef>
          <a:fontRef idx="minor">
            <a:schemeClr val="tx1"/>
          </a:fontRef>
        </p:style>
      </p:cxnSp>
      <p:cxnSp>
        <p:nvCxnSpPr>
          <p:cNvPr id="6" name="Connecteur droit 5">
            <a:extLst>
              <a:ext uri="{FF2B5EF4-FFF2-40B4-BE49-F238E27FC236}">
                <a16:creationId xmlns:a16="http://schemas.microsoft.com/office/drawing/2014/main" xmlns="" id="{16736F1F-C12B-4892-97E2-E78EE9EF9A15}"/>
              </a:ext>
            </a:extLst>
          </p:cNvPr>
          <p:cNvCxnSpPr>
            <a:cxnSpLocks/>
            <a:stCxn id="2" idx="7"/>
            <a:endCxn id="2" idx="3"/>
          </p:cNvCxnSpPr>
          <p:nvPr/>
        </p:nvCxnSpPr>
        <p:spPr>
          <a:xfrm flipH="1">
            <a:off x="714392" y="582872"/>
            <a:ext cx="2906593" cy="2696912"/>
          </a:xfrm>
          <a:prstGeom prst="line">
            <a:avLst/>
          </a:prstGeom>
        </p:spPr>
        <p:style>
          <a:lnRef idx="3">
            <a:schemeClr val="dk1"/>
          </a:lnRef>
          <a:fillRef idx="0">
            <a:schemeClr val="dk1"/>
          </a:fillRef>
          <a:effectRef idx="2">
            <a:schemeClr val="dk1"/>
          </a:effectRef>
          <a:fontRef idx="minor">
            <a:schemeClr val="tx1"/>
          </a:fontRef>
        </p:style>
      </p:cxnSp>
      <p:sp>
        <p:nvSpPr>
          <p:cNvPr id="7" name="ZoneTexte 6">
            <a:extLst>
              <a:ext uri="{FF2B5EF4-FFF2-40B4-BE49-F238E27FC236}">
                <a16:creationId xmlns:a16="http://schemas.microsoft.com/office/drawing/2014/main" xmlns="" id="{FBB4ABBC-D80B-4545-AC80-F275E173993C}"/>
              </a:ext>
            </a:extLst>
          </p:cNvPr>
          <p:cNvSpPr txBox="1"/>
          <p:nvPr/>
        </p:nvSpPr>
        <p:spPr>
          <a:xfrm>
            <a:off x="926307" y="282447"/>
            <a:ext cx="3296653" cy="646331"/>
          </a:xfrm>
          <a:prstGeom prst="rect">
            <a:avLst/>
          </a:prstGeom>
          <a:noFill/>
        </p:spPr>
        <p:txBody>
          <a:bodyPr wrap="square" rtlCol="0">
            <a:spAutoFit/>
          </a:bodyPr>
          <a:lstStyle/>
          <a:p>
            <a:r>
              <a:rPr lang="ar-DZ" sz="3600" dirty="0"/>
              <a:t>ثلاثية جوران:</a:t>
            </a:r>
            <a:endParaRPr lang="fr-FR" sz="3600" dirty="0"/>
          </a:p>
        </p:txBody>
      </p:sp>
      <p:sp>
        <p:nvSpPr>
          <p:cNvPr id="8" name="ZoneTexte 7">
            <a:extLst>
              <a:ext uri="{FF2B5EF4-FFF2-40B4-BE49-F238E27FC236}">
                <a16:creationId xmlns:a16="http://schemas.microsoft.com/office/drawing/2014/main" xmlns="" id="{799BA018-216D-4BAC-9EA6-3265CE5AFC3E}"/>
              </a:ext>
            </a:extLst>
          </p:cNvPr>
          <p:cNvSpPr txBox="1"/>
          <p:nvPr/>
        </p:nvSpPr>
        <p:spPr>
          <a:xfrm>
            <a:off x="2578769" y="1229203"/>
            <a:ext cx="2141621" cy="1446550"/>
          </a:xfrm>
          <a:prstGeom prst="rect">
            <a:avLst/>
          </a:prstGeom>
          <a:noFill/>
        </p:spPr>
        <p:txBody>
          <a:bodyPr wrap="square" rtlCol="0">
            <a:spAutoFit/>
          </a:bodyPr>
          <a:lstStyle/>
          <a:p>
            <a:r>
              <a:rPr lang="ar-DZ" sz="4400" b="1" dirty="0"/>
              <a:t>التخطيط للجودة</a:t>
            </a:r>
            <a:endParaRPr lang="fr-FR" sz="4400" b="1" dirty="0"/>
          </a:p>
        </p:txBody>
      </p:sp>
      <p:sp>
        <p:nvSpPr>
          <p:cNvPr id="9" name="ZoneTexte 8">
            <a:extLst>
              <a:ext uri="{FF2B5EF4-FFF2-40B4-BE49-F238E27FC236}">
                <a16:creationId xmlns:a16="http://schemas.microsoft.com/office/drawing/2014/main" xmlns="" id="{CC1531A3-01B9-44C6-B5A9-771A0C165441}"/>
              </a:ext>
            </a:extLst>
          </p:cNvPr>
          <p:cNvSpPr txBox="1"/>
          <p:nvPr/>
        </p:nvSpPr>
        <p:spPr>
          <a:xfrm>
            <a:off x="491090" y="2536044"/>
            <a:ext cx="2530765" cy="1323439"/>
          </a:xfrm>
          <a:prstGeom prst="rect">
            <a:avLst/>
          </a:prstGeom>
          <a:noFill/>
        </p:spPr>
        <p:txBody>
          <a:bodyPr wrap="square" rtlCol="0">
            <a:spAutoFit/>
          </a:bodyPr>
          <a:lstStyle/>
          <a:p>
            <a:pPr algn="r" rtl="1"/>
            <a:r>
              <a:rPr lang="ar-DZ" sz="4000" b="1" dirty="0"/>
              <a:t>الرقابة على الجودة</a:t>
            </a:r>
            <a:endParaRPr lang="fr-FR" sz="4000" b="1" dirty="0"/>
          </a:p>
        </p:txBody>
      </p:sp>
      <p:sp>
        <p:nvSpPr>
          <p:cNvPr id="10" name="ZoneTexte 9">
            <a:extLst>
              <a:ext uri="{FF2B5EF4-FFF2-40B4-BE49-F238E27FC236}">
                <a16:creationId xmlns:a16="http://schemas.microsoft.com/office/drawing/2014/main" xmlns="" id="{FAFCC319-C574-41FF-ACF4-F8890350DE0A}"/>
              </a:ext>
            </a:extLst>
          </p:cNvPr>
          <p:cNvSpPr txBox="1"/>
          <p:nvPr/>
        </p:nvSpPr>
        <p:spPr>
          <a:xfrm>
            <a:off x="-736131" y="1208053"/>
            <a:ext cx="2454442" cy="1446550"/>
          </a:xfrm>
          <a:prstGeom prst="rect">
            <a:avLst/>
          </a:prstGeom>
          <a:noFill/>
        </p:spPr>
        <p:txBody>
          <a:bodyPr wrap="square" rtlCol="0">
            <a:spAutoFit/>
          </a:bodyPr>
          <a:lstStyle/>
          <a:p>
            <a:pPr algn="r" rtl="1"/>
            <a:r>
              <a:rPr lang="ar-DZ" sz="4400" b="1" dirty="0"/>
              <a:t>تحسين الجودة</a:t>
            </a:r>
            <a:endParaRPr lang="fr-FR" sz="4400" b="1" dirty="0"/>
          </a:p>
        </p:txBody>
      </p:sp>
      <p:sp>
        <p:nvSpPr>
          <p:cNvPr id="11" name="Flèche : courbe vers la gauche 10">
            <a:extLst>
              <a:ext uri="{FF2B5EF4-FFF2-40B4-BE49-F238E27FC236}">
                <a16:creationId xmlns:a16="http://schemas.microsoft.com/office/drawing/2014/main" xmlns="" id="{00B77367-DB50-4560-9A62-A38006298D74}"/>
              </a:ext>
            </a:extLst>
          </p:cNvPr>
          <p:cNvSpPr/>
          <p:nvPr/>
        </p:nvSpPr>
        <p:spPr>
          <a:xfrm>
            <a:off x="3731215" y="282447"/>
            <a:ext cx="1092297" cy="3404677"/>
          </a:xfrm>
          <a:prstGeom prst="curvedLef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4" name="ZoneTexte 13">
            <a:extLst>
              <a:ext uri="{FF2B5EF4-FFF2-40B4-BE49-F238E27FC236}">
                <a16:creationId xmlns:a16="http://schemas.microsoft.com/office/drawing/2014/main" xmlns="" id="{CBBFC27C-F8E6-4561-A455-B7BD01E1E910}"/>
              </a:ext>
            </a:extLst>
          </p:cNvPr>
          <p:cNvSpPr txBox="1"/>
          <p:nvPr/>
        </p:nvSpPr>
        <p:spPr>
          <a:xfrm>
            <a:off x="4823512" y="372389"/>
            <a:ext cx="7003132" cy="5078313"/>
          </a:xfrm>
          <a:prstGeom prst="rect">
            <a:avLst/>
          </a:prstGeom>
          <a:noFill/>
        </p:spPr>
        <p:txBody>
          <a:bodyPr wrap="square" rtlCol="0">
            <a:spAutoFit/>
          </a:bodyPr>
          <a:lstStyle/>
          <a:p>
            <a:pPr algn="r" rtl="1"/>
            <a:r>
              <a:rPr lang="ar-DZ" sz="6600" b="1" dirty="0">
                <a:highlight>
                  <a:srgbClr val="FFFF00"/>
                </a:highlight>
                <a:latin typeface="Arabic Typesetting" panose="03020402040406030203" pitchFamily="66" charset="-78"/>
                <a:cs typeface="Arabic Typesetting" panose="03020402040406030203" pitchFamily="66" charset="-78"/>
              </a:rPr>
              <a:t>تخطيط الجودة:</a:t>
            </a:r>
          </a:p>
          <a:p>
            <a:pPr algn="r" rtl="1"/>
            <a:r>
              <a:rPr lang="ar-DZ" sz="4800" dirty="0">
                <a:latin typeface="Arabic Typesetting" panose="03020402040406030203" pitchFamily="66" charset="-78"/>
                <a:cs typeface="Arabic Typesetting" panose="03020402040406030203" pitchFamily="66" charset="-78"/>
              </a:rPr>
              <a:t>يؤكد جوران على أن الجودة لا تحدث بالصدفة، بل يجب أن يخطط لها، ولذلك فانه يرى أن تخطيط الجودة يعد بمثابة نقطة البداية للوصول إلى المستوى المنشود للجودة ونجد أن تخطيط الجودة مرتبط بـ:</a:t>
            </a:r>
          </a:p>
          <a:p>
            <a:pPr algn="r" rtl="1"/>
            <a:endParaRPr lang="ar-DZ" sz="6600" dirty="0">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3480924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F9C62603-8947-48DF-AB19-014339AA991F}"/>
              </a:ext>
            </a:extLst>
          </p:cNvPr>
          <p:cNvSpPr/>
          <p:nvPr/>
        </p:nvSpPr>
        <p:spPr>
          <a:xfrm>
            <a:off x="601579" y="577516"/>
            <a:ext cx="11141242" cy="570296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highlight>
                <a:srgbClr val="FFFF00"/>
              </a:highlight>
            </a:endParaRPr>
          </a:p>
        </p:txBody>
      </p:sp>
      <p:sp>
        <p:nvSpPr>
          <p:cNvPr id="3" name="ZoneTexte 2">
            <a:extLst>
              <a:ext uri="{FF2B5EF4-FFF2-40B4-BE49-F238E27FC236}">
                <a16:creationId xmlns:a16="http://schemas.microsoft.com/office/drawing/2014/main" xmlns="" id="{8EFBDE53-BE73-4604-BB25-003760EF3473}"/>
              </a:ext>
            </a:extLst>
          </p:cNvPr>
          <p:cNvSpPr txBox="1"/>
          <p:nvPr/>
        </p:nvSpPr>
        <p:spPr>
          <a:xfrm>
            <a:off x="1515980" y="1536174"/>
            <a:ext cx="8831179" cy="378565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DZ" sz="4800" b="1" i="0" u="none" strike="noStrike" kern="1200" cap="none" spc="0" normalizeH="0" baseline="0" noProof="0" dirty="0">
                <a:ln>
                  <a:noFill/>
                </a:ln>
                <a:solidFill>
                  <a:prstClr val="black"/>
                </a:solidFill>
                <a:effectLst/>
                <a:uLnTx/>
                <a:uFillTx/>
                <a:latin typeface="Arabic Typesetting" panose="03020402040406030203" pitchFamily="66" charset="-78"/>
                <a:ea typeface="+mn-ea"/>
                <a:cs typeface="Arabic Typesetting" panose="03020402040406030203" pitchFamily="66" charset="-78"/>
              </a:rPr>
              <a:t>تحديد الموارد المادية والبشرية اللازمة لإنتاج المنتج أو الخدمة.</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DZ" sz="4800" b="1" i="0" u="none" strike="noStrike" kern="1200" cap="none" spc="0" normalizeH="0" baseline="0" noProof="0" dirty="0">
                <a:ln>
                  <a:noFill/>
                </a:ln>
                <a:solidFill>
                  <a:prstClr val="black"/>
                </a:solidFill>
                <a:effectLst/>
                <a:uLnTx/>
                <a:uFillTx/>
                <a:latin typeface="Arabic Typesetting" panose="03020402040406030203" pitchFamily="66" charset="-78"/>
                <a:ea typeface="+mn-ea"/>
                <a:cs typeface="Arabic Typesetting" panose="03020402040406030203" pitchFamily="66" charset="-78"/>
              </a:rPr>
              <a:t>تحديد العملاء والمستهلكين وتحديد احتياجاتهم.</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DZ" sz="4800" b="1" i="0" u="none" strike="noStrike" kern="1200" cap="none" spc="0" normalizeH="0" baseline="0" noProof="0" dirty="0">
                <a:ln>
                  <a:noFill/>
                </a:ln>
                <a:solidFill>
                  <a:prstClr val="black"/>
                </a:solidFill>
                <a:effectLst/>
                <a:uLnTx/>
                <a:uFillTx/>
                <a:latin typeface="Arabic Typesetting" panose="03020402040406030203" pitchFamily="66" charset="-78"/>
                <a:ea typeface="+mn-ea"/>
                <a:cs typeface="Arabic Typesetting" panose="03020402040406030203" pitchFamily="66" charset="-78"/>
              </a:rPr>
              <a:t>تحديد المنتجات وتطويرها لتلبية احتياجات العملاء.</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DZ" sz="4800" b="1" i="0" u="none" strike="noStrike" kern="1200" cap="none" spc="0" normalizeH="0" baseline="0" noProof="0" dirty="0">
                <a:ln>
                  <a:noFill/>
                </a:ln>
                <a:solidFill>
                  <a:prstClr val="black"/>
                </a:solidFill>
                <a:effectLst/>
                <a:uLnTx/>
                <a:uFillTx/>
                <a:latin typeface="Arabic Typesetting" panose="03020402040406030203" pitchFamily="66" charset="-78"/>
                <a:ea typeface="+mn-ea"/>
                <a:cs typeface="Arabic Typesetting" panose="03020402040406030203" pitchFamily="66" charset="-78"/>
              </a:rPr>
              <a:t>التنفيذ الفعلي للخطط وتقديم المنتجات أو الخدمات إلى العملاء والمستهلكين.</a:t>
            </a:r>
            <a:endParaRPr kumimoji="0" lang="fr-FR" sz="4800" b="1" i="0" u="none" strike="noStrike" kern="1200" cap="none" spc="0" normalizeH="0" baseline="0" noProof="0" dirty="0">
              <a:ln>
                <a:noFill/>
              </a:ln>
              <a:solidFill>
                <a:prstClr val="black"/>
              </a:solidFill>
              <a:effectLst/>
              <a:uLnTx/>
              <a:uFillTx/>
              <a:latin typeface="Arabic Typesetting" panose="03020402040406030203" pitchFamily="66" charset="-78"/>
              <a:ea typeface="+mn-ea"/>
              <a:cs typeface="Arabic Typesetting" panose="03020402040406030203" pitchFamily="66" charset="-78"/>
            </a:endParaRPr>
          </a:p>
        </p:txBody>
      </p:sp>
      <p:cxnSp>
        <p:nvCxnSpPr>
          <p:cNvPr id="5" name="Connecteur droit avec flèche 4">
            <a:extLst>
              <a:ext uri="{FF2B5EF4-FFF2-40B4-BE49-F238E27FC236}">
                <a16:creationId xmlns:a16="http://schemas.microsoft.com/office/drawing/2014/main" xmlns="" id="{45964E8B-2624-4C52-ABD0-88F10AB7CBB2}"/>
              </a:ext>
            </a:extLst>
          </p:cNvPr>
          <p:cNvCxnSpPr>
            <a:cxnSpLocks/>
            <a:stCxn id="2" idx="3"/>
          </p:cNvCxnSpPr>
          <p:nvPr/>
        </p:nvCxnSpPr>
        <p:spPr>
          <a:xfrm flipH="1" flipV="1">
            <a:off x="10274969" y="1997242"/>
            <a:ext cx="1467852" cy="143175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 name="Connecteur droit avec flèche 6">
            <a:extLst>
              <a:ext uri="{FF2B5EF4-FFF2-40B4-BE49-F238E27FC236}">
                <a16:creationId xmlns:a16="http://schemas.microsoft.com/office/drawing/2014/main" xmlns="" id="{82BEDCCE-A5E0-44EC-B3BC-918D3D66F49C}"/>
              </a:ext>
            </a:extLst>
          </p:cNvPr>
          <p:cNvCxnSpPr>
            <a:cxnSpLocks/>
            <a:stCxn id="2" idx="3"/>
          </p:cNvCxnSpPr>
          <p:nvPr/>
        </p:nvCxnSpPr>
        <p:spPr>
          <a:xfrm flipH="1" flipV="1">
            <a:off x="10274969" y="2713122"/>
            <a:ext cx="1467852" cy="71587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9" name="Connecteur droit avec flèche 8">
            <a:extLst>
              <a:ext uri="{FF2B5EF4-FFF2-40B4-BE49-F238E27FC236}">
                <a16:creationId xmlns:a16="http://schemas.microsoft.com/office/drawing/2014/main" xmlns="" id="{334E0624-1D15-4C33-9693-0E93C7C11D2D}"/>
              </a:ext>
            </a:extLst>
          </p:cNvPr>
          <p:cNvCxnSpPr>
            <a:cxnSpLocks/>
            <a:stCxn id="2" idx="3"/>
          </p:cNvCxnSpPr>
          <p:nvPr/>
        </p:nvCxnSpPr>
        <p:spPr>
          <a:xfrm flipH="1">
            <a:off x="10274969" y="3429000"/>
            <a:ext cx="146785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1" name="Connecteur droit avec flèche 10">
            <a:extLst>
              <a:ext uri="{FF2B5EF4-FFF2-40B4-BE49-F238E27FC236}">
                <a16:creationId xmlns:a16="http://schemas.microsoft.com/office/drawing/2014/main" xmlns="" id="{278DF7A0-FAB4-4A03-84AB-CDB8C0F99EB2}"/>
              </a:ext>
            </a:extLst>
          </p:cNvPr>
          <p:cNvCxnSpPr>
            <a:cxnSpLocks/>
            <a:stCxn id="2" idx="3"/>
          </p:cNvCxnSpPr>
          <p:nvPr/>
        </p:nvCxnSpPr>
        <p:spPr>
          <a:xfrm flipH="1">
            <a:off x="10347161" y="3429000"/>
            <a:ext cx="1395660" cy="66173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921447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18000">
              <a:schemeClr val="tx1">
                <a:lumMod val="50000"/>
                <a:lumOff val="50000"/>
              </a:schemeClr>
            </a:gs>
            <a:gs pos="62000">
              <a:schemeClr val="tx1"/>
            </a:gs>
            <a:gs pos="83000">
              <a:schemeClr val="tx1"/>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900D8BD-627A-456F-9348-EED452AFC742}"/>
              </a:ext>
            </a:extLst>
          </p:cNvPr>
          <p:cNvSpPr/>
          <p:nvPr/>
        </p:nvSpPr>
        <p:spPr>
          <a:xfrm>
            <a:off x="3562350" y="266700"/>
            <a:ext cx="5067300" cy="6324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xmlns="" id="{9643F6D4-8976-47A4-9D70-313878A8A4F8}"/>
              </a:ext>
            </a:extLst>
          </p:cNvPr>
          <p:cNvPicPr>
            <a:picLocks noChangeAspect="1"/>
          </p:cNvPicPr>
          <p:nvPr/>
        </p:nvPicPr>
        <p:blipFill rotWithShape="1">
          <a:blip r:embed="rId2">
            <a:extLst>
              <a:ext uri="{28A0092B-C50C-407E-A947-70E740481C1C}">
                <a14:useLocalDpi xmlns:a14="http://schemas.microsoft.com/office/drawing/2010/main" val="0"/>
              </a:ext>
            </a:extLst>
          </a:blip>
          <a:srcRect l="9077" t="-4180" r="9077" b="-11498"/>
          <a:stretch/>
        </p:blipFill>
        <p:spPr>
          <a:xfrm>
            <a:off x="3924300" y="419100"/>
            <a:ext cx="4343400" cy="6324600"/>
          </a:xfrm>
          <a:prstGeom prst="rect">
            <a:avLst/>
          </a:prstGeom>
        </p:spPr>
      </p:pic>
      <p:sp>
        <p:nvSpPr>
          <p:cNvPr id="5" name="ZoneTexte 4">
            <a:extLst>
              <a:ext uri="{FF2B5EF4-FFF2-40B4-BE49-F238E27FC236}">
                <a16:creationId xmlns:a16="http://schemas.microsoft.com/office/drawing/2014/main" xmlns="" id="{492ACA48-B2B9-4208-9F27-C2157030B6EA}"/>
              </a:ext>
            </a:extLst>
          </p:cNvPr>
          <p:cNvSpPr txBox="1"/>
          <p:nvPr/>
        </p:nvSpPr>
        <p:spPr>
          <a:xfrm>
            <a:off x="3924300" y="5018039"/>
            <a:ext cx="5067300" cy="769441"/>
          </a:xfrm>
          <a:prstGeom prst="rect">
            <a:avLst/>
          </a:prstGeom>
          <a:noFill/>
        </p:spPr>
        <p:txBody>
          <a:bodyPr wrap="square" rtlCol="0">
            <a:spAutoFit/>
          </a:bodyPr>
          <a:lstStyle/>
          <a:p>
            <a:r>
              <a:rPr lang="fr-FR" sz="4400" b="1" dirty="0">
                <a:solidFill>
                  <a:schemeClr val="bg1"/>
                </a:solidFill>
                <a:latin typeface="Times New Roman" panose="02020603050405020304" pitchFamily="18" charset="0"/>
                <a:cs typeface="Times New Roman" panose="02020603050405020304" pitchFamily="18" charset="0"/>
              </a:rPr>
              <a:t>Edwards </a:t>
            </a:r>
            <a:r>
              <a:rPr lang="fr-FR" sz="4400" b="1" dirty="0">
                <a:solidFill>
                  <a:schemeClr val="bg1"/>
                </a:solidFill>
                <a:effectLst>
                  <a:outerShdw blurRad="50800" dist="38100" dir="2700000" algn="tl" rotWithShape="0">
                    <a:prstClr val="black"/>
                  </a:outerShdw>
                </a:effectLst>
                <a:latin typeface="Times New Roman" panose="02020603050405020304" pitchFamily="18" charset="0"/>
                <a:cs typeface="Times New Roman" panose="02020603050405020304" pitchFamily="18" charset="0"/>
              </a:rPr>
              <a:t>Deming</a:t>
            </a:r>
          </a:p>
        </p:txBody>
      </p:sp>
      <p:pic>
        <p:nvPicPr>
          <p:cNvPr id="7" name="Image 6">
            <a:extLst>
              <a:ext uri="{FF2B5EF4-FFF2-40B4-BE49-F238E27FC236}">
                <a16:creationId xmlns:a16="http://schemas.microsoft.com/office/drawing/2014/main" xmlns="" id="{33344C14-7A52-4154-8636-4BAB9A63995B}"/>
              </a:ext>
            </a:extLst>
          </p:cNvPr>
          <p:cNvPicPr>
            <a:picLocks noChangeAspect="1"/>
          </p:cNvPicPr>
          <p:nvPr/>
        </p:nvPicPr>
        <p:blipFill>
          <a:blip r:embed="rId3"/>
          <a:stretch>
            <a:fillRect/>
          </a:stretch>
        </p:blipFill>
        <p:spPr>
          <a:xfrm>
            <a:off x="-6793793" y="1642961"/>
            <a:ext cx="4737003" cy="4298053"/>
          </a:xfrm>
          <a:prstGeom prst="rect">
            <a:avLst/>
          </a:prstGeom>
        </p:spPr>
      </p:pic>
      <p:sp>
        <p:nvSpPr>
          <p:cNvPr id="8" name="ZoneTexte 7">
            <a:extLst>
              <a:ext uri="{FF2B5EF4-FFF2-40B4-BE49-F238E27FC236}">
                <a16:creationId xmlns:a16="http://schemas.microsoft.com/office/drawing/2014/main" xmlns="" id="{9D467D08-131E-4AAB-985C-81704177AA5A}"/>
              </a:ext>
            </a:extLst>
          </p:cNvPr>
          <p:cNvSpPr txBox="1"/>
          <p:nvPr/>
        </p:nvSpPr>
        <p:spPr>
          <a:xfrm>
            <a:off x="-1864214" y="1642961"/>
            <a:ext cx="2449286" cy="369332"/>
          </a:xfrm>
          <a:prstGeom prst="rect">
            <a:avLst/>
          </a:prstGeom>
          <a:noFill/>
        </p:spPr>
        <p:txBody>
          <a:bodyPr wrap="square" rtlCol="0">
            <a:spAutoFit/>
          </a:bodyPr>
          <a:lstStyle/>
          <a:p>
            <a:r>
              <a:rPr lang="fr-FR" dirty="0"/>
              <a:t>Edwards</a:t>
            </a:r>
          </a:p>
        </p:txBody>
      </p:sp>
      <p:sp>
        <p:nvSpPr>
          <p:cNvPr id="9" name="ZoneTexte 8">
            <a:extLst>
              <a:ext uri="{FF2B5EF4-FFF2-40B4-BE49-F238E27FC236}">
                <a16:creationId xmlns:a16="http://schemas.microsoft.com/office/drawing/2014/main" xmlns="" id="{2BDD5BB0-DF3D-4F31-9E3F-3D95E67F10EA}"/>
              </a:ext>
            </a:extLst>
          </p:cNvPr>
          <p:cNvSpPr txBox="1"/>
          <p:nvPr/>
        </p:nvSpPr>
        <p:spPr>
          <a:xfrm>
            <a:off x="-2576978" y="1730829"/>
            <a:ext cx="349746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5400" b="1" i="0" u="none" strike="noStrike" kern="1200" cap="none" spc="0" normalizeH="0" baseline="0" noProof="0">
                <a:ln>
                  <a:noFill/>
                </a:ln>
                <a:solidFill>
                  <a:prstClr val="black"/>
                </a:solidFill>
                <a:effectLst>
                  <a:outerShdw blurRad="50800" dist="38100" dir="2700000" algn="tl" rotWithShape="0">
                    <a:prstClr val="black"/>
                  </a:outerShdw>
                </a:effectLst>
                <a:uLnTx/>
                <a:uFillTx/>
                <a:latin typeface="Times New Roman" panose="02020603050405020304" pitchFamily="18" charset="0"/>
                <a:ea typeface="+mn-ea"/>
                <a:cs typeface="Times New Roman" panose="02020603050405020304" pitchFamily="18" charset="0"/>
              </a:rPr>
              <a:t>Deming</a:t>
            </a:r>
            <a:endParaRPr kumimoji="0" lang="fr-FR" sz="5400" b="1" i="0" u="none" strike="noStrike" kern="1200" cap="none" spc="0" normalizeH="0" baseline="0" noProof="0" dirty="0">
              <a:ln>
                <a:noFill/>
              </a:ln>
              <a:solidFill>
                <a:prstClr val="black"/>
              </a:solidFill>
              <a:effectLst>
                <a:outerShdw blurRad="50800" dist="38100" dir="2700000" algn="tl" rotWithShape="0">
                  <a:prstClr val="black"/>
                </a:outerShdw>
              </a:effectLst>
              <a:uLnTx/>
              <a:uFillTx/>
              <a:latin typeface="Times New Roman" panose="02020603050405020304" pitchFamily="18" charset="0"/>
              <a:ea typeface="+mn-ea"/>
              <a:cs typeface="Times New Roman" panose="02020603050405020304" pitchFamily="18" charset="0"/>
            </a:endParaRPr>
          </a:p>
        </p:txBody>
      </p:sp>
      <p:sp>
        <p:nvSpPr>
          <p:cNvPr id="11" name="ZoneTexte 10">
            <a:extLst>
              <a:ext uri="{FF2B5EF4-FFF2-40B4-BE49-F238E27FC236}">
                <a16:creationId xmlns:a16="http://schemas.microsoft.com/office/drawing/2014/main" xmlns="" id="{65C55FE2-F132-4F42-BE5F-257F9B43BE17}"/>
              </a:ext>
            </a:extLst>
          </p:cNvPr>
          <p:cNvSpPr txBox="1"/>
          <p:nvPr/>
        </p:nvSpPr>
        <p:spPr>
          <a:xfrm>
            <a:off x="-6894057" y="2742027"/>
            <a:ext cx="4837267" cy="286232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DZ" sz="3600" b="1" i="0" u="none" strike="noStrike" kern="1200" cap="none" spc="0" normalizeH="0" baseline="0" noProof="0" dirty="0">
                <a:ln>
                  <a:noFill/>
                </a:ln>
                <a:solidFill>
                  <a:prstClr val="black"/>
                </a:solidFill>
                <a:effectLst/>
                <a:uLnTx/>
                <a:uFillTx/>
                <a:latin typeface="Arabic Typesetting" panose="03020402040406030203" pitchFamily="66" charset="-78"/>
                <a:ea typeface="+mn-ea"/>
                <a:cs typeface="Arabic Typesetting" panose="03020402040406030203" pitchFamily="66" charset="-78"/>
              </a:rPr>
              <a:t>مُستشار وأستاذ رائد في الإحصاء وعلوم الإدارة، عمل على إعادة هيكلة وتعزيز هندسة العمليات الإنتاجية للعديد من الشركات والمؤسسات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DZ" sz="3600" b="1" i="0" u="none" strike="noStrike" kern="1200" cap="none" spc="0" normalizeH="0" baseline="0" noProof="0" dirty="0">
                <a:ln>
                  <a:noFill/>
                </a:ln>
                <a:solidFill>
                  <a:prstClr val="black"/>
                </a:solidFill>
                <a:effectLst/>
                <a:uLnTx/>
                <a:uFillTx/>
                <a:latin typeface="Arabic Typesetting" panose="03020402040406030203" pitchFamily="66" charset="-78"/>
                <a:ea typeface="+mn-ea"/>
                <a:cs typeface="Arabic Typesetting" panose="03020402040406030203" pitchFamily="66" charset="-78"/>
              </a:rPr>
              <a:t>مكان الازدياد: الولايات المتحدة الامريكية</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DZ" sz="3600" b="1" i="0" u="none" strike="noStrike" kern="1200" cap="none" spc="0" normalizeH="0" baseline="0" noProof="0" dirty="0">
                <a:ln>
                  <a:noFill/>
                </a:ln>
                <a:solidFill>
                  <a:prstClr val="black"/>
                </a:solidFill>
                <a:effectLst/>
                <a:uLnTx/>
                <a:uFillTx/>
                <a:latin typeface="Arabic Typesetting" panose="03020402040406030203" pitchFamily="66" charset="-78"/>
                <a:ea typeface="+mn-ea"/>
                <a:cs typeface="Arabic Typesetting" panose="03020402040406030203" pitchFamily="66" charset="-78"/>
              </a:rPr>
              <a:t>تاريخ الازدياد:14 -10-1900</a:t>
            </a:r>
          </a:p>
        </p:txBody>
      </p:sp>
    </p:spTree>
    <p:extLst>
      <p:ext uri="{BB962C8B-B14F-4D97-AF65-F5344CB8AC3E}">
        <p14:creationId xmlns:p14="http://schemas.microsoft.com/office/powerpoint/2010/main" val="9174990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rganigramme : Connecteur 1">
            <a:extLst>
              <a:ext uri="{FF2B5EF4-FFF2-40B4-BE49-F238E27FC236}">
                <a16:creationId xmlns:a16="http://schemas.microsoft.com/office/drawing/2014/main" xmlns="" id="{12DA60E3-4967-48C7-94CF-B1516AFADE40}"/>
              </a:ext>
            </a:extLst>
          </p:cNvPr>
          <p:cNvSpPr/>
          <p:nvPr/>
        </p:nvSpPr>
        <p:spPr>
          <a:xfrm>
            <a:off x="112417" y="24323"/>
            <a:ext cx="4110543" cy="3814010"/>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 name="Connecteur droit 3">
            <a:extLst>
              <a:ext uri="{FF2B5EF4-FFF2-40B4-BE49-F238E27FC236}">
                <a16:creationId xmlns:a16="http://schemas.microsoft.com/office/drawing/2014/main" xmlns="" id="{57DA71C1-5B50-4E6F-A446-6E051BA313DC}"/>
              </a:ext>
            </a:extLst>
          </p:cNvPr>
          <p:cNvCxnSpPr>
            <a:cxnSpLocks/>
            <a:stCxn id="2" idx="1"/>
            <a:endCxn id="2" idx="5"/>
          </p:cNvCxnSpPr>
          <p:nvPr/>
        </p:nvCxnSpPr>
        <p:spPr>
          <a:xfrm>
            <a:off x="714392" y="582872"/>
            <a:ext cx="2906593" cy="2696912"/>
          </a:xfrm>
          <a:prstGeom prst="line">
            <a:avLst/>
          </a:prstGeom>
        </p:spPr>
        <p:style>
          <a:lnRef idx="3">
            <a:schemeClr val="dk1"/>
          </a:lnRef>
          <a:fillRef idx="0">
            <a:schemeClr val="dk1"/>
          </a:fillRef>
          <a:effectRef idx="2">
            <a:schemeClr val="dk1"/>
          </a:effectRef>
          <a:fontRef idx="minor">
            <a:schemeClr val="tx1"/>
          </a:fontRef>
        </p:style>
      </p:cxnSp>
      <p:cxnSp>
        <p:nvCxnSpPr>
          <p:cNvPr id="6" name="Connecteur droit 5">
            <a:extLst>
              <a:ext uri="{FF2B5EF4-FFF2-40B4-BE49-F238E27FC236}">
                <a16:creationId xmlns:a16="http://schemas.microsoft.com/office/drawing/2014/main" xmlns="" id="{16736F1F-C12B-4892-97E2-E78EE9EF9A15}"/>
              </a:ext>
            </a:extLst>
          </p:cNvPr>
          <p:cNvCxnSpPr>
            <a:cxnSpLocks/>
            <a:stCxn id="2" idx="7"/>
            <a:endCxn id="2" idx="3"/>
          </p:cNvCxnSpPr>
          <p:nvPr/>
        </p:nvCxnSpPr>
        <p:spPr>
          <a:xfrm flipH="1">
            <a:off x="714392" y="582872"/>
            <a:ext cx="2906593" cy="2696912"/>
          </a:xfrm>
          <a:prstGeom prst="line">
            <a:avLst/>
          </a:prstGeom>
        </p:spPr>
        <p:style>
          <a:lnRef idx="3">
            <a:schemeClr val="dk1"/>
          </a:lnRef>
          <a:fillRef idx="0">
            <a:schemeClr val="dk1"/>
          </a:fillRef>
          <a:effectRef idx="2">
            <a:schemeClr val="dk1"/>
          </a:effectRef>
          <a:fontRef idx="minor">
            <a:schemeClr val="tx1"/>
          </a:fontRef>
        </p:style>
      </p:cxnSp>
      <p:sp>
        <p:nvSpPr>
          <p:cNvPr id="7" name="ZoneTexte 6">
            <a:extLst>
              <a:ext uri="{FF2B5EF4-FFF2-40B4-BE49-F238E27FC236}">
                <a16:creationId xmlns:a16="http://schemas.microsoft.com/office/drawing/2014/main" xmlns="" id="{FBB4ABBC-D80B-4545-AC80-F275E173993C}"/>
              </a:ext>
            </a:extLst>
          </p:cNvPr>
          <p:cNvSpPr txBox="1"/>
          <p:nvPr/>
        </p:nvSpPr>
        <p:spPr>
          <a:xfrm>
            <a:off x="926307" y="282447"/>
            <a:ext cx="3296653" cy="646331"/>
          </a:xfrm>
          <a:prstGeom prst="rect">
            <a:avLst/>
          </a:prstGeom>
          <a:noFill/>
        </p:spPr>
        <p:txBody>
          <a:bodyPr wrap="square" rtlCol="0">
            <a:spAutoFit/>
          </a:bodyPr>
          <a:lstStyle/>
          <a:p>
            <a:r>
              <a:rPr lang="ar-DZ" sz="3600" dirty="0"/>
              <a:t>ثلاثية جوران:</a:t>
            </a:r>
            <a:endParaRPr lang="fr-FR" sz="3600" dirty="0"/>
          </a:p>
        </p:txBody>
      </p:sp>
      <p:sp>
        <p:nvSpPr>
          <p:cNvPr id="8" name="ZoneTexte 7">
            <a:extLst>
              <a:ext uri="{FF2B5EF4-FFF2-40B4-BE49-F238E27FC236}">
                <a16:creationId xmlns:a16="http://schemas.microsoft.com/office/drawing/2014/main" xmlns="" id="{799BA018-216D-4BAC-9EA6-3265CE5AFC3E}"/>
              </a:ext>
            </a:extLst>
          </p:cNvPr>
          <p:cNvSpPr txBox="1"/>
          <p:nvPr/>
        </p:nvSpPr>
        <p:spPr>
          <a:xfrm>
            <a:off x="2578769" y="1229203"/>
            <a:ext cx="2141621" cy="1446550"/>
          </a:xfrm>
          <a:prstGeom prst="rect">
            <a:avLst/>
          </a:prstGeom>
          <a:noFill/>
        </p:spPr>
        <p:txBody>
          <a:bodyPr wrap="square" rtlCol="0">
            <a:spAutoFit/>
          </a:bodyPr>
          <a:lstStyle/>
          <a:p>
            <a:r>
              <a:rPr lang="ar-DZ" sz="4400" b="1" dirty="0"/>
              <a:t>التخطيط للجودة</a:t>
            </a:r>
            <a:endParaRPr lang="fr-FR" sz="4400" b="1" dirty="0"/>
          </a:p>
        </p:txBody>
      </p:sp>
      <p:sp>
        <p:nvSpPr>
          <p:cNvPr id="9" name="ZoneTexte 8">
            <a:extLst>
              <a:ext uri="{FF2B5EF4-FFF2-40B4-BE49-F238E27FC236}">
                <a16:creationId xmlns:a16="http://schemas.microsoft.com/office/drawing/2014/main" xmlns="" id="{CC1531A3-01B9-44C6-B5A9-771A0C165441}"/>
              </a:ext>
            </a:extLst>
          </p:cNvPr>
          <p:cNvSpPr txBox="1"/>
          <p:nvPr/>
        </p:nvSpPr>
        <p:spPr>
          <a:xfrm>
            <a:off x="491090" y="2536044"/>
            <a:ext cx="2530765" cy="1323439"/>
          </a:xfrm>
          <a:prstGeom prst="rect">
            <a:avLst/>
          </a:prstGeom>
          <a:noFill/>
        </p:spPr>
        <p:txBody>
          <a:bodyPr wrap="square" rtlCol="0">
            <a:spAutoFit/>
          </a:bodyPr>
          <a:lstStyle/>
          <a:p>
            <a:pPr algn="r" rtl="1"/>
            <a:r>
              <a:rPr lang="ar-DZ" sz="4000" b="1" dirty="0"/>
              <a:t>الرقابة على الجودة</a:t>
            </a:r>
            <a:endParaRPr lang="fr-FR" sz="4000" b="1" dirty="0"/>
          </a:p>
        </p:txBody>
      </p:sp>
      <p:sp>
        <p:nvSpPr>
          <p:cNvPr id="10" name="ZoneTexte 9">
            <a:extLst>
              <a:ext uri="{FF2B5EF4-FFF2-40B4-BE49-F238E27FC236}">
                <a16:creationId xmlns:a16="http://schemas.microsoft.com/office/drawing/2014/main" xmlns="" id="{FAFCC319-C574-41FF-ACF4-F8890350DE0A}"/>
              </a:ext>
            </a:extLst>
          </p:cNvPr>
          <p:cNvSpPr txBox="1"/>
          <p:nvPr/>
        </p:nvSpPr>
        <p:spPr>
          <a:xfrm>
            <a:off x="-736131" y="1208053"/>
            <a:ext cx="2454442" cy="1446550"/>
          </a:xfrm>
          <a:prstGeom prst="rect">
            <a:avLst/>
          </a:prstGeom>
          <a:noFill/>
        </p:spPr>
        <p:txBody>
          <a:bodyPr wrap="square" rtlCol="0">
            <a:spAutoFit/>
          </a:bodyPr>
          <a:lstStyle/>
          <a:p>
            <a:pPr algn="r" rtl="1"/>
            <a:r>
              <a:rPr lang="ar-DZ" sz="4400" b="1" dirty="0"/>
              <a:t>تحسين الجودة</a:t>
            </a:r>
            <a:endParaRPr lang="fr-FR" sz="4400" b="1" dirty="0"/>
          </a:p>
        </p:txBody>
      </p:sp>
      <p:sp>
        <p:nvSpPr>
          <p:cNvPr id="11" name="Flèche : courbe vers la gauche 10">
            <a:extLst>
              <a:ext uri="{FF2B5EF4-FFF2-40B4-BE49-F238E27FC236}">
                <a16:creationId xmlns:a16="http://schemas.microsoft.com/office/drawing/2014/main" xmlns="" id="{00B77367-DB50-4560-9A62-A38006298D74}"/>
              </a:ext>
            </a:extLst>
          </p:cNvPr>
          <p:cNvSpPr/>
          <p:nvPr/>
        </p:nvSpPr>
        <p:spPr>
          <a:xfrm>
            <a:off x="3731215" y="282447"/>
            <a:ext cx="1092297" cy="3404677"/>
          </a:xfrm>
          <a:prstGeom prst="curvedLef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4" name="ZoneTexte 13">
            <a:extLst>
              <a:ext uri="{FF2B5EF4-FFF2-40B4-BE49-F238E27FC236}">
                <a16:creationId xmlns:a16="http://schemas.microsoft.com/office/drawing/2014/main" xmlns="" id="{CBBFC27C-F8E6-4561-A455-B7BD01E1E910}"/>
              </a:ext>
            </a:extLst>
          </p:cNvPr>
          <p:cNvSpPr txBox="1"/>
          <p:nvPr/>
        </p:nvSpPr>
        <p:spPr>
          <a:xfrm>
            <a:off x="4823512" y="372389"/>
            <a:ext cx="7003132" cy="4431983"/>
          </a:xfrm>
          <a:prstGeom prst="rect">
            <a:avLst/>
          </a:prstGeom>
          <a:noFill/>
        </p:spPr>
        <p:txBody>
          <a:bodyPr wrap="square" rtlCol="0">
            <a:spAutoFit/>
          </a:bodyPr>
          <a:lstStyle/>
          <a:p>
            <a:pPr algn="r" rtl="1"/>
            <a:r>
              <a:rPr lang="ar-DZ" sz="6600" dirty="0">
                <a:highlight>
                  <a:srgbClr val="FFFF00"/>
                </a:highlight>
                <a:latin typeface="Arabic Typesetting" panose="03020402040406030203" pitchFamily="66" charset="-78"/>
                <a:cs typeface="Arabic Typesetting" panose="03020402040406030203" pitchFamily="66" charset="-78"/>
              </a:rPr>
              <a:t>مراقبة الجودة:</a:t>
            </a:r>
          </a:p>
          <a:p>
            <a:pPr algn="r" rtl="1"/>
            <a:r>
              <a:rPr lang="ar-DZ" sz="5400" dirty="0">
                <a:latin typeface="Arabic Typesetting" panose="03020402040406030203" pitchFamily="66" charset="-78"/>
                <a:cs typeface="Arabic Typesetting" panose="03020402040406030203" pitchFamily="66" charset="-78"/>
              </a:rPr>
              <a:t>يرى جوران أن الرقابة على الجودة تعتبر عملية ضرورية لضمان قيام قوى التشغيل بإنجاز وتحقيق أهداف المنتج والعمليات، ونجد أن مراقبة الجودة مرتبطة بـ:</a:t>
            </a:r>
          </a:p>
        </p:txBody>
      </p:sp>
    </p:spTree>
    <p:extLst>
      <p:ext uri="{BB962C8B-B14F-4D97-AF65-F5344CB8AC3E}">
        <p14:creationId xmlns:p14="http://schemas.microsoft.com/office/powerpoint/2010/main" val="34929115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F9C62603-8947-48DF-AB19-014339AA991F}"/>
              </a:ext>
            </a:extLst>
          </p:cNvPr>
          <p:cNvSpPr/>
          <p:nvPr/>
        </p:nvSpPr>
        <p:spPr>
          <a:xfrm>
            <a:off x="601579" y="577516"/>
            <a:ext cx="11141242" cy="570296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highlight>
                <a:srgbClr val="FFFF00"/>
              </a:highlight>
            </a:endParaRPr>
          </a:p>
        </p:txBody>
      </p:sp>
      <p:sp>
        <p:nvSpPr>
          <p:cNvPr id="3" name="ZoneTexte 2">
            <a:extLst>
              <a:ext uri="{FF2B5EF4-FFF2-40B4-BE49-F238E27FC236}">
                <a16:creationId xmlns:a16="http://schemas.microsoft.com/office/drawing/2014/main" xmlns="" id="{8EFBDE53-BE73-4604-BB25-003760EF3473}"/>
              </a:ext>
            </a:extLst>
          </p:cNvPr>
          <p:cNvSpPr txBox="1"/>
          <p:nvPr/>
        </p:nvSpPr>
        <p:spPr>
          <a:xfrm>
            <a:off x="1058781" y="1166842"/>
            <a:ext cx="8831179" cy="4524315"/>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DZ" sz="4800" b="1" i="0" u="none" strike="noStrike" kern="1200" cap="none" spc="0" normalizeH="0" baseline="0" noProof="0">
                <a:ln>
                  <a:noFill/>
                </a:ln>
                <a:solidFill>
                  <a:prstClr val="black"/>
                </a:solidFill>
                <a:effectLst/>
                <a:uLnTx/>
                <a:uFillTx/>
                <a:latin typeface="Arabic Typesetting" panose="03020402040406030203" pitchFamily="66" charset="-78"/>
                <a:ea typeface="+mn-ea"/>
                <a:cs typeface="Arabic Typesetting" panose="03020402040406030203" pitchFamily="66" charset="-78"/>
              </a:rPr>
              <a:t>تحديد المعايير والمواصفات الفنية الخاصة بالمنتج وتحديد متطلبات العميل.</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DZ" sz="4800" b="1" i="0" u="none" strike="noStrike" kern="1200" cap="none" spc="0" normalizeH="0" baseline="0" noProof="0">
                <a:ln>
                  <a:noFill/>
                </a:ln>
                <a:solidFill>
                  <a:prstClr val="black"/>
                </a:solidFill>
                <a:effectLst/>
                <a:uLnTx/>
                <a:uFillTx/>
                <a:latin typeface="Arabic Typesetting" panose="03020402040406030203" pitchFamily="66" charset="-78"/>
                <a:ea typeface="+mn-ea"/>
                <a:cs typeface="Arabic Typesetting" panose="03020402040406030203" pitchFamily="66" charset="-78"/>
              </a:rPr>
              <a:t>التقويم الفعلي للمنتجات ومقارنتها بالمواصفات التي رغب فيها العميل أو قياس الأداء ومقارنة ما تحقق بالمعايير الموضوعة سلفا.</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DZ" sz="4800" b="1" i="0" u="none" strike="noStrike" kern="1200" cap="none" spc="0" normalizeH="0" baseline="0" noProof="0">
                <a:ln>
                  <a:noFill/>
                </a:ln>
                <a:solidFill>
                  <a:prstClr val="black"/>
                </a:solidFill>
                <a:effectLst/>
                <a:uLnTx/>
                <a:uFillTx/>
                <a:latin typeface="Arabic Typesetting" panose="03020402040406030203" pitchFamily="66" charset="-78"/>
                <a:ea typeface="+mn-ea"/>
                <a:cs typeface="Arabic Typesetting" panose="03020402040406030203" pitchFamily="66" charset="-78"/>
              </a:rPr>
              <a:t>دراسة أسباب الانحراف واتخاذ الإجراءات التصحيحية اللازمة لإشباع متطلبات العملاء.</a:t>
            </a:r>
            <a:endParaRPr kumimoji="0" lang="fr-FR" sz="4800" b="1" i="0" u="none" strike="noStrike" kern="1200" cap="none" spc="0" normalizeH="0" baseline="0" noProof="0" dirty="0">
              <a:ln>
                <a:noFill/>
              </a:ln>
              <a:solidFill>
                <a:prstClr val="black"/>
              </a:solidFill>
              <a:effectLst/>
              <a:uLnTx/>
              <a:uFillTx/>
              <a:latin typeface="Arabic Typesetting" panose="03020402040406030203" pitchFamily="66" charset="-78"/>
              <a:ea typeface="+mn-ea"/>
              <a:cs typeface="Arabic Typesetting" panose="03020402040406030203" pitchFamily="66" charset="-78"/>
            </a:endParaRPr>
          </a:p>
        </p:txBody>
      </p:sp>
      <p:cxnSp>
        <p:nvCxnSpPr>
          <p:cNvPr id="5" name="Connecteur droit avec flèche 4">
            <a:extLst>
              <a:ext uri="{FF2B5EF4-FFF2-40B4-BE49-F238E27FC236}">
                <a16:creationId xmlns:a16="http://schemas.microsoft.com/office/drawing/2014/main" xmlns="" id="{45964E8B-2624-4C52-ABD0-88F10AB7CBB2}"/>
              </a:ext>
            </a:extLst>
          </p:cNvPr>
          <p:cNvCxnSpPr>
            <a:cxnSpLocks/>
            <a:stCxn id="2" idx="3"/>
          </p:cNvCxnSpPr>
          <p:nvPr/>
        </p:nvCxnSpPr>
        <p:spPr>
          <a:xfrm flipH="1" flipV="1">
            <a:off x="9889960" y="1660358"/>
            <a:ext cx="1852861" cy="176864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9" name="Connecteur droit avec flèche 8">
            <a:extLst>
              <a:ext uri="{FF2B5EF4-FFF2-40B4-BE49-F238E27FC236}">
                <a16:creationId xmlns:a16="http://schemas.microsoft.com/office/drawing/2014/main" xmlns="" id="{334E0624-1D15-4C33-9693-0E93C7C11D2D}"/>
              </a:ext>
            </a:extLst>
          </p:cNvPr>
          <p:cNvCxnSpPr>
            <a:cxnSpLocks/>
            <a:stCxn id="2" idx="3"/>
          </p:cNvCxnSpPr>
          <p:nvPr/>
        </p:nvCxnSpPr>
        <p:spPr>
          <a:xfrm flipH="1" flipV="1">
            <a:off x="9889960" y="3056021"/>
            <a:ext cx="1852861" cy="37297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1" name="Connecteur droit avec flèche 10">
            <a:extLst>
              <a:ext uri="{FF2B5EF4-FFF2-40B4-BE49-F238E27FC236}">
                <a16:creationId xmlns:a16="http://schemas.microsoft.com/office/drawing/2014/main" xmlns="" id="{278DF7A0-FAB4-4A03-84AB-CDB8C0F99EB2}"/>
              </a:ext>
            </a:extLst>
          </p:cNvPr>
          <p:cNvCxnSpPr>
            <a:cxnSpLocks/>
            <a:stCxn id="2" idx="3"/>
          </p:cNvCxnSpPr>
          <p:nvPr/>
        </p:nvCxnSpPr>
        <p:spPr>
          <a:xfrm flipH="1">
            <a:off x="9889960" y="3429000"/>
            <a:ext cx="1852861" cy="108284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5098188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rganigramme : Connecteur 1">
            <a:extLst>
              <a:ext uri="{FF2B5EF4-FFF2-40B4-BE49-F238E27FC236}">
                <a16:creationId xmlns:a16="http://schemas.microsoft.com/office/drawing/2014/main" xmlns="" id="{12DA60E3-4967-48C7-94CF-B1516AFADE40}"/>
              </a:ext>
            </a:extLst>
          </p:cNvPr>
          <p:cNvSpPr/>
          <p:nvPr/>
        </p:nvSpPr>
        <p:spPr>
          <a:xfrm>
            <a:off x="112417" y="24323"/>
            <a:ext cx="4110543" cy="3814010"/>
          </a:xfrm>
          <a:prstGeom prst="flowChartConnec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 name="Connecteur droit 3">
            <a:extLst>
              <a:ext uri="{FF2B5EF4-FFF2-40B4-BE49-F238E27FC236}">
                <a16:creationId xmlns:a16="http://schemas.microsoft.com/office/drawing/2014/main" xmlns="" id="{57DA71C1-5B50-4E6F-A446-6E051BA313DC}"/>
              </a:ext>
            </a:extLst>
          </p:cNvPr>
          <p:cNvCxnSpPr>
            <a:cxnSpLocks/>
            <a:stCxn id="2" idx="1"/>
            <a:endCxn id="2" idx="5"/>
          </p:cNvCxnSpPr>
          <p:nvPr/>
        </p:nvCxnSpPr>
        <p:spPr>
          <a:xfrm>
            <a:off x="714392" y="582872"/>
            <a:ext cx="2906593" cy="2696912"/>
          </a:xfrm>
          <a:prstGeom prst="line">
            <a:avLst/>
          </a:prstGeom>
        </p:spPr>
        <p:style>
          <a:lnRef idx="3">
            <a:schemeClr val="dk1"/>
          </a:lnRef>
          <a:fillRef idx="0">
            <a:schemeClr val="dk1"/>
          </a:fillRef>
          <a:effectRef idx="2">
            <a:schemeClr val="dk1"/>
          </a:effectRef>
          <a:fontRef idx="minor">
            <a:schemeClr val="tx1"/>
          </a:fontRef>
        </p:style>
      </p:cxnSp>
      <p:cxnSp>
        <p:nvCxnSpPr>
          <p:cNvPr id="6" name="Connecteur droit 5">
            <a:extLst>
              <a:ext uri="{FF2B5EF4-FFF2-40B4-BE49-F238E27FC236}">
                <a16:creationId xmlns:a16="http://schemas.microsoft.com/office/drawing/2014/main" xmlns="" id="{16736F1F-C12B-4892-97E2-E78EE9EF9A15}"/>
              </a:ext>
            </a:extLst>
          </p:cNvPr>
          <p:cNvCxnSpPr>
            <a:cxnSpLocks/>
            <a:stCxn id="2" idx="7"/>
            <a:endCxn id="2" idx="3"/>
          </p:cNvCxnSpPr>
          <p:nvPr/>
        </p:nvCxnSpPr>
        <p:spPr>
          <a:xfrm flipH="1">
            <a:off x="714392" y="582872"/>
            <a:ext cx="2906593" cy="2696912"/>
          </a:xfrm>
          <a:prstGeom prst="line">
            <a:avLst/>
          </a:prstGeom>
        </p:spPr>
        <p:style>
          <a:lnRef idx="3">
            <a:schemeClr val="dk1"/>
          </a:lnRef>
          <a:fillRef idx="0">
            <a:schemeClr val="dk1"/>
          </a:fillRef>
          <a:effectRef idx="2">
            <a:schemeClr val="dk1"/>
          </a:effectRef>
          <a:fontRef idx="minor">
            <a:schemeClr val="tx1"/>
          </a:fontRef>
        </p:style>
      </p:cxnSp>
      <p:sp>
        <p:nvSpPr>
          <p:cNvPr id="7" name="ZoneTexte 6">
            <a:extLst>
              <a:ext uri="{FF2B5EF4-FFF2-40B4-BE49-F238E27FC236}">
                <a16:creationId xmlns:a16="http://schemas.microsoft.com/office/drawing/2014/main" xmlns="" id="{FBB4ABBC-D80B-4545-AC80-F275E173993C}"/>
              </a:ext>
            </a:extLst>
          </p:cNvPr>
          <p:cNvSpPr txBox="1"/>
          <p:nvPr/>
        </p:nvSpPr>
        <p:spPr>
          <a:xfrm>
            <a:off x="926307" y="282447"/>
            <a:ext cx="3296653" cy="646331"/>
          </a:xfrm>
          <a:prstGeom prst="rect">
            <a:avLst/>
          </a:prstGeom>
          <a:noFill/>
        </p:spPr>
        <p:txBody>
          <a:bodyPr wrap="square" rtlCol="0">
            <a:spAutoFit/>
          </a:bodyPr>
          <a:lstStyle/>
          <a:p>
            <a:r>
              <a:rPr lang="ar-DZ" sz="3600" dirty="0"/>
              <a:t>ثلاثية جوران:</a:t>
            </a:r>
            <a:endParaRPr lang="fr-FR" sz="3600" dirty="0"/>
          </a:p>
        </p:txBody>
      </p:sp>
      <p:sp>
        <p:nvSpPr>
          <p:cNvPr id="8" name="ZoneTexte 7">
            <a:extLst>
              <a:ext uri="{FF2B5EF4-FFF2-40B4-BE49-F238E27FC236}">
                <a16:creationId xmlns:a16="http://schemas.microsoft.com/office/drawing/2014/main" xmlns="" id="{799BA018-216D-4BAC-9EA6-3265CE5AFC3E}"/>
              </a:ext>
            </a:extLst>
          </p:cNvPr>
          <p:cNvSpPr txBox="1"/>
          <p:nvPr/>
        </p:nvSpPr>
        <p:spPr>
          <a:xfrm>
            <a:off x="2578769" y="1229203"/>
            <a:ext cx="2141621" cy="1446550"/>
          </a:xfrm>
          <a:prstGeom prst="rect">
            <a:avLst/>
          </a:prstGeom>
          <a:noFill/>
        </p:spPr>
        <p:txBody>
          <a:bodyPr wrap="square" rtlCol="0">
            <a:spAutoFit/>
          </a:bodyPr>
          <a:lstStyle/>
          <a:p>
            <a:r>
              <a:rPr lang="ar-DZ" sz="4400" b="1" dirty="0"/>
              <a:t>التخطيط للجودة</a:t>
            </a:r>
            <a:endParaRPr lang="fr-FR" sz="4400" b="1" dirty="0"/>
          </a:p>
        </p:txBody>
      </p:sp>
      <p:sp>
        <p:nvSpPr>
          <p:cNvPr id="9" name="ZoneTexte 8">
            <a:extLst>
              <a:ext uri="{FF2B5EF4-FFF2-40B4-BE49-F238E27FC236}">
                <a16:creationId xmlns:a16="http://schemas.microsoft.com/office/drawing/2014/main" xmlns="" id="{CC1531A3-01B9-44C6-B5A9-771A0C165441}"/>
              </a:ext>
            </a:extLst>
          </p:cNvPr>
          <p:cNvSpPr txBox="1"/>
          <p:nvPr/>
        </p:nvSpPr>
        <p:spPr>
          <a:xfrm>
            <a:off x="491090" y="2536044"/>
            <a:ext cx="2530765" cy="1323439"/>
          </a:xfrm>
          <a:prstGeom prst="rect">
            <a:avLst/>
          </a:prstGeom>
          <a:noFill/>
        </p:spPr>
        <p:txBody>
          <a:bodyPr wrap="square" rtlCol="0">
            <a:spAutoFit/>
          </a:bodyPr>
          <a:lstStyle/>
          <a:p>
            <a:pPr algn="r" rtl="1"/>
            <a:r>
              <a:rPr lang="ar-DZ" sz="4000" b="1" dirty="0"/>
              <a:t>الرقابة على الجودة</a:t>
            </a:r>
            <a:endParaRPr lang="fr-FR" sz="4000" b="1" dirty="0"/>
          </a:p>
        </p:txBody>
      </p:sp>
      <p:sp>
        <p:nvSpPr>
          <p:cNvPr id="10" name="ZoneTexte 9">
            <a:extLst>
              <a:ext uri="{FF2B5EF4-FFF2-40B4-BE49-F238E27FC236}">
                <a16:creationId xmlns:a16="http://schemas.microsoft.com/office/drawing/2014/main" xmlns="" id="{FAFCC319-C574-41FF-ACF4-F8890350DE0A}"/>
              </a:ext>
            </a:extLst>
          </p:cNvPr>
          <p:cNvSpPr txBox="1"/>
          <p:nvPr/>
        </p:nvSpPr>
        <p:spPr>
          <a:xfrm>
            <a:off x="-736131" y="1208053"/>
            <a:ext cx="2454442" cy="1446550"/>
          </a:xfrm>
          <a:prstGeom prst="rect">
            <a:avLst/>
          </a:prstGeom>
          <a:noFill/>
        </p:spPr>
        <p:txBody>
          <a:bodyPr wrap="square" rtlCol="0">
            <a:spAutoFit/>
          </a:bodyPr>
          <a:lstStyle/>
          <a:p>
            <a:pPr algn="r" rtl="1"/>
            <a:r>
              <a:rPr lang="ar-DZ" sz="4400" b="1" dirty="0"/>
              <a:t>تحسين الجودة</a:t>
            </a:r>
            <a:endParaRPr lang="fr-FR" sz="4400" b="1" dirty="0"/>
          </a:p>
        </p:txBody>
      </p:sp>
      <p:sp>
        <p:nvSpPr>
          <p:cNvPr id="11" name="Flèche : courbe vers la gauche 10">
            <a:extLst>
              <a:ext uri="{FF2B5EF4-FFF2-40B4-BE49-F238E27FC236}">
                <a16:creationId xmlns:a16="http://schemas.microsoft.com/office/drawing/2014/main" xmlns="" id="{00B77367-DB50-4560-9A62-A38006298D74}"/>
              </a:ext>
            </a:extLst>
          </p:cNvPr>
          <p:cNvSpPr/>
          <p:nvPr/>
        </p:nvSpPr>
        <p:spPr>
          <a:xfrm>
            <a:off x="3731215" y="282447"/>
            <a:ext cx="1092297" cy="3404677"/>
          </a:xfrm>
          <a:prstGeom prst="curvedLef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4" name="ZoneTexte 13">
            <a:extLst>
              <a:ext uri="{FF2B5EF4-FFF2-40B4-BE49-F238E27FC236}">
                <a16:creationId xmlns:a16="http://schemas.microsoft.com/office/drawing/2014/main" xmlns="" id="{CBBFC27C-F8E6-4561-A455-B7BD01E1E910}"/>
              </a:ext>
            </a:extLst>
          </p:cNvPr>
          <p:cNvSpPr txBox="1"/>
          <p:nvPr/>
        </p:nvSpPr>
        <p:spPr>
          <a:xfrm>
            <a:off x="4523219" y="301582"/>
            <a:ext cx="7418311" cy="6771084"/>
          </a:xfrm>
          <a:prstGeom prst="rect">
            <a:avLst/>
          </a:prstGeom>
          <a:noFill/>
        </p:spPr>
        <p:txBody>
          <a:bodyPr wrap="square" rtlCol="0">
            <a:spAutoFit/>
          </a:bodyPr>
          <a:lstStyle/>
          <a:p>
            <a:pPr algn="r" rtl="1"/>
            <a:r>
              <a:rPr lang="ar-DZ" sz="6600" b="1" dirty="0">
                <a:highlight>
                  <a:srgbClr val="FFFF00"/>
                </a:highlight>
                <a:latin typeface="Arabic Typesetting" panose="03020402040406030203" pitchFamily="66" charset="-78"/>
                <a:cs typeface="Arabic Typesetting" panose="03020402040406030203" pitchFamily="66" charset="-78"/>
              </a:rPr>
              <a:t>تحسين الجودة:</a:t>
            </a:r>
          </a:p>
          <a:p>
            <a:pPr algn="r" rtl="1"/>
            <a:r>
              <a:rPr lang="ar-DZ" sz="5400" b="1" i="0" dirty="0">
                <a:solidFill>
                  <a:srgbClr val="050505"/>
                </a:solidFill>
                <a:effectLst/>
                <a:latin typeface="Arabic Typesetting" panose="03020402040406030203" pitchFamily="66" charset="-78"/>
                <a:cs typeface="Arabic Typesetting" panose="03020402040406030203" pitchFamily="66" charset="-78"/>
              </a:rPr>
              <a:t>أكد جوران على ضرورة الاهتمام بتحسين الجودة وأن تلك التحسينات لا تنتهي، ولكنها مستمرة في جميع النواحي والعمليات التي تتم داخل المنظمة وهي أساس نجاحها وأوضح أن تحسين الجودة مرتبط بـ: </a:t>
            </a:r>
            <a:r>
              <a:rPr lang="ar-DZ" sz="5400" b="1" dirty="0">
                <a:latin typeface="Arabic Typesetting" panose="03020402040406030203" pitchFamily="66" charset="-78"/>
                <a:cs typeface="Arabic Typesetting" panose="03020402040406030203" pitchFamily="66" charset="-78"/>
              </a:rPr>
              <a:t/>
            </a:r>
            <a:br>
              <a:rPr lang="ar-DZ" sz="5400" b="1" dirty="0">
                <a:latin typeface="Arabic Typesetting" panose="03020402040406030203" pitchFamily="66" charset="-78"/>
                <a:cs typeface="Arabic Typesetting" panose="03020402040406030203" pitchFamily="66" charset="-78"/>
              </a:rPr>
            </a:br>
            <a:endParaRPr lang="ar-DZ" sz="5400" b="1" dirty="0">
              <a:highlight>
                <a:srgbClr val="FFFF00"/>
              </a:highlight>
              <a:latin typeface="Arabic Typesetting" panose="03020402040406030203" pitchFamily="66" charset="-78"/>
              <a:cs typeface="Arabic Typesetting" panose="03020402040406030203" pitchFamily="66" charset="-78"/>
            </a:endParaRPr>
          </a:p>
          <a:p>
            <a:pPr algn="r" rtl="1"/>
            <a:endParaRPr lang="ar-DZ" sz="4400" b="1" dirty="0">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38886455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F9C62603-8947-48DF-AB19-014339AA991F}"/>
              </a:ext>
            </a:extLst>
          </p:cNvPr>
          <p:cNvSpPr/>
          <p:nvPr/>
        </p:nvSpPr>
        <p:spPr>
          <a:xfrm>
            <a:off x="601579" y="577516"/>
            <a:ext cx="11141242" cy="570296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highlight>
                <a:srgbClr val="FFFF00"/>
              </a:highlight>
            </a:endParaRPr>
          </a:p>
        </p:txBody>
      </p:sp>
      <p:sp>
        <p:nvSpPr>
          <p:cNvPr id="3" name="ZoneTexte 2">
            <a:extLst>
              <a:ext uri="{FF2B5EF4-FFF2-40B4-BE49-F238E27FC236}">
                <a16:creationId xmlns:a16="http://schemas.microsoft.com/office/drawing/2014/main" xmlns="" id="{8EFBDE53-BE73-4604-BB25-003760EF3473}"/>
              </a:ext>
            </a:extLst>
          </p:cNvPr>
          <p:cNvSpPr txBox="1"/>
          <p:nvPr/>
        </p:nvSpPr>
        <p:spPr>
          <a:xfrm>
            <a:off x="830180" y="1017505"/>
            <a:ext cx="8831179" cy="5262979"/>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DZ" sz="4800" b="1" i="0" u="none" strike="noStrike" kern="1200" cap="none" spc="0" normalizeH="0" baseline="0" noProof="0">
                <a:ln>
                  <a:noFill/>
                </a:ln>
                <a:solidFill>
                  <a:prstClr val="black"/>
                </a:solidFill>
                <a:effectLst/>
                <a:uLnTx/>
                <a:uFillTx/>
                <a:latin typeface="Arabic Typesetting" panose="03020402040406030203" pitchFamily="66" charset="-78"/>
                <a:ea typeface="+mn-ea"/>
                <a:cs typeface="Arabic Typesetting" panose="03020402040406030203" pitchFamily="66" charset="-78"/>
              </a:rPr>
              <a:t>تشكيل البنية التنظيمية المسئولة عن متابعة الجودة.</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DZ" sz="4800" b="1" i="0" u="none" strike="noStrike" kern="1200" cap="none" spc="0" normalizeH="0" baseline="0" noProof="0">
                <a:ln>
                  <a:noFill/>
                </a:ln>
                <a:solidFill>
                  <a:prstClr val="black"/>
                </a:solidFill>
                <a:effectLst/>
                <a:uLnTx/>
                <a:uFillTx/>
                <a:latin typeface="Arabic Typesetting" panose="03020402040406030203" pitchFamily="66" charset="-78"/>
                <a:ea typeface="+mn-ea"/>
                <a:cs typeface="Arabic Typesetting" panose="03020402040406030203" pitchFamily="66" charset="-78"/>
              </a:rPr>
              <a:t>وضع الآليات المساندة لاستمرار الجودة</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DZ" sz="4800" b="1" i="0" u="none" strike="noStrike" kern="1200" cap="none" spc="0" normalizeH="0" baseline="0" noProof="0">
                <a:ln>
                  <a:noFill/>
                </a:ln>
                <a:solidFill>
                  <a:prstClr val="black"/>
                </a:solidFill>
                <a:effectLst/>
                <a:uLnTx/>
                <a:uFillTx/>
                <a:latin typeface="Arabic Typesetting" panose="03020402040406030203" pitchFamily="66" charset="-78"/>
                <a:ea typeface="+mn-ea"/>
                <a:cs typeface="Arabic Typesetting" panose="03020402040406030203" pitchFamily="66" charset="-78"/>
              </a:rPr>
              <a:t>تكوين فرق العمل وتكليف كل فريق بالمهام والمسئوليات.</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DZ" sz="4800" b="1" i="0" u="none" strike="noStrike" kern="1200" cap="none" spc="0" normalizeH="0" baseline="0" noProof="0">
                <a:ln>
                  <a:noFill/>
                </a:ln>
                <a:solidFill>
                  <a:prstClr val="black"/>
                </a:solidFill>
                <a:effectLst/>
                <a:uLnTx/>
                <a:uFillTx/>
                <a:latin typeface="Arabic Typesetting" panose="03020402040406030203" pitchFamily="66" charset="-78"/>
                <a:ea typeface="+mn-ea"/>
                <a:cs typeface="Arabic Typesetting" panose="03020402040406030203" pitchFamily="66" charset="-78"/>
              </a:rPr>
              <a:t>توفير التدريب اللازم لفرق العمل لزيادة قدرتهم على تحديد المشكلات وحلها.</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DZ" sz="4800" b="1" i="0" u="none" strike="noStrike" kern="1200" cap="none" spc="0" normalizeH="0" baseline="0" noProof="0">
                <a:ln>
                  <a:noFill/>
                </a:ln>
                <a:solidFill>
                  <a:prstClr val="black"/>
                </a:solidFill>
                <a:effectLst/>
                <a:uLnTx/>
                <a:uFillTx/>
                <a:latin typeface="Arabic Typesetting" panose="03020402040406030203" pitchFamily="66" charset="-78"/>
                <a:ea typeface="+mn-ea"/>
                <a:cs typeface="Arabic Typesetting" panose="03020402040406030203" pitchFamily="66" charset="-78"/>
              </a:rPr>
              <a:t>الرقابة والمتابعة المستمرة لتقييم أداء فرق التحسين والحفاظ على المكتسبات المحققة</a:t>
            </a:r>
            <a:endParaRPr kumimoji="0" lang="fr-FR" sz="4800" b="1" i="0" u="none" strike="noStrike" kern="1200" cap="none" spc="0" normalizeH="0" baseline="0" noProof="0" dirty="0">
              <a:ln>
                <a:noFill/>
              </a:ln>
              <a:solidFill>
                <a:prstClr val="black"/>
              </a:solidFill>
              <a:effectLst/>
              <a:uLnTx/>
              <a:uFillTx/>
              <a:latin typeface="Arabic Typesetting" panose="03020402040406030203" pitchFamily="66" charset="-78"/>
              <a:ea typeface="+mn-ea"/>
              <a:cs typeface="Arabic Typesetting" panose="03020402040406030203" pitchFamily="66" charset="-78"/>
            </a:endParaRPr>
          </a:p>
        </p:txBody>
      </p:sp>
      <p:cxnSp>
        <p:nvCxnSpPr>
          <p:cNvPr id="5" name="Connecteur droit avec flèche 4">
            <a:extLst>
              <a:ext uri="{FF2B5EF4-FFF2-40B4-BE49-F238E27FC236}">
                <a16:creationId xmlns:a16="http://schemas.microsoft.com/office/drawing/2014/main" xmlns="" id="{45964E8B-2624-4C52-ABD0-88F10AB7CBB2}"/>
              </a:ext>
            </a:extLst>
          </p:cNvPr>
          <p:cNvCxnSpPr>
            <a:cxnSpLocks/>
            <a:stCxn id="2" idx="3"/>
          </p:cNvCxnSpPr>
          <p:nvPr/>
        </p:nvCxnSpPr>
        <p:spPr>
          <a:xfrm flipH="1" flipV="1">
            <a:off x="9661359" y="1443789"/>
            <a:ext cx="2081462" cy="198521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9" name="Connecteur droit avec flèche 8">
            <a:extLst>
              <a:ext uri="{FF2B5EF4-FFF2-40B4-BE49-F238E27FC236}">
                <a16:creationId xmlns:a16="http://schemas.microsoft.com/office/drawing/2014/main" xmlns="" id="{334E0624-1D15-4C33-9693-0E93C7C11D2D}"/>
              </a:ext>
            </a:extLst>
          </p:cNvPr>
          <p:cNvCxnSpPr>
            <a:cxnSpLocks/>
            <a:stCxn id="2" idx="3"/>
          </p:cNvCxnSpPr>
          <p:nvPr/>
        </p:nvCxnSpPr>
        <p:spPr>
          <a:xfrm flipH="1" flipV="1">
            <a:off x="9661359" y="2213811"/>
            <a:ext cx="2081462" cy="121518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1" name="Connecteur droit avec flèche 10">
            <a:extLst>
              <a:ext uri="{FF2B5EF4-FFF2-40B4-BE49-F238E27FC236}">
                <a16:creationId xmlns:a16="http://schemas.microsoft.com/office/drawing/2014/main" xmlns="" id="{278DF7A0-FAB4-4A03-84AB-CDB8C0F99EB2}"/>
              </a:ext>
            </a:extLst>
          </p:cNvPr>
          <p:cNvCxnSpPr>
            <a:cxnSpLocks/>
          </p:cNvCxnSpPr>
          <p:nvPr/>
        </p:nvCxnSpPr>
        <p:spPr>
          <a:xfrm flipH="1" flipV="1">
            <a:off x="9661359" y="3007895"/>
            <a:ext cx="1929063" cy="42110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Connecteur droit avec flèche 11">
            <a:extLst>
              <a:ext uri="{FF2B5EF4-FFF2-40B4-BE49-F238E27FC236}">
                <a16:creationId xmlns:a16="http://schemas.microsoft.com/office/drawing/2014/main" xmlns="" id="{D84BA9A3-9D49-46CC-BE52-6EB6348349E0}"/>
              </a:ext>
            </a:extLst>
          </p:cNvPr>
          <p:cNvCxnSpPr>
            <a:endCxn id="3" idx="3"/>
          </p:cNvCxnSpPr>
          <p:nvPr/>
        </p:nvCxnSpPr>
        <p:spPr>
          <a:xfrm flipH="1">
            <a:off x="9661359" y="3429000"/>
            <a:ext cx="1929063" cy="21999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 name="Connecteur droit avec flèche 13">
            <a:extLst>
              <a:ext uri="{FF2B5EF4-FFF2-40B4-BE49-F238E27FC236}">
                <a16:creationId xmlns:a16="http://schemas.microsoft.com/office/drawing/2014/main" xmlns="" id="{9B57DEAA-A5A9-4B90-8B71-A189C23C5A21}"/>
              </a:ext>
            </a:extLst>
          </p:cNvPr>
          <p:cNvCxnSpPr>
            <a:cxnSpLocks/>
            <a:stCxn id="2" idx="3"/>
          </p:cNvCxnSpPr>
          <p:nvPr/>
        </p:nvCxnSpPr>
        <p:spPr>
          <a:xfrm flipH="1">
            <a:off x="9661361" y="3429000"/>
            <a:ext cx="2081460" cy="162426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0531214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18000">
              <a:schemeClr val="tx1">
                <a:lumMod val="50000"/>
                <a:lumOff val="50000"/>
              </a:schemeClr>
            </a:gs>
            <a:gs pos="62000">
              <a:schemeClr val="tx1"/>
            </a:gs>
            <a:gs pos="83000">
              <a:schemeClr val="tx1"/>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900D8BD-627A-456F-9348-EED452AFC742}"/>
              </a:ext>
            </a:extLst>
          </p:cNvPr>
          <p:cNvSpPr/>
          <p:nvPr/>
        </p:nvSpPr>
        <p:spPr>
          <a:xfrm>
            <a:off x="3562350" y="266700"/>
            <a:ext cx="5067300" cy="6324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xmlns="" id="{D8BCCF33-A071-45B2-97F2-7A341CE9DA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9511" y="481264"/>
            <a:ext cx="4372978" cy="5874207"/>
          </a:xfrm>
          <a:prstGeom prst="rect">
            <a:avLst/>
          </a:prstGeom>
        </p:spPr>
      </p:pic>
      <p:sp>
        <p:nvSpPr>
          <p:cNvPr id="12" name="ZoneTexte 11">
            <a:extLst>
              <a:ext uri="{FF2B5EF4-FFF2-40B4-BE49-F238E27FC236}">
                <a16:creationId xmlns:a16="http://schemas.microsoft.com/office/drawing/2014/main" xmlns="" id="{578112BA-CEAF-46FE-8371-14C79CFC9C5A}"/>
              </a:ext>
            </a:extLst>
          </p:cNvPr>
          <p:cNvSpPr txBox="1"/>
          <p:nvPr/>
        </p:nvSpPr>
        <p:spPr>
          <a:xfrm>
            <a:off x="3909511" y="5521779"/>
            <a:ext cx="5067299" cy="707886"/>
          </a:xfrm>
          <a:prstGeom prst="rect">
            <a:avLst/>
          </a:prstGeom>
          <a:noFill/>
        </p:spPr>
        <p:txBody>
          <a:bodyPr wrap="square" rtlCol="0">
            <a:spAutoFit/>
          </a:bodyPr>
          <a:lstStyle/>
          <a:p>
            <a:r>
              <a:rPr lang="fr-FR" sz="4000" b="1" dirty="0">
                <a:solidFill>
                  <a:schemeClr val="bg1"/>
                </a:solidFill>
                <a:effectLst>
                  <a:outerShdw blurRad="50800" dist="38100" dir="2700000" algn="tl" rotWithShape="0">
                    <a:prstClr val="black">
                      <a:alpha val="40000"/>
                    </a:prstClr>
                  </a:outerShdw>
                  <a:reflection blurRad="6350" endPos="45500" dir="5400000" sy="-100000" algn="bl" rotWithShape="0"/>
                </a:effectLst>
              </a:rPr>
              <a:t>Armand </a:t>
            </a:r>
            <a:r>
              <a:rPr lang="fr-FR" sz="4000" b="1" dirty="0" err="1">
                <a:solidFill>
                  <a:schemeClr val="bg1"/>
                </a:solidFill>
                <a:effectLst>
                  <a:outerShdw blurRad="50800" dist="38100" dir="2700000" algn="tl" rotWithShape="0">
                    <a:prstClr val="black">
                      <a:alpha val="40000"/>
                    </a:prstClr>
                  </a:outerShdw>
                  <a:reflection blurRad="6350" endPos="45500" dir="5400000" sy="-100000" algn="bl" rotWithShape="0"/>
                </a:effectLst>
              </a:rPr>
              <a:t>Feiginbaum</a:t>
            </a:r>
            <a:endParaRPr lang="fr-FR" sz="4000" b="1" dirty="0">
              <a:solidFill>
                <a:schemeClr val="bg1"/>
              </a:solidFill>
              <a:effectLst>
                <a:outerShdw blurRad="50800" dist="38100" dir="2700000" algn="tl" rotWithShape="0">
                  <a:prstClr val="black">
                    <a:alpha val="40000"/>
                  </a:prstClr>
                </a:outerShdw>
                <a:reflection blurRad="6350" endPos="45500" dir="5400000" sy="-100000" algn="bl" rotWithShape="0"/>
              </a:effectLst>
            </a:endParaRPr>
          </a:p>
        </p:txBody>
      </p:sp>
      <p:sp>
        <p:nvSpPr>
          <p:cNvPr id="14" name="ZoneTexte 13">
            <a:extLst>
              <a:ext uri="{FF2B5EF4-FFF2-40B4-BE49-F238E27FC236}">
                <a16:creationId xmlns:a16="http://schemas.microsoft.com/office/drawing/2014/main" xmlns="" id="{8235C8AD-DD49-47C2-9E58-70FBA033142A}"/>
              </a:ext>
            </a:extLst>
          </p:cNvPr>
          <p:cNvSpPr txBox="1"/>
          <p:nvPr/>
        </p:nvSpPr>
        <p:spPr>
          <a:xfrm>
            <a:off x="-4770522" y="1608329"/>
            <a:ext cx="6100010" cy="113877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Armand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FEIGINBAUM</a:t>
            </a:r>
          </a:p>
        </p:txBody>
      </p:sp>
      <p:pic>
        <p:nvPicPr>
          <p:cNvPr id="15" name="Image 14">
            <a:extLst>
              <a:ext uri="{FF2B5EF4-FFF2-40B4-BE49-F238E27FC236}">
                <a16:creationId xmlns:a16="http://schemas.microsoft.com/office/drawing/2014/main" xmlns="" id="{617F0A34-1D70-4F59-8D56-BCCE6F896C99}"/>
              </a:ext>
            </a:extLst>
          </p:cNvPr>
          <p:cNvPicPr>
            <a:picLocks noChangeAspect="1"/>
          </p:cNvPicPr>
          <p:nvPr/>
        </p:nvPicPr>
        <p:blipFill>
          <a:blip r:embed="rId3"/>
          <a:stretch>
            <a:fillRect/>
          </a:stretch>
        </p:blipFill>
        <p:spPr>
          <a:xfrm>
            <a:off x="-5594685" y="2747102"/>
            <a:ext cx="5245768" cy="4812632"/>
          </a:xfrm>
          <a:prstGeom prst="rect">
            <a:avLst/>
          </a:prstGeom>
        </p:spPr>
      </p:pic>
      <p:sp>
        <p:nvSpPr>
          <p:cNvPr id="16" name="ZoneTexte 15">
            <a:extLst>
              <a:ext uri="{FF2B5EF4-FFF2-40B4-BE49-F238E27FC236}">
                <a16:creationId xmlns:a16="http://schemas.microsoft.com/office/drawing/2014/main" xmlns="" id="{1C613CD7-AF98-40BA-8BCA-FAD01FA4AF74}"/>
              </a:ext>
            </a:extLst>
          </p:cNvPr>
          <p:cNvSpPr txBox="1"/>
          <p:nvPr/>
        </p:nvSpPr>
        <p:spPr>
          <a:xfrm>
            <a:off x="-5245768" y="3007895"/>
            <a:ext cx="4572000" cy="378565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DZ" sz="3200" b="1" i="0" u="none" strike="noStrike" kern="1200" cap="none" spc="0" normalizeH="0" baseline="0" noProof="0">
                <a:ln>
                  <a:noFill/>
                </a:ln>
                <a:solidFill>
                  <a:prstClr val="black"/>
                </a:solidFill>
                <a:effectLst/>
                <a:uLnTx/>
                <a:uFillTx/>
                <a:latin typeface="Arabic Typesetting" panose="03020402040406030203" pitchFamily="66" charset="-78"/>
                <a:ea typeface="+mn-ea"/>
                <a:cs typeface="Arabic Typesetting" panose="03020402040406030203" pitchFamily="66" charset="-78"/>
              </a:rPr>
              <a:t>هو باحث امريكي و رجل اعمال و خبير في الجودة. ارماند هو اول من استخدم كلمة الشاملة ويرى ان الجودة مسؤولية كل فرد في المنظمة ويؤكد على ضرورة الاتصال بين الاقسام وبالاخص الرقابة على جودة عملية الإنتاج</a:t>
            </a:r>
          </a:p>
          <a:p>
            <a:pPr marL="571500" marR="0" lvl="0" indent="-5715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DZ" sz="4000" b="1" i="0" u="none" strike="noStrike" kern="1200" cap="none" spc="0" normalizeH="0" baseline="0" noProof="0">
                <a:ln>
                  <a:noFill/>
                </a:ln>
                <a:solidFill>
                  <a:prstClr val="black"/>
                </a:solidFill>
                <a:effectLst/>
                <a:uLnTx/>
                <a:uFillTx/>
                <a:latin typeface="Arabic Typesetting" panose="03020402040406030203" pitchFamily="66" charset="-78"/>
                <a:ea typeface="+mn-ea"/>
                <a:cs typeface="Arabic Typesetting" panose="03020402040406030203" pitchFamily="66" charset="-78"/>
              </a:rPr>
              <a:t>مكان الازدياد : و م ا</a:t>
            </a:r>
          </a:p>
          <a:p>
            <a:pPr marL="571500" marR="0" lvl="0" indent="-5715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DZ" sz="4000" b="1" i="0" u="none" strike="noStrike" kern="1200" cap="none" spc="0" normalizeH="0" baseline="0" noProof="0">
                <a:ln>
                  <a:noFill/>
                </a:ln>
                <a:solidFill>
                  <a:prstClr val="black"/>
                </a:solidFill>
                <a:effectLst/>
                <a:uLnTx/>
                <a:uFillTx/>
                <a:latin typeface="Arabic Typesetting" panose="03020402040406030203" pitchFamily="66" charset="-78"/>
                <a:ea typeface="+mn-ea"/>
                <a:cs typeface="Arabic Typesetting" panose="03020402040406030203" pitchFamily="66" charset="-78"/>
              </a:rPr>
              <a:t>تاريخ الازدياد:6-4-1920</a:t>
            </a:r>
            <a:endParaRPr kumimoji="0" lang="ar-DZ" sz="4000" b="1" i="0" u="none" strike="noStrike" kern="1200" cap="none" spc="0" normalizeH="0" baseline="0" noProof="0" dirty="0">
              <a:ln>
                <a:noFill/>
              </a:ln>
              <a:solidFill>
                <a:prstClr val="black"/>
              </a:solidFill>
              <a:effectLst/>
              <a:uLnTx/>
              <a:uFillTx/>
              <a:latin typeface="Arabic Typesetting" panose="03020402040406030203" pitchFamily="66" charset="-78"/>
              <a:ea typeface="+mn-ea"/>
              <a:cs typeface="Arabic Typesetting" panose="03020402040406030203" pitchFamily="66" charset="-78"/>
            </a:endParaRPr>
          </a:p>
        </p:txBody>
      </p:sp>
    </p:spTree>
    <p:extLst>
      <p:ext uri="{BB962C8B-B14F-4D97-AF65-F5344CB8AC3E}">
        <p14:creationId xmlns:p14="http://schemas.microsoft.com/office/powerpoint/2010/main" val="165250708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18000">
              <a:schemeClr val="tx1">
                <a:lumMod val="50000"/>
                <a:lumOff val="50000"/>
              </a:schemeClr>
            </a:gs>
            <a:gs pos="62000">
              <a:schemeClr val="tx1"/>
            </a:gs>
            <a:gs pos="83000">
              <a:schemeClr val="tx1"/>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900D8BD-627A-456F-9348-EED452AFC742}"/>
              </a:ext>
            </a:extLst>
          </p:cNvPr>
          <p:cNvSpPr/>
          <p:nvPr/>
        </p:nvSpPr>
        <p:spPr>
          <a:xfrm>
            <a:off x="1" y="0"/>
            <a:ext cx="12192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xmlns="" id="{D8BCCF33-A071-45B2-97F2-7A341CE9DA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6377" y="127336"/>
            <a:ext cx="8445359" cy="6490032"/>
          </a:xfrm>
          <a:prstGeom prst="rect">
            <a:avLst/>
          </a:prstGeom>
        </p:spPr>
      </p:pic>
      <p:sp>
        <p:nvSpPr>
          <p:cNvPr id="12" name="ZoneTexte 11">
            <a:extLst>
              <a:ext uri="{FF2B5EF4-FFF2-40B4-BE49-F238E27FC236}">
                <a16:creationId xmlns:a16="http://schemas.microsoft.com/office/drawing/2014/main" xmlns="" id="{578112BA-CEAF-46FE-8371-14C79CFC9C5A}"/>
              </a:ext>
            </a:extLst>
          </p:cNvPr>
          <p:cNvSpPr txBox="1"/>
          <p:nvPr/>
        </p:nvSpPr>
        <p:spPr>
          <a:xfrm>
            <a:off x="3646377" y="8021348"/>
            <a:ext cx="5067299" cy="707886"/>
          </a:xfrm>
          <a:prstGeom prst="rect">
            <a:avLst/>
          </a:prstGeom>
          <a:noFill/>
        </p:spPr>
        <p:txBody>
          <a:bodyPr wrap="square" rtlCol="0">
            <a:spAutoFit/>
          </a:bodyPr>
          <a:lstStyle/>
          <a:p>
            <a:r>
              <a:rPr lang="fr-FR" sz="4000" b="1" dirty="0">
                <a:solidFill>
                  <a:schemeClr val="bg1"/>
                </a:solidFill>
                <a:effectLst>
                  <a:outerShdw blurRad="50800" dist="38100" dir="2700000" algn="tl" rotWithShape="0">
                    <a:prstClr val="black">
                      <a:alpha val="40000"/>
                    </a:prstClr>
                  </a:outerShdw>
                  <a:reflection blurRad="6350" endPos="45500" dir="5400000" sy="-100000" algn="bl" rotWithShape="0"/>
                </a:effectLst>
              </a:rPr>
              <a:t>Armand </a:t>
            </a:r>
            <a:r>
              <a:rPr lang="fr-FR" sz="4000" b="1" dirty="0" err="1">
                <a:solidFill>
                  <a:schemeClr val="bg1"/>
                </a:solidFill>
                <a:effectLst>
                  <a:outerShdw blurRad="50800" dist="38100" dir="2700000" algn="tl" rotWithShape="0">
                    <a:prstClr val="black">
                      <a:alpha val="40000"/>
                    </a:prstClr>
                  </a:outerShdw>
                  <a:reflection blurRad="6350" endPos="45500" dir="5400000" sy="-100000" algn="bl" rotWithShape="0"/>
                </a:effectLst>
              </a:rPr>
              <a:t>Feiginbaum</a:t>
            </a:r>
            <a:endParaRPr lang="fr-FR" sz="4000" b="1" dirty="0">
              <a:solidFill>
                <a:schemeClr val="bg1"/>
              </a:solidFill>
              <a:effectLst>
                <a:outerShdw blurRad="50800" dist="38100" dir="2700000" algn="tl" rotWithShape="0">
                  <a:prstClr val="black">
                    <a:alpha val="40000"/>
                  </a:prstClr>
                </a:outerShdw>
                <a:reflection blurRad="6350" endPos="45500" dir="5400000" sy="-100000" algn="bl" rotWithShape="0"/>
              </a:effectLst>
            </a:endParaRPr>
          </a:p>
        </p:txBody>
      </p:sp>
      <p:pic>
        <p:nvPicPr>
          <p:cNvPr id="7" name="Image 6">
            <a:extLst>
              <a:ext uri="{FF2B5EF4-FFF2-40B4-BE49-F238E27FC236}">
                <a16:creationId xmlns:a16="http://schemas.microsoft.com/office/drawing/2014/main" xmlns="" id="{33344C14-7A52-4154-8636-4BAB9A63995B}"/>
              </a:ext>
            </a:extLst>
          </p:cNvPr>
          <p:cNvPicPr>
            <a:picLocks noChangeAspect="1"/>
          </p:cNvPicPr>
          <p:nvPr/>
        </p:nvPicPr>
        <p:blipFill>
          <a:blip r:embed="rId3"/>
          <a:stretch>
            <a:fillRect/>
          </a:stretch>
        </p:blipFill>
        <p:spPr>
          <a:xfrm>
            <a:off x="0" y="2045369"/>
            <a:ext cx="5245768" cy="4812632"/>
          </a:xfrm>
          <a:prstGeom prst="rect">
            <a:avLst/>
          </a:prstGeom>
        </p:spPr>
      </p:pic>
      <p:sp>
        <p:nvSpPr>
          <p:cNvPr id="4" name="ZoneTexte 3">
            <a:extLst>
              <a:ext uri="{FF2B5EF4-FFF2-40B4-BE49-F238E27FC236}">
                <a16:creationId xmlns:a16="http://schemas.microsoft.com/office/drawing/2014/main" xmlns="" id="{9DA93FF1-162F-4B2B-83E3-8B350F64A793}"/>
              </a:ext>
            </a:extLst>
          </p:cNvPr>
          <p:cNvSpPr txBox="1"/>
          <p:nvPr/>
        </p:nvSpPr>
        <p:spPr>
          <a:xfrm>
            <a:off x="625641" y="2112038"/>
            <a:ext cx="3994484"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b="1" dirty="0">
                <a:solidFill>
                  <a:prstClr val="black"/>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Armand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FEIGINBAUM</a:t>
            </a:r>
          </a:p>
        </p:txBody>
      </p:sp>
      <p:sp>
        <p:nvSpPr>
          <p:cNvPr id="8" name="ZoneTexte 7">
            <a:extLst>
              <a:ext uri="{FF2B5EF4-FFF2-40B4-BE49-F238E27FC236}">
                <a16:creationId xmlns:a16="http://schemas.microsoft.com/office/drawing/2014/main" xmlns="" id="{4D2E5C3D-A1B0-45B8-AF8D-DA7BAF844346}"/>
              </a:ext>
            </a:extLst>
          </p:cNvPr>
          <p:cNvSpPr txBox="1"/>
          <p:nvPr/>
        </p:nvSpPr>
        <p:spPr>
          <a:xfrm>
            <a:off x="227455" y="3167169"/>
            <a:ext cx="4790857" cy="4278094"/>
          </a:xfrm>
          <a:prstGeom prst="rect">
            <a:avLst/>
          </a:prstGeom>
          <a:noFill/>
        </p:spPr>
        <p:txBody>
          <a:bodyPr wrap="square" rtlCol="0">
            <a:spAutoFit/>
          </a:bodyPr>
          <a:lstStyle/>
          <a:p>
            <a:pPr algn="r" rtl="1"/>
            <a:r>
              <a:rPr lang="ar-DZ" sz="3200" b="1" dirty="0">
                <a:latin typeface="Arabic Typesetting" panose="03020402040406030203" pitchFamily="66" charset="-78"/>
                <a:cs typeface="Arabic Typesetting" panose="03020402040406030203" pitchFamily="66" charset="-78"/>
              </a:rPr>
              <a:t>هو باحث امريكي و رجل اعمال و خبير في الجودة. </a:t>
            </a:r>
            <a:r>
              <a:rPr lang="ar-DZ" sz="3200" b="1" dirty="0" err="1">
                <a:latin typeface="Arabic Typesetting" panose="03020402040406030203" pitchFamily="66" charset="-78"/>
                <a:cs typeface="Arabic Typesetting" panose="03020402040406030203" pitchFamily="66" charset="-78"/>
              </a:rPr>
              <a:t>ارماند</a:t>
            </a:r>
            <a:r>
              <a:rPr lang="ar-DZ" sz="3200" b="1" dirty="0">
                <a:latin typeface="Arabic Typesetting" panose="03020402040406030203" pitchFamily="66" charset="-78"/>
                <a:cs typeface="Arabic Typesetting" panose="03020402040406030203" pitchFamily="66" charset="-78"/>
              </a:rPr>
              <a:t> هو اول من استخدم كلمة الشاملة ويرى ان الجودة مسؤولية كل فرد في المنظمة ويؤكد على ضرورة الاتصال بين الاقسام </a:t>
            </a:r>
            <a:r>
              <a:rPr lang="ar-DZ" sz="3200" b="1" dirty="0" err="1">
                <a:latin typeface="Arabic Typesetting" panose="03020402040406030203" pitchFamily="66" charset="-78"/>
                <a:cs typeface="Arabic Typesetting" panose="03020402040406030203" pitchFamily="66" charset="-78"/>
              </a:rPr>
              <a:t>وبالاخص</a:t>
            </a:r>
            <a:r>
              <a:rPr lang="ar-DZ" sz="3200" b="1" dirty="0">
                <a:latin typeface="Arabic Typesetting" panose="03020402040406030203" pitchFamily="66" charset="-78"/>
                <a:cs typeface="Arabic Typesetting" panose="03020402040406030203" pitchFamily="66" charset="-78"/>
              </a:rPr>
              <a:t> الرقابة على جودة عملية الإنتاج</a:t>
            </a:r>
          </a:p>
          <a:p>
            <a:pPr marL="571500" indent="-571500" algn="r" rtl="1">
              <a:buFont typeface="Arial" panose="020B0604020202020204" pitchFamily="34" charset="0"/>
              <a:buChar char="•"/>
            </a:pPr>
            <a:r>
              <a:rPr lang="ar-DZ" sz="4000" b="1" dirty="0">
                <a:latin typeface="Arabic Typesetting" panose="03020402040406030203" pitchFamily="66" charset="-78"/>
                <a:cs typeface="Arabic Typesetting" panose="03020402040406030203" pitchFamily="66" charset="-78"/>
              </a:rPr>
              <a:t>مكان الازدياد : و م ا</a:t>
            </a:r>
          </a:p>
          <a:p>
            <a:pPr marL="571500" indent="-571500" algn="r" rtl="1">
              <a:buFont typeface="Arial" panose="020B0604020202020204" pitchFamily="34" charset="0"/>
              <a:buChar char="•"/>
            </a:pPr>
            <a:r>
              <a:rPr lang="ar-DZ" sz="4000" b="1" dirty="0">
                <a:latin typeface="Arabic Typesetting" panose="03020402040406030203" pitchFamily="66" charset="-78"/>
                <a:cs typeface="Arabic Typesetting" panose="03020402040406030203" pitchFamily="66" charset="-78"/>
              </a:rPr>
              <a:t>تاريخ الازدياد:6-4-1920</a:t>
            </a:r>
          </a:p>
          <a:p>
            <a:pPr algn="r" rtl="1"/>
            <a:endParaRPr lang="fr-FR" sz="3200" b="1" dirty="0">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370641400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xmlns="" id="{15AC49C9-7084-40FA-B5CE-89C006C1C0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450" y="-620059"/>
            <a:ext cx="12668250" cy="4049059"/>
          </a:xfrm>
          <a:prstGeom prst="rect">
            <a:avLst/>
          </a:prstGeom>
        </p:spPr>
      </p:pic>
      <p:sp>
        <p:nvSpPr>
          <p:cNvPr id="4" name="ZoneTexte 3">
            <a:extLst>
              <a:ext uri="{FF2B5EF4-FFF2-40B4-BE49-F238E27FC236}">
                <a16:creationId xmlns:a16="http://schemas.microsoft.com/office/drawing/2014/main" xmlns="" id="{863440C6-17E8-4E52-877D-C30598FA9AA5}"/>
              </a:ext>
            </a:extLst>
          </p:cNvPr>
          <p:cNvSpPr txBox="1"/>
          <p:nvPr/>
        </p:nvSpPr>
        <p:spPr>
          <a:xfrm>
            <a:off x="504825" y="616237"/>
            <a:ext cx="4438650" cy="923330"/>
          </a:xfrm>
          <a:prstGeom prst="rect">
            <a:avLst/>
          </a:prstGeom>
          <a:noFill/>
        </p:spPr>
        <p:txBody>
          <a:bodyPr wrap="square" rtlCol="0">
            <a:spAutoFit/>
          </a:bodyPr>
          <a:lstStyle/>
          <a:p>
            <a:pPr algn="r" rtl="1"/>
            <a:r>
              <a:rPr lang="ar-DZ" sz="5400" b="1" dirty="0">
                <a:highlight>
                  <a:srgbClr val="FFFF00"/>
                </a:highlight>
                <a:latin typeface="Arabic Typesetting" panose="03020402040406030203" pitchFamily="66" charset="-78"/>
                <a:cs typeface="Arabic Typesetting" panose="03020402040406030203" pitchFamily="66" charset="-78"/>
              </a:rPr>
              <a:t> نبذة حول </a:t>
            </a:r>
            <a:r>
              <a:rPr lang="ar-DZ" sz="5400" b="1" dirty="0" err="1">
                <a:highlight>
                  <a:srgbClr val="FFFF00"/>
                </a:highlight>
                <a:latin typeface="Arabic Typesetting" panose="03020402040406030203" pitchFamily="66" charset="-78"/>
                <a:cs typeface="Arabic Typesetting" panose="03020402040406030203" pitchFamily="66" charset="-78"/>
              </a:rPr>
              <a:t>ارماند</a:t>
            </a:r>
            <a:r>
              <a:rPr lang="ar-DZ" sz="5400" b="1" dirty="0">
                <a:highlight>
                  <a:srgbClr val="FFFF00"/>
                </a:highlight>
                <a:latin typeface="Arabic Typesetting" panose="03020402040406030203" pitchFamily="66" charset="-78"/>
                <a:cs typeface="Arabic Typesetting" panose="03020402040406030203" pitchFamily="66" charset="-78"/>
              </a:rPr>
              <a:t> </a:t>
            </a:r>
            <a:r>
              <a:rPr lang="ar-DZ" sz="5400" b="1" dirty="0" err="1">
                <a:highlight>
                  <a:srgbClr val="FFFF00"/>
                </a:highlight>
                <a:latin typeface="Arabic Typesetting" panose="03020402040406030203" pitchFamily="66" charset="-78"/>
                <a:cs typeface="Arabic Typesetting" panose="03020402040406030203" pitchFamily="66" charset="-78"/>
              </a:rPr>
              <a:t>فيجينباوم</a:t>
            </a:r>
            <a:endParaRPr lang="fr-FR" sz="5400" b="1" dirty="0">
              <a:highlight>
                <a:srgbClr val="FFFF00"/>
              </a:highlight>
              <a:latin typeface="Arabic Typesetting" panose="03020402040406030203" pitchFamily="66" charset="-78"/>
              <a:cs typeface="Arabic Typesetting" panose="03020402040406030203" pitchFamily="66" charset="-78"/>
            </a:endParaRPr>
          </a:p>
        </p:txBody>
      </p:sp>
      <p:sp>
        <p:nvSpPr>
          <p:cNvPr id="9" name="ZoneTexte 8">
            <a:extLst>
              <a:ext uri="{FF2B5EF4-FFF2-40B4-BE49-F238E27FC236}">
                <a16:creationId xmlns:a16="http://schemas.microsoft.com/office/drawing/2014/main" xmlns="" id="{0B797F24-792F-462B-8F50-858FBE54651E}"/>
              </a:ext>
            </a:extLst>
          </p:cNvPr>
          <p:cNvSpPr txBox="1"/>
          <p:nvPr/>
        </p:nvSpPr>
        <p:spPr>
          <a:xfrm>
            <a:off x="935181" y="3277959"/>
            <a:ext cx="6493894" cy="3477875"/>
          </a:xfrm>
          <a:prstGeom prst="rect">
            <a:avLst/>
          </a:prstGeom>
          <a:noFill/>
        </p:spPr>
        <p:txBody>
          <a:bodyPr wrap="square" rtlCol="0">
            <a:spAutoFit/>
          </a:bodyPr>
          <a:lstStyle/>
          <a:p>
            <a:pPr marL="571500" indent="-571500" algn="ctr" rtl="1">
              <a:buClr>
                <a:srgbClr val="FFFF00"/>
              </a:buClr>
              <a:buFont typeface="Wingdings" panose="05000000000000000000" pitchFamily="2" charset="2"/>
              <a:buChar char="q"/>
            </a:pPr>
            <a:r>
              <a:rPr lang="ar-DZ" sz="4400" dirty="0">
                <a:solidFill>
                  <a:schemeClr val="bg1"/>
                </a:solidFill>
                <a:latin typeface="Arabic Typesetting" panose="03020402040406030203" pitchFamily="66" charset="-78"/>
                <a:cs typeface="Arabic Typesetting" panose="03020402040406030203" pitchFamily="66" charset="-78"/>
              </a:rPr>
              <a:t>كل إنجازاته كانت في الولايات المتحدة الامريكية </a:t>
            </a:r>
          </a:p>
          <a:p>
            <a:pPr marL="571500" indent="-571500" algn="ctr" rtl="1">
              <a:buClr>
                <a:srgbClr val="FFFF00"/>
              </a:buClr>
              <a:buFont typeface="Wingdings" panose="05000000000000000000" pitchFamily="2" charset="2"/>
              <a:buChar char="q"/>
            </a:pPr>
            <a:r>
              <a:rPr lang="ar-DZ" sz="4400" dirty="0">
                <a:solidFill>
                  <a:schemeClr val="bg1"/>
                </a:solidFill>
                <a:latin typeface="Arabic Typesetting" panose="03020402040406030203" pitchFamily="66" charset="-78"/>
                <a:cs typeface="Arabic Typesetting" panose="03020402040406030203" pitchFamily="66" charset="-78"/>
              </a:rPr>
              <a:t>طور مفاهيمه حول الجودة خلال فترة عمله في شركة جنرال الكتريك ثم أسس شركته الخاصة مطبقا فيها مبادئ الجودة الشاملة مركزا على اهم نقطة الا و هي مراقبة الجودة</a:t>
            </a:r>
          </a:p>
        </p:txBody>
      </p:sp>
      <p:pic>
        <p:nvPicPr>
          <p:cNvPr id="5" name="Image 4">
            <a:extLst>
              <a:ext uri="{FF2B5EF4-FFF2-40B4-BE49-F238E27FC236}">
                <a16:creationId xmlns:a16="http://schemas.microsoft.com/office/drawing/2014/main" xmlns="" id="{4F4AFC2E-290D-4D26-8C6B-3CB698DCAD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3475" y="-87257"/>
            <a:ext cx="2609850" cy="3241864"/>
          </a:xfrm>
          <a:prstGeom prst="rect">
            <a:avLst/>
          </a:prstGeom>
        </p:spPr>
      </p:pic>
      <p:sp>
        <p:nvSpPr>
          <p:cNvPr id="10" name="ZoneTexte 9">
            <a:extLst>
              <a:ext uri="{FF2B5EF4-FFF2-40B4-BE49-F238E27FC236}">
                <a16:creationId xmlns:a16="http://schemas.microsoft.com/office/drawing/2014/main" xmlns="" id="{7424E521-0F03-449A-8C0F-2184A5CBAA0A}"/>
              </a:ext>
            </a:extLst>
          </p:cNvPr>
          <p:cNvSpPr txBox="1"/>
          <p:nvPr/>
        </p:nvSpPr>
        <p:spPr>
          <a:xfrm>
            <a:off x="7772400" y="410290"/>
            <a:ext cx="4419600" cy="2246769"/>
          </a:xfrm>
          <a:prstGeom prst="rect">
            <a:avLst/>
          </a:prstGeom>
          <a:noFill/>
        </p:spPr>
        <p:txBody>
          <a:bodyPr wrap="square" rtlCol="0">
            <a:spAutoFit/>
          </a:bodyPr>
          <a:lstStyle/>
          <a:p>
            <a:r>
              <a:rPr lang="en-US" sz="2000" b="1" i="0" dirty="0">
                <a:solidFill>
                  <a:srgbClr val="202124"/>
                </a:solidFill>
                <a:effectLst/>
                <a:latin typeface="Times New Roman" panose="02020603050405020304" pitchFamily="18" charset="0"/>
                <a:cs typeface="Times New Roman" panose="02020603050405020304" pitchFamily="18" charset="0"/>
              </a:rPr>
              <a:t>"Quality is neither a department, nor a technique nor a philosophy. It is a fundamental way of managing. Central to this is the recognition that, without quality, your customers, whether industrial or consumer, are simply not going to buy from you."</a:t>
            </a:r>
            <a:endParaRPr lang="fr-FR"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91212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xmlns="" id="{0D7531A3-03DF-45B3-B6AC-5EA42A544A41}"/>
              </a:ext>
            </a:extLst>
          </p:cNvPr>
          <p:cNvCxnSpPr>
            <a:cxnSpLocks/>
          </p:cNvCxnSpPr>
          <p:nvPr/>
        </p:nvCxnSpPr>
        <p:spPr>
          <a:xfrm>
            <a:off x="5505450" y="1754148"/>
            <a:ext cx="7391400" cy="0"/>
          </a:xfrm>
          <a:prstGeom prst="line">
            <a:avLst/>
          </a:prstGeom>
        </p:spPr>
        <p:style>
          <a:lnRef idx="3">
            <a:schemeClr val="dk1"/>
          </a:lnRef>
          <a:fillRef idx="0">
            <a:schemeClr val="dk1"/>
          </a:fillRef>
          <a:effectRef idx="2">
            <a:schemeClr val="dk1"/>
          </a:effectRef>
          <a:fontRef idx="minor">
            <a:schemeClr val="tx1"/>
          </a:fontRef>
        </p:style>
      </p:cxnSp>
      <p:sp>
        <p:nvSpPr>
          <p:cNvPr id="7" name="ZoneTexte 6">
            <a:extLst>
              <a:ext uri="{FF2B5EF4-FFF2-40B4-BE49-F238E27FC236}">
                <a16:creationId xmlns:a16="http://schemas.microsoft.com/office/drawing/2014/main" xmlns="" id="{8D37E157-AC2F-4616-9E16-5DC4C64EFD65}"/>
              </a:ext>
            </a:extLst>
          </p:cNvPr>
          <p:cNvSpPr txBox="1"/>
          <p:nvPr/>
        </p:nvSpPr>
        <p:spPr>
          <a:xfrm>
            <a:off x="5086350" y="225504"/>
            <a:ext cx="7105650" cy="1107996"/>
          </a:xfrm>
          <a:prstGeom prst="rect">
            <a:avLst/>
          </a:prstGeom>
          <a:noFill/>
        </p:spPr>
        <p:txBody>
          <a:bodyPr wrap="square" rtlCol="0">
            <a:spAutoFit/>
          </a:bodyPr>
          <a:lstStyle/>
          <a:p>
            <a:pPr algn="r" rtl="1"/>
            <a:r>
              <a:rPr lang="ar-DZ" sz="6600" dirty="0">
                <a:highlight>
                  <a:srgbClr val="FFFF00"/>
                </a:highlight>
                <a:latin typeface="Arabic Typesetting" panose="03020402040406030203" pitchFamily="66" charset="-78"/>
                <a:cs typeface="Arabic Typesetting" panose="03020402040406030203" pitchFamily="66" charset="-78"/>
              </a:rPr>
              <a:t>تعريف ادارة الجودة الشاملة بالنسبة له:</a:t>
            </a:r>
            <a:endParaRPr lang="fr-FR" sz="6600" dirty="0">
              <a:highlight>
                <a:srgbClr val="FFFF00"/>
              </a:highlight>
              <a:latin typeface="Arabic Typesetting" panose="03020402040406030203" pitchFamily="66" charset="-78"/>
              <a:cs typeface="Arabic Typesetting" panose="03020402040406030203" pitchFamily="66" charset="-78"/>
            </a:endParaRPr>
          </a:p>
        </p:txBody>
      </p:sp>
      <p:pic>
        <p:nvPicPr>
          <p:cNvPr id="6" name="Image 5">
            <a:extLst>
              <a:ext uri="{FF2B5EF4-FFF2-40B4-BE49-F238E27FC236}">
                <a16:creationId xmlns:a16="http://schemas.microsoft.com/office/drawing/2014/main" xmlns="" id="{D6E3C3B8-DC6D-417B-A9D2-BA559F37DEEA}"/>
              </a:ext>
            </a:extLst>
          </p:cNvPr>
          <p:cNvPicPr>
            <a:picLocks noChangeAspect="1"/>
          </p:cNvPicPr>
          <p:nvPr/>
        </p:nvPicPr>
        <p:blipFill rotWithShape="1">
          <a:blip r:embed="rId2">
            <a:extLst>
              <a:ext uri="{28A0092B-C50C-407E-A947-70E740481C1C}">
                <a14:useLocalDpi xmlns:a14="http://schemas.microsoft.com/office/drawing/2010/main" val="0"/>
              </a:ext>
            </a:extLst>
          </a:blip>
          <a:srcRect l="16582" b="9109"/>
          <a:stretch/>
        </p:blipFill>
        <p:spPr>
          <a:xfrm>
            <a:off x="0" y="0"/>
            <a:ext cx="5086350" cy="3600538"/>
          </a:xfrm>
          <a:prstGeom prst="rect">
            <a:avLst/>
          </a:prstGeom>
        </p:spPr>
      </p:pic>
      <p:sp>
        <p:nvSpPr>
          <p:cNvPr id="8" name="ZoneTexte 7">
            <a:extLst>
              <a:ext uri="{FF2B5EF4-FFF2-40B4-BE49-F238E27FC236}">
                <a16:creationId xmlns:a16="http://schemas.microsoft.com/office/drawing/2014/main" xmlns="" id="{1367BDAB-48CD-4A00-A10D-CDA826572280}"/>
              </a:ext>
            </a:extLst>
          </p:cNvPr>
          <p:cNvSpPr txBox="1"/>
          <p:nvPr/>
        </p:nvSpPr>
        <p:spPr>
          <a:xfrm>
            <a:off x="5295900" y="2201979"/>
            <a:ext cx="6686550" cy="1938992"/>
          </a:xfrm>
          <a:prstGeom prst="rect">
            <a:avLst/>
          </a:prstGeom>
          <a:noFill/>
        </p:spPr>
        <p:txBody>
          <a:bodyPr wrap="square" rtlCol="0">
            <a:spAutoFit/>
          </a:bodyPr>
          <a:lstStyle/>
          <a:p>
            <a:pPr marL="571500" indent="-571500" algn="r" rtl="1">
              <a:buClr>
                <a:srgbClr val="FFFF00"/>
              </a:buClr>
              <a:buFont typeface="Wingdings" panose="05000000000000000000" pitchFamily="2" charset="2"/>
              <a:buChar char="q"/>
            </a:pPr>
            <a:r>
              <a:rPr lang="ar-DZ" sz="4000" b="1" dirty="0">
                <a:latin typeface="Arabic Typesetting" panose="03020402040406030203" pitchFamily="66" charset="-78"/>
                <a:cs typeface="Arabic Typesetting" panose="03020402040406030203" pitchFamily="66" charset="-78"/>
              </a:rPr>
              <a:t>(الجودة من المنبع) ويعني ان كل عامل أو موظف او سكرتير او مهندس او بائع يجب ان يكون مسؤولاً عن أداء عملة بجودة كاملة.</a:t>
            </a:r>
          </a:p>
        </p:txBody>
      </p:sp>
      <p:sp>
        <p:nvSpPr>
          <p:cNvPr id="9" name="ZoneTexte 8">
            <a:extLst>
              <a:ext uri="{FF2B5EF4-FFF2-40B4-BE49-F238E27FC236}">
                <a16:creationId xmlns:a16="http://schemas.microsoft.com/office/drawing/2014/main" xmlns="" id="{C8DFA1FB-DCE5-4A79-92EB-1321EF4D5B23}"/>
              </a:ext>
            </a:extLst>
          </p:cNvPr>
          <p:cNvSpPr txBox="1"/>
          <p:nvPr/>
        </p:nvSpPr>
        <p:spPr>
          <a:xfrm>
            <a:off x="529390" y="4250292"/>
            <a:ext cx="6686550" cy="1938992"/>
          </a:xfrm>
          <a:prstGeom prst="rect">
            <a:avLst/>
          </a:prstGeom>
          <a:noFill/>
        </p:spPr>
        <p:txBody>
          <a:bodyPr wrap="square" rtlCol="0">
            <a:spAutoFit/>
          </a:bodyPr>
          <a:lstStyle/>
          <a:p>
            <a:pPr marL="571500" marR="0" lvl="0" indent="-571500" algn="r" defTabSz="914400" rtl="1" eaLnBrk="1" fontAlgn="auto" latinLnBrk="0" hangingPunct="1">
              <a:lnSpc>
                <a:spcPct val="100000"/>
              </a:lnSpc>
              <a:spcBef>
                <a:spcPts val="0"/>
              </a:spcBef>
              <a:spcAft>
                <a:spcPts val="0"/>
              </a:spcAft>
              <a:buClr>
                <a:srgbClr val="FFFF00"/>
              </a:buClr>
              <a:buSzTx/>
              <a:buFont typeface="Wingdings" panose="05000000000000000000" pitchFamily="2" charset="2"/>
              <a:buChar char="q"/>
              <a:tabLst/>
              <a:defRPr/>
            </a:pPr>
            <a:r>
              <a:rPr kumimoji="0" lang="ar-DZ" sz="4000" b="1" i="0" u="none" strike="noStrike" kern="1200" cap="none" spc="0" normalizeH="0" baseline="0" noProof="0" dirty="0">
                <a:ln>
                  <a:noFill/>
                </a:ln>
                <a:solidFill>
                  <a:prstClr val="black"/>
                </a:solidFill>
                <a:effectLst/>
                <a:uLnTx/>
                <a:uFillTx/>
                <a:latin typeface="Arabic Typesetting" panose="03020402040406030203" pitchFamily="66" charset="-78"/>
                <a:ea typeface="+mn-ea"/>
                <a:cs typeface="Arabic Typesetting" panose="03020402040406030203" pitchFamily="66" charset="-78"/>
              </a:rPr>
              <a:t>وفي الرقابة على الجودة تكون جودة المنتوج أعلى أهمية من معدلات الإنتاج ويكون للعاملين حق إيقاف الانتاج عند حصول مشكلة في الجودة.</a:t>
            </a:r>
            <a:endParaRPr kumimoji="0" lang="fr-FR" sz="4000" b="1" i="0" u="none" strike="noStrike" kern="1200" cap="none" spc="0" normalizeH="0" baseline="0" noProof="0" dirty="0">
              <a:ln>
                <a:noFill/>
              </a:ln>
              <a:solidFill>
                <a:prstClr val="black"/>
              </a:solidFill>
              <a:effectLst/>
              <a:uLnTx/>
              <a:uFillTx/>
              <a:latin typeface="Arabic Typesetting" panose="03020402040406030203" pitchFamily="66" charset="-78"/>
              <a:ea typeface="+mn-ea"/>
              <a:cs typeface="Arabic Typesetting" panose="03020402040406030203" pitchFamily="66" charset="-78"/>
            </a:endParaRPr>
          </a:p>
        </p:txBody>
      </p:sp>
    </p:spTree>
    <p:extLst>
      <p:ext uri="{BB962C8B-B14F-4D97-AF65-F5344CB8AC3E}">
        <p14:creationId xmlns:p14="http://schemas.microsoft.com/office/powerpoint/2010/main" val="20040789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xmlns="" id="{8BBDF6C7-564B-45F5-8C29-C0ECD67DAE26}"/>
              </a:ext>
            </a:extLst>
          </p:cNvPr>
          <p:cNvSpPr txBox="1"/>
          <p:nvPr/>
        </p:nvSpPr>
        <p:spPr>
          <a:xfrm>
            <a:off x="3705726" y="0"/>
            <a:ext cx="5125452" cy="1107996"/>
          </a:xfrm>
          <a:prstGeom prst="rect">
            <a:avLst/>
          </a:prstGeom>
          <a:noFill/>
        </p:spPr>
        <p:txBody>
          <a:bodyPr wrap="square" rtlCol="0">
            <a:spAutoFit/>
          </a:bodyPr>
          <a:lstStyle/>
          <a:p>
            <a:pPr algn="r" rtl="1"/>
            <a:r>
              <a:rPr lang="ar-DZ" sz="6600" b="1" dirty="0">
                <a:highlight>
                  <a:srgbClr val="FFFF00"/>
                </a:highlight>
                <a:latin typeface="Arabic Typesetting" panose="03020402040406030203" pitchFamily="66" charset="-78"/>
                <a:cs typeface="Arabic Typesetting" panose="03020402040406030203" pitchFamily="66" charset="-78"/>
              </a:rPr>
              <a:t>كلف الجودة الأربعة </a:t>
            </a:r>
            <a:r>
              <a:rPr lang="ar-DZ" sz="6600" b="1" dirty="0" err="1">
                <a:highlight>
                  <a:srgbClr val="FFFF00"/>
                </a:highlight>
                <a:latin typeface="Arabic Typesetting" panose="03020402040406030203" pitchFamily="66" charset="-78"/>
                <a:cs typeface="Arabic Typesetting" panose="03020402040406030203" pitchFamily="66" charset="-78"/>
              </a:rPr>
              <a:t>لارماند</a:t>
            </a:r>
            <a:r>
              <a:rPr lang="ar-DZ" sz="6600" b="1" dirty="0">
                <a:highlight>
                  <a:srgbClr val="FFFF00"/>
                </a:highlight>
                <a:latin typeface="Arabic Typesetting" panose="03020402040406030203" pitchFamily="66" charset="-78"/>
                <a:cs typeface="Arabic Typesetting" panose="03020402040406030203" pitchFamily="66" charset="-78"/>
              </a:rPr>
              <a:t>: </a:t>
            </a:r>
            <a:endParaRPr lang="fr-FR" sz="6600" b="1" dirty="0">
              <a:highlight>
                <a:srgbClr val="FFFF00"/>
              </a:highlight>
              <a:latin typeface="Arabic Typesetting" panose="03020402040406030203" pitchFamily="66" charset="-78"/>
              <a:cs typeface="Arabic Typesetting" panose="03020402040406030203" pitchFamily="66" charset="-78"/>
            </a:endParaRPr>
          </a:p>
        </p:txBody>
      </p:sp>
      <p:graphicFrame>
        <p:nvGraphicFramePr>
          <p:cNvPr id="3" name="Diagramme 2">
            <a:extLst>
              <a:ext uri="{FF2B5EF4-FFF2-40B4-BE49-F238E27FC236}">
                <a16:creationId xmlns:a16="http://schemas.microsoft.com/office/drawing/2014/main" xmlns="" id="{51D02C1D-314F-4B08-93E6-20371C2264B7}"/>
              </a:ext>
            </a:extLst>
          </p:cNvPr>
          <p:cNvGraphicFramePr/>
          <p:nvPr>
            <p:extLst>
              <p:ext uri="{D42A27DB-BD31-4B8C-83A1-F6EECF244321}">
                <p14:modId xmlns:p14="http://schemas.microsoft.com/office/powerpoint/2010/main" val="1314139002"/>
              </p:ext>
            </p:extLst>
          </p:nvPr>
        </p:nvGraphicFramePr>
        <p:xfrm>
          <a:off x="1685758" y="1109087"/>
          <a:ext cx="8820484"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91798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18000">
              <a:schemeClr val="tx1">
                <a:lumMod val="50000"/>
                <a:lumOff val="50000"/>
              </a:schemeClr>
            </a:gs>
            <a:gs pos="62000">
              <a:schemeClr val="tx1"/>
            </a:gs>
            <a:gs pos="83000">
              <a:schemeClr val="tx1"/>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900D8BD-627A-456F-9348-EED452AFC742}"/>
              </a:ext>
            </a:extLst>
          </p:cNvPr>
          <p:cNvSpPr/>
          <p:nvPr/>
        </p:nvSpPr>
        <p:spPr>
          <a:xfrm>
            <a:off x="3562350" y="266700"/>
            <a:ext cx="5067300" cy="6324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xmlns="" id="{578112BA-CEAF-46FE-8371-14C79CFC9C5A}"/>
              </a:ext>
            </a:extLst>
          </p:cNvPr>
          <p:cNvSpPr txBox="1"/>
          <p:nvPr/>
        </p:nvSpPr>
        <p:spPr>
          <a:xfrm>
            <a:off x="3562349" y="8890620"/>
            <a:ext cx="5067299" cy="707886"/>
          </a:xfrm>
          <a:prstGeom prst="rect">
            <a:avLst/>
          </a:prstGeom>
          <a:noFill/>
        </p:spPr>
        <p:txBody>
          <a:bodyPr wrap="square" rtlCol="0">
            <a:spAutoFit/>
          </a:bodyPr>
          <a:lstStyle/>
          <a:p>
            <a:r>
              <a:rPr lang="fr-FR" sz="4000" b="1" dirty="0">
                <a:solidFill>
                  <a:schemeClr val="bg1"/>
                </a:solidFill>
                <a:effectLst>
                  <a:outerShdw blurRad="50800" dist="38100" dir="2700000" algn="tl" rotWithShape="0">
                    <a:prstClr val="black">
                      <a:alpha val="40000"/>
                    </a:prstClr>
                  </a:outerShdw>
                  <a:reflection blurRad="6350" endPos="45500" dir="5400000" sy="-100000" algn="bl" rotWithShape="0"/>
                </a:effectLst>
              </a:rPr>
              <a:t>Armand </a:t>
            </a:r>
            <a:r>
              <a:rPr lang="fr-FR" sz="4000" b="1" dirty="0" err="1">
                <a:solidFill>
                  <a:schemeClr val="bg1"/>
                </a:solidFill>
                <a:effectLst>
                  <a:outerShdw blurRad="50800" dist="38100" dir="2700000" algn="tl" rotWithShape="0">
                    <a:prstClr val="black">
                      <a:alpha val="40000"/>
                    </a:prstClr>
                  </a:outerShdw>
                  <a:reflection blurRad="6350" endPos="45500" dir="5400000" sy="-100000" algn="bl" rotWithShape="0"/>
                </a:effectLst>
              </a:rPr>
              <a:t>Feiginbaum</a:t>
            </a:r>
            <a:endParaRPr lang="fr-FR" sz="4000" b="1" dirty="0">
              <a:solidFill>
                <a:schemeClr val="bg1"/>
              </a:solidFill>
              <a:effectLst>
                <a:outerShdw blurRad="50800" dist="38100" dir="2700000" algn="tl" rotWithShape="0">
                  <a:prstClr val="black">
                    <a:alpha val="40000"/>
                  </a:prstClr>
                </a:outerShdw>
                <a:reflection blurRad="6350" endPos="45500" dir="5400000" sy="-100000" algn="bl" rotWithShape="0"/>
              </a:effectLst>
            </a:endParaRPr>
          </a:p>
        </p:txBody>
      </p:sp>
      <p:sp>
        <p:nvSpPr>
          <p:cNvPr id="14" name="ZoneTexte 13">
            <a:extLst>
              <a:ext uri="{FF2B5EF4-FFF2-40B4-BE49-F238E27FC236}">
                <a16:creationId xmlns:a16="http://schemas.microsoft.com/office/drawing/2014/main" xmlns="" id="{8235C8AD-DD49-47C2-9E58-70FBA033142A}"/>
              </a:ext>
            </a:extLst>
          </p:cNvPr>
          <p:cNvSpPr txBox="1"/>
          <p:nvPr/>
        </p:nvSpPr>
        <p:spPr>
          <a:xfrm>
            <a:off x="-4770522" y="1608329"/>
            <a:ext cx="6100010" cy="113877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Armand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FEIGINBAUM</a:t>
            </a:r>
          </a:p>
        </p:txBody>
      </p:sp>
      <p:pic>
        <p:nvPicPr>
          <p:cNvPr id="15" name="Image 14">
            <a:extLst>
              <a:ext uri="{FF2B5EF4-FFF2-40B4-BE49-F238E27FC236}">
                <a16:creationId xmlns:a16="http://schemas.microsoft.com/office/drawing/2014/main" xmlns="" id="{617F0A34-1D70-4F59-8D56-BCCE6F896C99}"/>
              </a:ext>
            </a:extLst>
          </p:cNvPr>
          <p:cNvPicPr>
            <a:picLocks noChangeAspect="1"/>
          </p:cNvPicPr>
          <p:nvPr/>
        </p:nvPicPr>
        <p:blipFill>
          <a:blip r:embed="rId2"/>
          <a:stretch>
            <a:fillRect/>
          </a:stretch>
        </p:blipFill>
        <p:spPr>
          <a:xfrm>
            <a:off x="-5594685" y="2747102"/>
            <a:ext cx="5245768" cy="4812632"/>
          </a:xfrm>
          <a:prstGeom prst="rect">
            <a:avLst/>
          </a:prstGeom>
        </p:spPr>
      </p:pic>
      <p:sp>
        <p:nvSpPr>
          <p:cNvPr id="16" name="ZoneTexte 15">
            <a:extLst>
              <a:ext uri="{FF2B5EF4-FFF2-40B4-BE49-F238E27FC236}">
                <a16:creationId xmlns:a16="http://schemas.microsoft.com/office/drawing/2014/main" xmlns="" id="{1C613CD7-AF98-40BA-8BCA-FAD01FA4AF74}"/>
              </a:ext>
            </a:extLst>
          </p:cNvPr>
          <p:cNvSpPr txBox="1"/>
          <p:nvPr/>
        </p:nvSpPr>
        <p:spPr>
          <a:xfrm>
            <a:off x="-5245768" y="3007895"/>
            <a:ext cx="4572000" cy="378565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DZ" sz="3200" b="1" i="0" u="none" strike="noStrike" kern="1200" cap="none" spc="0" normalizeH="0" baseline="0" noProof="0">
                <a:ln>
                  <a:noFill/>
                </a:ln>
                <a:solidFill>
                  <a:prstClr val="black"/>
                </a:solidFill>
                <a:effectLst/>
                <a:uLnTx/>
                <a:uFillTx/>
                <a:latin typeface="Arabic Typesetting" panose="03020402040406030203" pitchFamily="66" charset="-78"/>
                <a:ea typeface="+mn-ea"/>
                <a:cs typeface="Arabic Typesetting" panose="03020402040406030203" pitchFamily="66" charset="-78"/>
              </a:rPr>
              <a:t>هو باحث امريكي و رجل اعمال و خبير في الجودة. ارماند هو اول من استخدم كلمة الشاملة ويرى ان الجودة مسؤولية كل فرد في المنظمة ويؤكد على ضرورة الاتصال بين الاقسام وبالاخص الرقابة على جودة عملية الإنتاج</a:t>
            </a:r>
          </a:p>
          <a:p>
            <a:pPr marL="571500" marR="0" lvl="0" indent="-5715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DZ" sz="4000" b="1" i="0" u="none" strike="noStrike" kern="1200" cap="none" spc="0" normalizeH="0" baseline="0" noProof="0">
                <a:ln>
                  <a:noFill/>
                </a:ln>
                <a:solidFill>
                  <a:prstClr val="black"/>
                </a:solidFill>
                <a:effectLst/>
                <a:uLnTx/>
                <a:uFillTx/>
                <a:latin typeface="Arabic Typesetting" panose="03020402040406030203" pitchFamily="66" charset="-78"/>
                <a:ea typeface="+mn-ea"/>
                <a:cs typeface="Arabic Typesetting" panose="03020402040406030203" pitchFamily="66" charset="-78"/>
              </a:rPr>
              <a:t>مكان الازدياد : و م ا</a:t>
            </a:r>
          </a:p>
          <a:p>
            <a:pPr marL="571500" marR="0" lvl="0" indent="-5715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DZ" sz="4000" b="1" i="0" u="none" strike="noStrike" kern="1200" cap="none" spc="0" normalizeH="0" baseline="0" noProof="0">
                <a:ln>
                  <a:noFill/>
                </a:ln>
                <a:solidFill>
                  <a:prstClr val="black"/>
                </a:solidFill>
                <a:effectLst/>
                <a:uLnTx/>
                <a:uFillTx/>
                <a:latin typeface="Arabic Typesetting" panose="03020402040406030203" pitchFamily="66" charset="-78"/>
                <a:ea typeface="+mn-ea"/>
                <a:cs typeface="Arabic Typesetting" panose="03020402040406030203" pitchFamily="66" charset="-78"/>
              </a:rPr>
              <a:t>تاريخ الازدياد:6-4-1920</a:t>
            </a:r>
            <a:endParaRPr kumimoji="0" lang="ar-DZ" sz="4000" b="1" i="0" u="none" strike="noStrike" kern="1200" cap="none" spc="0" normalizeH="0" baseline="0" noProof="0" dirty="0">
              <a:ln>
                <a:noFill/>
              </a:ln>
              <a:solidFill>
                <a:prstClr val="black"/>
              </a:solidFill>
              <a:effectLst/>
              <a:uLnTx/>
              <a:uFillTx/>
              <a:latin typeface="Arabic Typesetting" panose="03020402040406030203" pitchFamily="66" charset="-78"/>
              <a:ea typeface="+mn-ea"/>
              <a:cs typeface="Arabic Typesetting" panose="03020402040406030203" pitchFamily="66" charset="-78"/>
            </a:endParaRPr>
          </a:p>
        </p:txBody>
      </p:sp>
      <p:pic>
        <p:nvPicPr>
          <p:cNvPr id="4" name="Image 3">
            <a:extLst>
              <a:ext uri="{FF2B5EF4-FFF2-40B4-BE49-F238E27FC236}">
                <a16:creationId xmlns:a16="http://schemas.microsoft.com/office/drawing/2014/main" xmlns="" id="{E3142231-2D02-4F13-AA5D-19CAA61103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3296" y="577516"/>
            <a:ext cx="4345406" cy="5702968"/>
          </a:xfrm>
          <a:prstGeom prst="rect">
            <a:avLst/>
          </a:prstGeom>
        </p:spPr>
      </p:pic>
      <p:sp>
        <p:nvSpPr>
          <p:cNvPr id="5" name="ZoneTexte 4">
            <a:extLst>
              <a:ext uri="{FF2B5EF4-FFF2-40B4-BE49-F238E27FC236}">
                <a16:creationId xmlns:a16="http://schemas.microsoft.com/office/drawing/2014/main" xmlns="" id="{3ADA4CED-657D-4DDA-A16A-9B55D9F192CC}"/>
              </a:ext>
            </a:extLst>
          </p:cNvPr>
          <p:cNvSpPr txBox="1"/>
          <p:nvPr/>
        </p:nvSpPr>
        <p:spPr>
          <a:xfrm>
            <a:off x="4103770" y="5153418"/>
            <a:ext cx="4345406" cy="923330"/>
          </a:xfrm>
          <a:prstGeom prst="rect">
            <a:avLst/>
          </a:prstGeom>
          <a:noFill/>
        </p:spPr>
        <p:txBody>
          <a:bodyPr wrap="square" rtlCol="0">
            <a:spAutoFit/>
          </a:bodyPr>
          <a:lstStyle/>
          <a:p>
            <a:r>
              <a:rPr lang="fr-FR" sz="5400" b="1" dirty="0">
                <a:solidFill>
                  <a:schemeClr val="bg1"/>
                </a:solidFill>
                <a:effectLst>
                  <a:outerShdw blurRad="50800" dist="38100" dir="2700000" algn="tl" rotWithShape="0">
                    <a:prstClr val="black"/>
                  </a:outerShdw>
                </a:effectLst>
                <a:latin typeface="Times New Roman" panose="02020603050405020304" pitchFamily="18" charset="0"/>
                <a:cs typeface="Times New Roman" panose="02020603050405020304" pitchFamily="18" charset="0"/>
              </a:rPr>
              <a:t>Philip </a:t>
            </a:r>
            <a:r>
              <a:rPr lang="fr-FR" sz="5400" b="1" dirty="0" err="1">
                <a:solidFill>
                  <a:schemeClr val="bg1"/>
                </a:solidFill>
                <a:effectLst>
                  <a:outerShdw blurRad="50800" dist="38100" dir="2700000" algn="tl" rotWithShape="0">
                    <a:prstClr val="black"/>
                  </a:outerShdw>
                </a:effectLst>
                <a:latin typeface="Times New Roman" panose="02020603050405020304" pitchFamily="18" charset="0"/>
                <a:cs typeface="Times New Roman" panose="02020603050405020304" pitchFamily="18" charset="0"/>
              </a:rPr>
              <a:t>crosby</a:t>
            </a:r>
            <a:endParaRPr lang="fr-FR" sz="5400" b="1" dirty="0">
              <a:solidFill>
                <a:schemeClr val="bg1"/>
              </a:solidFill>
              <a:effectLst>
                <a:outerShdw blurRad="50800" dist="38100" dir="2700000" algn="tl" rotWithShape="0">
                  <a:prstClr val="black"/>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420401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18000">
              <a:schemeClr val="tx1">
                <a:lumMod val="50000"/>
                <a:lumOff val="50000"/>
              </a:schemeClr>
            </a:gs>
            <a:gs pos="62000">
              <a:schemeClr val="tx1"/>
            </a:gs>
            <a:gs pos="83000">
              <a:schemeClr val="tx1"/>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900D8BD-627A-456F-9348-EED452AFC742}"/>
              </a:ext>
            </a:extLst>
          </p:cNvPr>
          <p:cNvSpPr/>
          <p:nvPr/>
        </p:nvSpPr>
        <p:spPr>
          <a:xfrm>
            <a:off x="0" y="0"/>
            <a:ext cx="12192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xmlns="" id="{9643F6D4-8976-47A4-9D70-313878A8A4F8}"/>
              </a:ext>
            </a:extLst>
          </p:cNvPr>
          <p:cNvPicPr>
            <a:picLocks noChangeAspect="1"/>
          </p:cNvPicPr>
          <p:nvPr/>
        </p:nvPicPr>
        <p:blipFill rotWithShape="1">
          <a:blip r:embed="rId2">
            <a:extLst>
              <a:ext uri="{28A0092B-C50C-407E-A947-70E740481C1C}">
                <a14:useLocalDpi xmlns:a14="http://schemas.microsoft.com/office/drawing/2010/main" val="0"/>
              </a:ext>
            </a:extLst>
          </a:blip>
          <a:srcRect l="9077" t="-4180" r="9077" b="-11498"/>
          <a:stretch/>
        </p:blipFill>
        <p:spPr>
          <a:xfrm>
            <a:off x="3048000" y="0"/>
            <a:ext cx="8991600" cy="7410450"/>
          </a:xfrm>
          <a:prstGeom prst="rect">
            <a:avLst/>
          </a:prstGeom>
        </p:spPr>
      </p:pic>
      <p:sp>
        <p:nvSpPr>
          <p:cNvPr id="5" name="ZoneTexte 4">
            <a:extLst>
              <a:ext uri="{FF2B5EF4-FFF2-40B4-BE49-F238E27FC236}">
                <a16:creationId xmlns:a16="http://schemas.microsoft.com/office/drawing/2014/main" xmlns="" id="{492ACA48-B2B9-4208-9F27-C2157030B6EA}"/>
              </a:ext>
            </a:extLst>
          </p:cNvPr>
          <p:cNvSpPr txBox="1"/>
          <p:nvPr/>
        </p:nvSpPr>
        <p:spPr>
          <a:xfrm>
            <a:off x="3810000" y="8405761"/>
            <a:ext cx="5067300" cy="769441"/>
          </a:xfrm>
          <a:prstGeom prst="rect">
            <a:avLst/>
          </a:prstGeom>
          <a:noFill/>
        </p:spPr>
        <p:txBody>
          <a:bodyPr wrap="square" rtlCol="0">
            <a:spAutoFit/>
          </a:bodyPr>
          <a:lstStyle/>
          <a:p>
            <a:r>
              <a:rPr lang="fr-FR" sz="4400" b="1" dirty="0">
                <a:solidFill>
                  <a:schemeClr val="bg1"/>
                </a:solidFill>
                <a:effectLst>
                  <a:outerShdw blurRad="50800" dist="38100" dir="2700000" algn="tl" rotWithShape="0">
                    <a:prstClr val="black"/>
                  </a:outerShdw>
                </a:effectLst>
                <a:latin typeface="Times New Roman" panose="02020603050405020304" pitchFamily="18" charset="0"/>
                <a:cs typeface="Times New Roman" panose="02020603050405020304" pitchFamily="18" charset="0"/>
              </a:rPr>
              <a:t>Edwards</a:t>
            </a:r>
            <a:r>
              <a:rPr lang="fr-FR" sz="4400" b="1" dirty="0">
                <a:solidFill>
                  <a:schemeClr val="bg1"/>
                </a:solidFill>
                <a:latin typeface="Times New Roman" panose="02020603050405020304" pitchFamily="18" charset="0"/>
                <a:cs typeface="Times New Roman" panose="02020603050405020304" pitchFamily="18" charset="0"/>
              </a:rPr>
              <a:t> </a:t>
            </a:r>
            <a:r>
              <a:rPr lang="fr-FR" sz="4400" b="1" dirty="0">
                <a:solidFill>
                  <a:schemeClr val="bg1"/>
                </a:solidFill>
                <a:effectLst>
                  <a:outerShdw blurRad="50800" dist="38100" dir="2700000" algn="tl" rotWithShape="0">
                    <a:prstClr val="black"/>
                  </a:outerShdw>
                </a:effectLst>
                <a:latin typeface="Times New Roman" panose="02020603050405020304" pitchFamily="18" charset="0"/>
                <a:cs typeface="Times New Roman" panose="02020603050405020304" pitchFamily="18" charset="0"/>
              </a:rPr>
              <a:t>Deming</a:t>
            </a:r>
          </a:p>
        </p:txBody>
      </p:sp>
      <p:sp>
        <p:nvSpPr>
          <p:cNvPr id="3" name="Rectangle 2">
            <a:extLst>
              <a:ext uri="{FF2B5EF4-FFF2-40B4-BE49-F238E27FC236}">
                <a16:creationId xmlns:a16="http://schemas.microsoft.com/office/drawing/2014/main" xmlns="" id="{EB5ABF73-E0D0-4BDB-AD12-AEAE368BBEF3}"/>
              </a:ext>
            </a:extLst>
          </p:cNvPr>
          <p:cNvSpPr/>
          <p:nvPr/>
        </p:nvSpPr>
        <p:spPr>
          <a:xfrm>
            <a:off x="342900" y="2354759"/>
            <a:ext cx="4724400" cy="42862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xmlns="" id="{A818E838-680B-42F0-8381-6F26C7745C06}"/>
              </a:ext>
            </a:extLst>
          </p:cNvPr>
          <p:cNvSpPr txBox="1"/>
          <p:nvPr/>
        </p:nvSpPr>
        <p:spPr>
          <a:xfrm>
            <a:off x="1419225" y="2634660"/>
            <a:ext cx="405765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5400" b="1" i="0" u="none" strike="noStrike" kern="1200" cap="none" spc="0" normalizeH="0" baseline="0" noProof="0" dirty="0">
                <a:ln>
                  <a:noFill/>
                </a:ln>
                <a:effectLst>
                  <a:outerShdw blurRad="50800" dist="38100" dir="2700000" algn="tl" rotWithShape="0">
                    <a:prstClr val="black"/>
                  </a:outerShdw>
                </a:effectLst>
                <a:uLnTx/>
                <a:uFillTx/>
                <a:latin typeface="Times New Roman" panose="02020603050405020304" pitchFamily="18" charset="0"/>
                <a:ea typeface="+mn-ea"/>
                <a:cs typeface="Times New Roman" panose="02020603050405020304" pitchFamily="18" charset="0"/>
              </a:rPr>
              <a:t>Deming</a:t>
            </a:r>
          </a:p>
        </p:txBody>
      </p:sp>
      <p:sp>
        <p:nvSpPr>
          <p:cNvPr id="8" name="ZoneTexte 7">
            <a:extLst>
              <a:ext uri="{FF2B5EF4-FFF2-40B4-BE49-F238E27FC236}">
                <a16:creationId xmlns:a16="http://schemas.microsoft.com/office/drawing/2014/main" xmlns="" id="{FA0F55B8-A64C-4EA8-BF24-D19C5CEDF1AB}"/>
              </a:ext>
            </a:extLst>
          </p:cNvPr>
          <p:cNvSpPr txBox="1"/>
          <p:nvPr/>
        </p:nvSpPr>
        <p:spPr>
          <a:xfrm>
            <a:off x="1733550" y="2341513"/>
            <a:ext cx="3067050" cy="707886"/>
          </a:xfrm>
          <a:prstGeom prst="rect">
            <a:avLst/>
          </a:prstGeom>
          <a:noFill/>
        </p:spPr>
        <p:txBody>
          <a:bodyPr wrap="square" rtlCol="0">
            <a:spAutoFit/>
          </a:bodyPr>
          <a:lstStyle/>
          <a:p>
            <a:r>
              <a:rPr kumimoji="0" lang="fr-FR" sz="4000" i="0" u="none" strike="noStrike" kern="1200" cap="none" spc="0" normalizeH="0" baseline="0" noProof="0" dirty="0">
                <a:ln>
                  <a:noFill/>
                </a:ln>
                <a:effectLst>
                  <a:outerShdw blurRad="50800" dist="38100" dir="2700000" algn="tl" rotWithShape="0">
                    <a:prstClr val="black"/>
                  </a:outerShdw>
                </a:effectLst>
                <a:uLnTx/>
                <a:uFillTx/>
                <a:latin typeface="Times New Roman" panose="02020603050405020304" pitchFamily="18" charset="0"/>
                <a:ea typeface="+mn-ea"/>
                <a:cs typeface="Times New Roman" panose="02020603050405020304" pitchFamily="18" charset="0"/>
              </a:rPr>
              <a:t>Edwards</a:t>
            </a:r>
            <a:endParaRPr lang="fr-FR" sz="4000" dirty="0"/>
          </a:p>
        </p:txBody>
      </p:sp>
      <p:sp>
        <p:nvSpPr>
          <p:cNvPr id="10" name="ZoneTexte 9">
            <a:extLst>
              <a:ext uri="{FF2B5EF4-FFF2-40B4-BE49-F238E27FC236}">
                <a16:creationId xmlns:a16="http://schemas.microsoft.com/office/drawing/2014/main" xmlns="" id="{EDB36D7D-1482-418D-8CD8-22F0FFA6EE1E}"/>
              </a:ext>
            </a:extLst>
          </p:cNvPr>
          <p:cNvSpPr txBox="1"/>
          <p:nvPr/>
        </p:nvSpPr>
        <p:spPr>
          <a:xfrm>
            <a:off x="0" y="3620132"/>
            <a:ext cx="5086350" cy="3139321"/>
          </a:xfrm>
          <a:prstGeom prst="rect">
            <a:avLst/>
          </a:prstGeom>
          <a:noFill/>
        </p:spPr>
        <p:txBody>
          <a:bodyPr wrap="square" rtlCol="0">
            <a:spAutoFit/>
          </a:bodyPr>
          <a:lstStyle/>
          <a:p>
            <a:pPr algn="r" rtl="1"/>
            <a:r>
              <a:rPr lang="ar-DZ" sz="3600" b="1" dirty="0">
                <a:latin typeface="Arabic Typesetting" panose="03020402040406030203" pitchFamily="66" charset="-78"/>
                <a:cs typeface="Arabic Typesetting" panose="03020402040406030203" pitchFamily="66" charset="-78"/>
              </a:rPr>
              <a:t>مُستشار وأستاذ رائد في الإحصاء وعلوم الإدارة، عمل على إعادة هيكلة وتعزيز هندسة العمليات الإنتاجية للعديد من الشركات والمؤسسات </a:t>
            </a:r>
          </a:p>
          <a:p>
            <a:pPr algn="r" rtl="1"/>
            <a:r>
              <a:rPr lang="ar-DZ" sz="3600" b="1" dirty="0">
                <a:latin typeface="Arabic Typesetting" panose="03020402040406030203" pitchFamily="66" charset="-78"/>
                <a:cs typeface="Arabic Typesetting" panose="03020402040406030203" pitchFamily="66" charset="-78"/>
              </a:rPr>
              <a:t>مكان الازدياد: الولايات المتحدة الامريكية</a:t>
            </a:r>
          </a:p>
          <a:p>
            <a:pPr algn="r" rtl="1"/>
            <a:r>
              <a:rPr lang="ar-DZ" sz="3600" b="1" dirty="0">
                <a:latin typeface="Arabic Typesetting" panose="03020402040406030203" pitchFamily="66" charset="-78"/>
                <a:cs typeface="Arabic Typesetting" panose="03020402040406030203" pitchFamily="66" charset="-78"/>
              </a:rPr>
              <a:t>تاريخ الازدياد:14 -10-1900</a:t>
            </a:r>
          </a:p>
          <a:p>
            <a:pPr algn="r" rtl="1"/>
            <a:endParaRPr lang="fr-FR" dirty="0"/>
          </a:p>
        </p:txBody>
      </p:sp>
    </p:spTree>
    <p:extLst>
      <p:ext uri="{BB962C8B-B14F-4D97-AF65-F5344CB8AC3E}">
        <p14:creationId xmlns:p14="http://schemas.microsoft.com/office/powerpoint/2010/main" val="85506438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18000">
              <a:schemeClr val="tx1">
                <a:lumMod val="50000"/>
                <a:lumOff val="50000"/>
              </a:schemeClr>
            </a:gs>
            <a:gs pos="62000">
              <a:schemeClr val="tx1"/>
            </a:gs>
            <a:gs pos="83000">
              <a:schemeClr val="tx1"/>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900D8BD-627A-456F-9348-EED452AFC742}"/>
              </a:ext>
            </a:extLst>
          </p:cNvPr>
          <p:cNvSpPr/>
          <p:nvPr/>
        </p:nvSpPr>
        <p:spPr>
          <a:xfrm>
            <a:off x="0" y="0"/>
            <a:ext cx="12192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xmlns="" id="{578112BA-CEAF-46FE-8371-14C79CFC9C5A}"/>
              </a:ext>
            </a:extLst>
          </p:cNvPr>
          <p:cNvSpPr txBox="1"/>
          <p:nvPr/>
        </p:nvSpPr>
        <p:spPr>
          <a:xfrm>
            <a:off x="2527633" y="9022251"/>
            <a:ext cx="5067299" cy="707886"/>
          </a:xfrm>
          <a:prstGeom prst="rect">
            <a:avLst/>
          </a:prstGeom>
          <a:noFill/>
        </p:spPr>
        <p:txBody>
          <a:bodyPr wrap="square" rtlCol="0">
            <a:spAutoFit/>
          </a:bodyPr>
          <a:lstStyle/>
          <a:p>
            <a:r>
              <a:rPr lang="fr-FR" sz="4000" b="1" dirty="0">
                <a:solidFill>
                  <a:schemeClr val="bg1"/>
                </a:solidFill>
                <a:effectLst>
                  <a:outerShdw blurRad="50800" dist="38100" dir="2700000" algn="tl" rotWithShape="0">
                    <a:prstClr val="black">
                      <a:alpha val="40000"/>
                    </a:prstClr>
                  </a:outerShdw>
                  <a:reflection blurRad="6350" endPos="45500" dir="5400000" sy="-100000" algn="bl" rotWithShape="0"/>
                </a:effectLst>
              </a:rPr>
              <a:t>Armand </a:t>
            </a:r>
            <a:r>
              <a:rPr lang="fr-FR" sz="4000" b="1" dirty="0" err="1">
                <a:solidFill>
                  <a:schemeClr val="bg1"/>
                </a:solidFill>
                <a:effectLst>
                  <a:outerShdw blurRad="50800" dist="38100" dir="2700000" algn="tl" rotWithShape="0">
                    <a:prstClr val="black">
                      <a:alpha val="40000"/>
                    </a:prstClr>
                  </a:outerShdw>
                  <a:reflection blurRad="6350" endPos="45500" dir="5400000" sy="-100000" algn="bl" rotWithShape="0"/>
                </a:effectLst>
              </a:rPr>
              <a:t>Feiginbaum</a:t>
            </a:r>
            <a:endParaRPr lang="fr-FR" sz="4000" b="1" dirty="0">
              <a:solidFill>
                <a:schemeClr val="bg1"/>
              </a:solidFill>
              <a:effectLst>
                <a:outerShdw blurRad="50800" dist="38100" dir="2700000" algn="tl" rotWithShape="0">
                  <a:prstClr val="black">
                    <a:alpha val="40000"/>
                  </a:prstClr>
                </a:outerShdw>
                <a:reflection blurRad="6350" endPos="45500" dir="5400000" sy="-100000" algn="bl" rotWithShape="0"/>
              </a:effectLst>
            </a:endParaRPr>
          </a:p>
        </p:txBody>
      </p:sp>
      <p:pic>
        <p:nvPicPr>
          <p:cNvPr id="4" name="Image 3">
            <a:extLst>
              <a:ext uri="{FF2B5EF4-FFF2-40B4-BE49-F238E27FC236}">
                <a16:creationId xmlns:a16="http://schemas.microsoft.com/office/drawing/2014/main" xmlns="" id="{E3142231-2D02-4F13-AA5D-19CAA61103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1605" y="433137"/>
            <a:ext cx="7770395" cy="5991726"/>
          </a:xfrm>
          <a:prstGeom prst="rect">
            <a:avLst/>
          </a:prstGeom>
        </p:spPr>
      </p:pic>
      <p:sp>
        <p:nvSpPr>
          <p:cNvPr id="5" name="ZoneTexte 4">
            <a:extLst>
              <a:ext uri="{FF2B5EF4-FFF2-40B4-BE49-F238E27FC236}">
                <a16:creationId xmlns:a16="http://schemas.microsoft.com/office/drawing/2014/main" xmlns="" id="{3ADA4CED-657D-4DDA-A16A-9B55D9F192CC}"/>
              </a:ext>
            </a:extLst>
          </p:cNvPr>
          <p:cNvSpPr txBox="1"/>
          <p:nvPr/>
        </p:nvSpPr>
        <p:spPr>
          <a:xfrm>
            <a:off x="7846594" y="8782898"/>
            <a:ext cx="4345406" cy="923330"/>
          </a:xfrm>
          <a:prstGeom prst="rect">
            <a:avLst/>
          </a:prstGeom>
          <a:noFill/>
        </p:spPr>
        <p:txBody>
          <a:bodyPr wrap="square" rtlCol="0">
            <a:spAutoFit/>
          </a:bodyPr>
          <a:lstStyle/>
          <a:p>
            <a:r>
              <a:rPr lang="fr-FR" sz="5400" b="1" dirty="0">
                <a:solidFill>
                  <a:schemeClr val="bg1"/>
                </a:solidFill>
                <a:effectLst>
                  <a:outerShdw blurRad="50800" dist="38100" dir="2700000" algn="tl" rotWithShape="0">
                    <a:prstClr val="black"/>
                  </a:outerShdw>
                </a:effectLst>
                <a:latin typeface="Times New Roman" panose="02020603050405020304" pitchFamily="18" charset="0"/>
                <a:cs typeface="Times New Roman" panose="02020603050405020304" pitchFamily="18" charset="0"/>
              </a:rPr>
              <a:t>Philip </a:t>
            </a:r>
            <a:r>
              <a:rPr lang="fr-FR" sz="5400" b="1" dirty="0" err="1">
                <a:solidFill>
                  <a:schemeClr val="bg1"/>
                </a:solidFill>
                <a:effectLst>
                  <a:outerShdw blurRad="50800" dist="38100" dir="2700000" algn="tl" rotWithShape="0">
                    <a:prstClr val="black"/>
                  </a:outerShdw>
                </a:effectLst>
                <a:latin typeface="Times New Roman" panose="02020603050405020304" pitchFamily="18" charset="0"/>
                <a:cs typeface="Times New Roman" panose="02020603050405020304" pitchFamily="18" charset="0"/>
              </a:rPr>
              <a:t>crosby</a:t>
            </a:r>
            <a:endParaRPr lang="fr-FR" sz="5400" b="1" dirty="0">
              <a:solidFill>
                <a:schemeClr val="bg1"/>
              </a:solidFill>
              <a:effectLst>
                <a:outerShdw blurRad="50800" dist="38100" dir="2700000" algn="tl" rotWithShape="0">
                  <a:prstClr val="black"/>
                </a:outerShdw>
              </a:effectLst>
              <a:latin typeface="Times New Roman" panose="02020603050405020304" pitchFamily="18" charset="0"/>
              <a:cs typeface="Times New Roman" panose="02020603050405020304" pitchFamily="18" charset="0"/>
            </a:endParaRPr>
          </a:p>
        </p:txBody>
      </p:sp>
      <p:pic>
        <p:nvPicPr>
          <p:cNvPr id="15" name="Image 14">
            <a:extLst>
              <a:ext uri="{FF2B5EF4-FFF2-40B4-BE49-F238E27FC236}">
                <a16:creationId xmlns:a16="http://schemas.microsoft.com/office/drawing/2014/main" xmlns="" id="{617F0A34-1D70-4F59-8D56-BCCE6F896C99}"/>
              </a:ext>
            </a:extLst>
          </p:cNvPr>
          <p:cNvPicPr>
            <a:picLocks noChangeAspect="1"/>
          </p:cNvPicPr>
          <p:nvPr/>
        </p:nvPicPr>
        <p:blipFill>
          <a:blip r:embed="rId3"/>
          <a:stretch>
            <a:fillRect/>
          </a:stretch>
        </p:blipFill>
        <p:spPr>
          <a:xfrm>
            <a:off x="0" y="2045368"/>
            <a:ext cx="5245768" cy="4812632"/>
          </a:xfrm>
          <a:prstGeom prst="rect">
            <a:avLst/>
          </a:prstGeom>
        </p:spPr>
      </p:pic>
      <p:sp>
        <p:nvSpPr>
          <p:cNvPr id="3" name="ZoneTexte 2">
            <a:extLst>
              <a:ext uri="{FF2B5EF4-FFF2-40B4-BE49-F238E27FC236}">
                <a16:creationId xmlns:a16="http://schemas.microsoft.com/office/drawing/2014/main" xmlns="" id="{C3B890EC-D6EC-4681-BDEF-B6F811CC788A}"/>
              </a:ext>
            </a:extLst>
          </p:cNvPr>
          <p:cNvSpPr txBox="1"/>
          <p:nvPr/>
        </p:nvSpPr>
        <p:spPr>
          <a:xfrm>
            <a:off x="1034716" y="1982450"/>
            <a:ext cx="317633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Philip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Crosby</a:t>
            </a:r>
          </a:p>
        </p:txBody>
      </p:sp>
      <p:sp>
        <p:nvSpPr>
          <p:cNvPr id="6" name="ZoneTexte 5">
            <a:extLst>
              <a:ext uri="{FF2B5EF4-FFF2-40B4-BE49-F238E27FC236}">
                <a16:creationId xmlns:a16="http://schemas.microsoft.com/office/drawing/2014/main" xmlns="" id="{59EBEB49-1B4A-4464-9FDB-AFEDD6D6F8BA}"/>
              </a:ext>
            </a:extLst>
          </p:cNvPr>
          <p:cNvSpPr txBox="1"/>
          <p:nvPr/>
        </p:nvSpPr>
        <p:spPr>
          <a:xfrm>
            <a:off x="513345" y="3429000"/>
            <a:ext cx="4547937" cy="3046988"/>
          </a:xfrm>
          <a:prstGeom prst="rect">
            <a:avLst/>
          </a:prstGeom>
          <a:noFill/>
        </p:spPr>
        <p:txBody>
          <a:bodyPr wrap="square" rtlCol="0">
            <a:spAutoFit/>
          </a:bodyPr>
          <a:lstStyle/>
          <a:p>
            <a:pPr algn="r" rtl="1"/>
            <a:r>
              <a:rPr lang="ar-DZ" sz="3200" b="1" dirty="0">
                <a:latin typeface="Arabic Typesetting" panose="03020402040406030203" pitchFamily="66" charset="-78"/>
                <a:cs typeface="Arabic Typesetting" panose="03020402040406030203" pitchFamily="66" charset="-78"/>
              </a:rPr>
              <a:t>هو مؤسس أول كلية للجودة واعتمدت منهجيته بالتركيز على المخرجات والحد من العيوب في الأداء لذلك يعتبر أول من نادى بمفهوم العيوب الصفرية </a:t>
            </a:r>
            <a:r>
              <a:rPr lang="fr-FR" sz="3200" b="1" dirty="0" err="1">
                <a:latin typeface="Arabic Typesetting" panose="03020402040406030203" pitchFamily="66" charset="-78"/>
                <a:cs typeface="Arabic Typesetting" panose="03020402040406030203" pitchFamily="66" charset="-78"/>
              </a:rPr>
              <a:t>Zero</a:t>
            </a:r>
            <a:r>
              <a:rPr lang="fr-FR" sz="3200" b="1" dirty="0">
                <a:latin typeface="Arabic Typesetting" panose="03020402040406030203" pitchFamily="66" charset="-78"/>
                <a:cs typeface="Arabic Typesetting" panose="03020402040406030203" pitchFamily="66" charset="-78"/>
              </a:rPr>
              <a:t> </a:t>
            </a:r>
            <a:r>
              <a:rPr lang="fr-FR" sz="3200" b="1" dirty="0" err="1">
                <a:latin typeface="Arabic Typesetting" panose="03020402040406030203" pitchFamily="66" charset="-78"/>
                <a:cs typeface="Arabic Typesetting" panose="03020402040406030203" pitchFamily="66" charset="-78"/>
              </a:rPr>
              <a:t>Defect</a:t>
            </a:r>
            <a:r>
              <a:rPr lang="fr-FR" sz="3200" b="1" dirty="0">
                <a:latin typeface="Arabic Typesetting" panose="03020402040406030203" pitchFamily="66" charset="-78"/>
                <a:cs typeface="Arabic Typesetting" panose="03020402040406030203" pitchFamily="66" charset="-78"/>
              </a:rPr>
              <a:t>.</a:t>
            </a:r>
            <a:r>
              <a:rPr lang="ar-DZ" sz="3200" b="1" dirty="0">
                <a:latin typeface="Arabic Typesetting" panose="03020402040406030203" pitchFamily="66" charset="-78"/>
                <a:cs typeface="Arabic Typesetting" panose="03020402040406030203" pitchFamily="66" charset="-78"/>
              </a:rPr>
              <a:t>.</a:t>
            </a:r>
            <a:r>
              <a:rPr lang="fr-FR" sz="3200" b="1" dirty="0">
                <a:latin typeface="Arabic Typesetting" panose="03020402040406030203" pitchFamily="66" charset="-78"/>
                <a:cs typeface="Arabic Typesetting" panose="03020402040406030203" pitchFamily="66" charset="-78"/>
              </a:rPr>
              <a:t> </a:t>
            </a:r>
            <a:endParaRPr lang="ar-DZ" sz="3200" b="1" dirty="0">
              <a:latin typeface="Arabic Typesetting" panose="03020402040406030203" pitchFamily="66" charset="-78"/>
              <a:cs typeface="Arabic Typesetting" panose="03020402040406030203" pitchFamily="66" charset="-78"/>
            </a:endParaRPr>
          </a:p>
          <a:p>
            <a:pPr algn="r" rtl="1"/>
            <a:r>
              <a:rPr lang="ar-DZ" sz="3200" b="1" dirty="0">
                <a:latin typeface="Arabic Typesetting" panose="03020402040406030203" pitchFamily="66" charset="-78"/>
                <a:cs typeface="Arabic Typesetting" panose="03020402040406030203" pitchFamily="66" charset="-78"/>
              </a:rPr>
              <a:t>مكان الازدياد : و م ا</a:t>
            </a:r>
          </a:p>
          <a:p>
            <a:pPr algn="r" rtl="1"/>
            <a:r>
              <a:rPr lang="ar-DZ" sz="3200" b="1" dirty="0">
                <a:latin typeface="Arabic Typesetting" panose="03020402040406030203" pitchFamily="66" charset="-78"/>
                <a:cs typeface="Arabic Typesetting" panose="03020402040406030203" pitchFamily="66" charset="-78"/>
              </a:rPr>
              <a:t>تاريخ الازدياد :18-6-1926</a:t>
            </a:r>
            <a:endParaRPr lang="fr-FR" sz="3200" b="1" dirty="0">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9686548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xmlns="" id="{15AC49C9-7084-40FA-B5CE-89C006C1C0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450" y="-620059"/>
            <a:ext cx="12668250" cy="4049059"/>
          </a:xfrm>
          <a:prstGeom prst="rect">
            <a:avLst/>
          </a:prstGeom>
        </p:spPr>
      </p:pic>
      <p:sp>
        <p:nvSpPr>
          <p:cNvPr id="4" name="ZoneTexte 3">
            <a:extLst>
              <a:ext uri="{FF2B5EF4-FFF2-40B4-BE49-F238E27FC236}">
                <a16:creationId xmlns:a16="http://schemas.microsoft.com/office/drawing/2014/main" xmlns="" id="{863440C6-17E8-4E52-877D-C30598FA9AA5}"/>
              </a:ext>
            </a:extLst>
          </p:cNvPr>
          <p:cNvSpPr txBox="1"/>
          <p:nvPr/>
        </p:nvSpPr>
        <p:spPr>
          <a:xfrm>
            <a:off x="504825" y="616237"/>
            <a:ext cx="4438650" cy="923330"/>
          </a:xfrm>
          <a:prstGeom prst="rect">
            <a:avLst/>
          </a:prstGeom>
          <a:noFill/>
        </p:spPr>
        <p:txBody>
          <a:bodyPr wrap="square" rtlCol="0">
            <a:spAutoFit/>
          </a:bodyPr>
          <a:lstStyle/>
          <a:p>
            <a:pPr algn="r" rtl="1"/>
            <a:r>
              <a:rPr lang="ar-DZ" sz="5400" b="1" dirty="0">
                <a:highlight>
                  <a:srgbClr val="FFFF00"/>
                </a:highlight>
                <a:latin typeface="Arabic Typesetting" panose="03020402040406030203" pitchFamily="66" charset="-78"/>
                <a:cs typeface="Arabic Typesetting" panose="03020402040406030203" pitchFamily="66" charset="-78"/>
              </a:rPr>
              <a:t> نبذة حول فيليب كروسبي:</a:t>
            </a:r>
            <a:endParaRPr lang="fr-FR" sz="5400" b="1" dirty="0">
              <a:highlight>
                <a:srgbClr val="FFFF00"/>
              </a:highlight>
              <a:latin typeface="Arabic Typesetting" panose="03020402040406030203" pitchFamily="66" charset="-78"/>
              <a:cs typeface="Arabic Typesetting" panose="03020402040406030203" pitchFamily="66" charset="-78"/>
            </a:endParaRPr>
          </a:p>
        </p:txBody>
      </p:sp>
      <p:pic>
        <p:nvPicPr>
          <p:cNvPr id="6" name="Image 5">
            <a:extLst>
              <a:ext uri="{FF2B5EF4-FFF2-40B4-BE49-F238E27FC236}">
                <a16:creationId xmlns:a16="http://schemas.microsoft.com/office/drawing/2014/main" xmlns="" id="{11F06255-1239-43C3-AC9B-A7EEBF725C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3475" y="-126177"/>
            <a:ext cx="3024076" cy="3555177"/>
          </a:xfrm>
          <a:prstGeom prst="rect">
            <a:avLst/>
          </a:prstGeom>
        </p:spPr>
      </p:pic>
      <p:sp>
        <p:nvSpPr>
          <p:cNvPr id="7" name="ZoneTexte 6">
            <a:extLst>
              <a:ext uri="{FF2B5EF4-FFF2-40B4-BE49-F238E27FC236}">
                <a16:creationId xmlns:a16="http://schemas.microsoft.com/office/drawing/2014/main" xmlns="" id="{868D13E9-C72F-4D24-8305-09C8D0B0285B}"/>
              </a:ext>
            </a:extLst>
          </p:cNvPr>
          <p:cNvSpPr txBox="1"/>
          <p:nvPr/>
        </p:nvSpPr>
        <p:spPr>
          <a:xfrm>
            <a:off x="4943475" y="3859887"/>
            <a:ext cx="6606841" cy="2554545"/>
          </a:xfrm>
          <a:prstGeom prst="rect">
            <a:avLst/>
          </a:prstGeom>
          <a:noFill/>
        </p:spPr>
        <p:txBody>
          <a:bodyPr wrap="square" rtlCol="0">
            <a:spAutoFit/>
          </a:bodyPr>
          <a:lstStyle/>
          <a:p>
            <a:pPr marL="285750" indent="-285750" algn="r" rtl="1">
              <a:buClr>
                <a:srgbClr val="FFFF00"/>
              </a:buClr>
              <a:buFont typeface="Wingdings" panose="05000000000000000000" pitchFamily="2" charset="2"/>
              <a:buChar char="q"/>
            </a:pPr>
            <a:r>
              <a:rPr lang="ar-DZ" b="0" i="0" dirty="0">
                <a:solidFill>
                  <a:schemeClr val="bg1"/>
                </a:solidFill>
                <a:effectLst/>
                <a:latin typeface="Segoe UI Historic" panose="020B0502040204020203" pitchFamily="34" charset="0"/>
              </a:rPr>
              <a:t> </a:t>
            </a:r>
            <a:r>
              <a:rPr lang="ar-DZ" sz="4000" b="1" i="0" dirty="0">
                <a:solidFill>
                  <a:schemeClr val="bg1"/>
                </a:solidFill>
                <a:effectLst/>
                <a:latin typeface="Arabic Typesetting" panose="03020402040406030203" pitchFamily="66" charset="-78"/>
                <a:cs typeface="Arabic Typesetting" panose="03020402040406030203" pitchFamily="66" charset="-78"/>
              </a:rPr>
              <a:t>هو الذي خلق مصطلح </a:t>
            </a:r>
            <a:r>
              <a:rPr lang="ar-DZ" sz="4000" b="1" i="0" dirty="0" err="1">
                <a:solidFill>
                  <a:schemeClr val="bg1"/>
                </a:solidFill>
                <a:effectLst/>
                <a:latin typeface="Arabic Typesetting" panose="03020402040406030203" pitchFamily="66" charset="-78"/>
                <a:cs typeface="Arabic Typesetting" panose="03020402040406030203" pitchFamily="66" charset="-78"/>
              </a:rPr>
              <a:t>اللاعيوب</a:t>
            </a:r>
            <a:r>
              <a:rPr lang="ar-DZ" sz="4000" b="1" i="0" dirty="0">
                <a:solidFill>
                  <a:schemeClr val="bg1"/>
                </a:solidFill>
                <a:effectLst/>
                <a:latin typeface="Arabic Typesetting" panose="03020402040406030203" pitchFamily="66" charset="-78"/>
                <a:cs typeface="Arabic Typesetting" panose="03020402040406030203" pitchFamily="66" charset="-78"/>
              </a:rPr>
              <a:t> إلى أن هدف الشركة هو أداء الأعمال بشكل صحيح من المرة الأولى ولن يمنع هذا المفهوم ظهور بعض الأخطاء والعيوب، ولكنه سيشجع كل شخص على التحسين المستمر</a:t>
            </a:r>
            <a:endParaRPr lang="fr-FR" sz="4000" b="1" dirty="0">
              <a:solidFill>
                <a:schemeClr val="bg1"/>
              </a:solidFill>
              <a:latin typeface="Arabic Typesetting" panose="03020402040406030203" pitchFamily="66" charset="-78"/>
              <a:cs typeface="Arabic Typesetting" panose="03020402040406030203" pitchFamily="66" charset="-78"/>
            </a:endParaRPr>
          </a:p>
        </p:txBody>
      </p:sp>
      <p:sp>
        <p:nvSpPr>
          <p:cNvPr id="8" name="ZoneTexte 7">
            <a:extLst>
              <a:ext uri="{FF2B5EF4-FFF2-40B4-BE49-F238E27FC236}">
                <a16:creationId xmlns:a16="http://schemas.microsoft.com/office/drawing/2014/main" xmlns="" id="{CE6B1A11-0E43-4B05-9BB3-34AF2FF81845}"/>
              </a:ext>
            </a:extLst>
          </p:cNvPr>
          <p:cNvSpPr txBox="1"/>
          <p:nvPr/>
        </p:nvSpPr>
        <p:spPr>
          <a:xfrm>
            <a:off x="8349916" y="289030"/>
            <a:ext cx="3842084" cy="2308324"/>
          </a:xfrm>
          <a:prstGeom prst="rect">
            <a:avLst/>
          </a:prstGeom>
          <a:noFill/>
        </p:spPr>
        <p:txBody>
          <a:bodyPr wrap="square" rtlCol="0">
            <a:spAutoFit/>
          </a:bodyPr>
          <a:lstStyle/>
          <a:p>
            <a:pPr algn="l"/>
            <a:r>
              <a:rPr lang="en-US" sz="3600" b="1" i="0" dirty="0">
                <a:solidFill>
                  <a:srgbClr val="202124"/>
                </a:solidFill>
                <a:effectLst/>
                <a:latin typeface="Times New Roman" panose="02020603050405020304" pitchFamily="18" charset="0"/>
                <a:cs typeface="Times New Roman" panose="02020603050405020304" pitchFamily="18" charset="0"/>
              </a:rPr>
              <a:t>“It is always cheaper to do the job right the first time.”</a:t>
            </a:r>
            <a:endParaRPr lang="fr-FR" sz="3600" b="1" dirty="0">
              <a:latin typeface="Times New Roman" panose="02020603050405020304" pitchFamily="18" charset="0"/>
              <a:cs typeface="Times New Roman" panose="02020603050405020304" pitchFamily="18" charset="0"/>
            </a:endParaRPr>
          </a:p>
        </p:txBody>
      </p:sp>
      <p:sp>
        <p:nvSpPr>
          <p:cNvPr id="11" name="ZoneTexte 10">
            <a:extLst>
              <a:ext uri="{FF2B5EF4-FFF2-40B4-BE49-F238E27FC236}">
                <a16:creationId xmlns:a16="http://schemas.microsoft.com/office/drawing/2014/main" xmlns="" id="{7531C817-6BB4-435D-9F10-3AB675C05CC7}"/>
              </a:ext>
            </a:extLst>
          </p:cNvPr>
          <p:cNvSpPr txBox="1"/>
          <p:nvPr/>
        </p:nvSpPr>
        <p:spPr>
          <a:xfrm>
            <a:off x="216568" y="3859887"/>
            <a:ext cx="4042611" cy="2123658"/>
          </a:xfrm>
          <a:prstGeom prst="rect">
            <a:avLst/>
          </a:prstGeom>
          <a:noFill/>
        </p:spPr>
        <p:txBody>
          <a:bodyPr wrap="square" rtlCol="0">
            <a:spAutoFit/>
          </a:bodyPr>
          <a:lstStyle/>
          <a:p>
            <a:pPr marL="571500" indent="-571500" algn="r" rtl="1">
              <a:buClr>
                <a:srgbClr val="FFFF00"/>
              </a:buClr>
              <a:buFont typeface="Wingdings" panose="05000000000000000000" pitchFamily="2" charset="2"/>
              <a:buChar char="q"/>
            </a:pPr>
            <a:r>
              <a:rPr lang="ar-DZ" sz="4400" b="1" dirty="0">
                <a:solidFill>
                  <a:schemeClr val="bg1"/>
                </a:solidFill>
                <a:latin typeface="Arabic Typesetting" panose="03020402040406030203" pitchFamily="66" charset="-78"/>
                <a:cs typeface="Arabic Typesetting" panose="03020402040406030203" pitchFamily="66" charset="-78"/>
              </a:rPr>
              <a:t>جميع إنجازاته و مساهماته كانت في الولايات المتحدة الامريكية.</a:t>
            </a:r>
            <a:endParaRPr lang="fr-FR" sz="4400" b="1" dirty="0">
              <a:solidFill>
                <a:schemeClr val="bg1"/>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41010310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xmlns="" id="{0D7531A3-03DF-45B3-B6AC-5EA42A544A41}"/>
              </a:ext>
            </a:extLst>
          </p:cNvPr>
          <p:cNvCxnSpPr>
            <a:cxnSpLocks/>
          </p:cNvCxnSpPr>
          <p:nvPr/>
        </p:nvCxnSpPr>
        <p:spPr>
          <a:xfrm>
            <a:off x="5505450" y="1754148"/>
            <a:ext cx="7391400" cy="0"/>
          </a:xfrm>
          <a:prstGeom prst="line">
            <a:avLst/>
          </a:prstGeom>
        </p:spPr>
        <p:style>
          <a:lnRef idx="3">
            <a:schemeClr val="dk1"/>
          </a:lnRef>
          <a:fillRef idx="0">
            <a:schemeClr val="dk1"/>
          </a:fillRef>
          <a:effectRef idx="2">
            <a:schemeClr val="dk1"/>
          </a:effectRef>
          <a:fontRef idx="minor">
            <a:schemeClr val="tx1"/>
          </a:fontRef>
        </p:style>
      </p:cxnSp>
      <p:sp>
        <p:nvSpPr>
          <p:cNvPr id="7" name="ZoneTexte 6">
            <a:extLst>
              <a:ext uri="{FF2B5EF4-FFF2-40B4-BE49-F238E27FC236}">
                <a16:creationId xmlns:a16="http://schemas.microsoft.com/office/drawing/2014/main" xmlns="" id="{8D37E157-AC2F-4616-9E16-5DC4C64EFD65}"/>
              </a:ext>
            </a:extLst>
          </p:cNvPr>
          <p:cNvSpPr txBox="1"/>
          <p:nvPr/>
        </p:nvSpPr>
        <p:spPr>
          <a:xfrm>
            <a:off x="5086350" y="225504"/>
            <a:ext cx="7105650" cy="1107996"/>
          </a:xfrm>
          <a:prstGeom prst="rect">
            <a:avLst/>
          </a:prstGeom>
          <a:noFill/>
        </p:spPr>
        <p:txBody>
          <a:bodyPr wrap="square" rtlCol="0">
            <a:spAutoFit/>
          </a:bodyPr>
          <a:lstStyle/>
          <a:p>
            <a:pPr algn="r" rtl="1"/>
            <a:r>
              <a:rPr lang="ar-DZ" sz="6600" dirty="0">
                <a:highlight>
                  <a:srgbClr val="FFFF00"/>
                </a:highlight>
                <a:latin typeface="Arabic Typesetting" panose="03020402040406030203" pitchFamily="66" charset="-78"/>
                <a:cs typeface="Arabic Typesetting" panose="03020402040406030203" pitchFamily="66" charset="-78"/>
              </a:rPr>
              <a:t>تعريف الجودة بالنسبة له:</a:t>
            </a:r>
            <a:endParaRPr lang="fr-FR" sz="6600" dirty="0">
              <a:highlight>
                <a:srgbClr val="FFFF00"/>
              </a:highlight>
              <a:latin typeface="Arabic Typesetting" panose="03020402040406030203" pitchFamily="66" charset="-78"/>
              <a:cs typeface="Arabic Typesetting" panose="03020402040406030203" pitchFamily="66" charset="-78"/>
            </a:endParaRPr>
          </a:p>
        </p:txBody>
      </p:sp>
      <p:sp>
        <p:nvSpPr>
          <p:cNvPr id="8" name="ZoneTexte 7">
            <a:extLst>
              <a:ext uri="{FF2B5EF4-FFF2-40B4-BE49-F238E27FC236}">
                <a16:creationId xmlns:a16="http://schemas.microsoft.com/office/drawing/2014/main" xmlns="" id="{1367BDAB-48CD-4A00-A10D-CDA826572280}"/>
              </a:ext>
            </a:extLst>
          </p:cNvPr>
          <p:cNvSpPr txBox="1"/>
          <p:nvPr/>
        </p:nvSpPr>
        <p:spPr>
          <a:xfrm>
            <a:off x="5471361" y="2207973"/>
            <a:ext cx="6686550" cy="2554545"/>
          </a:xfrm>
          <a:prstGeom prst="rect">
            <a:avLst/>
          </a:prstGeom>
          <a:noFill/>
        </p:spPr>
        <p:txBody>
          <a:bodyPr wrap="square" rtlCol="0">
            <a:spAutoFit/>
          </a:bodyPr>
          <a:lstStyle/>
          <a:p>
            <a:pPr marL="571500" indent="-571500" algn="r" rtl="1">
              <a:buClr>
                <a:srgbClr val="FFFF00"/>
              </a:buClr>
              <a:buFont typeface="Wingdings" panose="05000000000000000000" pitchFamily="2" charset="2"/>
              <a:buChar char="q"/>
            </a:pPr>
            <a:r>
              <a:rPr lang="ar-DZ" sz="4000" b="1" dirty="0">
                <a:latin typeface="Arabic Typesetting" panose="03020402040406030203" pitchFamily="66" charset="-78"/>
                <a:cs typeface="Arabic Typesetting" panose="03020402040406030203" pitchFamily="66" charset="-78"/>
              </a:rPr>
              <a:t>عرف الجودة بأنها (المطابقة للمواصفات الموضوعة التي يرغب بها  الزبون) ، ركز </a:t>
            </a:r>
            <a:r>
              <a:rPr lang="fr-FR" sz="4000" b="1" dirty="0" err="1">
                <a:latin typeface="Arabic Typesetting" panose="03020402040406030203" pitchFamily="66" charset="-78"/>
                <a:cs typeface="Arabic Typesetting" panose="03020402040406030203" pitchFamily="66" charset="-78"/>
              </a:rPr>
              <a:t>Grosby</a:t>
            </a:r>
            <a:r>
              <a:rPr lang="fr-FR" sz="4000" b="1" dirty="0">
                <a:latin typeface="Arabic Typesetting" panose="03020402040406030203" pitchFamily="66" charset="-78"/>
                <a:cs typeface="Arabic Typesetting" panose="03020402040406030203" pitchFamily="66" charset="-78"/>
              </a:rPr>
              <a:t> </a:t>
            </a:r>
            <a:r>
              <a:rPr lang="ar-DZ" sz="4000" b="1" dirty="0">
                <a:latin typeface="Arabic Typesetting" panose="03020402040406030203" pitchFamily="66" charset="-78"/>
                <a:cs typeface="Arabic Typesetting" panose="03020402040406030203" pitchFamily="66" charset="-78"/>
              </a:rPr>
              <a:t>على مبدأ (</a:t>
            </a:r>
            <a:r>
              <a:rPr lang="ar-DZ" sz="4000" b="1" dirty="0" err="1">
                <a:latin typeface="Arabic Typesetting" panose="03020402040406030203" pitchFamily="66" charset="-78"/>
                <a:cs typeface="Arabic Typesetting" panose="03020402040406030203" pitchFamily="66" charset="-78"/>
              </a:rPr>
              <a:t>إعمل</a:t>
            </a:r>
            <a:r>
              <a:rPr lang="ar-DZ" sz="4000" b="1" dirty="0">
                <a:latin typeface="Arabic Typesetting" panose="03020402040406030203" pitchFamily="66" charset="-78"/>
                <a:cs typeface="Arabic Typesetting" panose="03020402040406030203" pitchFamily="66" charset="-78"/>
              </a:rPr>
              <a:t> الشي الصحيح من المرة الاولى ) وعد المعيارين التاليين هما :</a:t>
            </a:r>
          </a:p>
        </p:txBody>
      </p:sp>
      <p:sp>
        <p:nvSpPr>
          <p:cNvPr id="9" name="ZoneTexte 8">
            <a:extLst>
              <a:ext uri="{FF2B5EF4-FFF2-40B4-BE49-F238E27FC236}">
                <a16:creationId xmlns:a16="http://schemas.microsoft.com/office/drawing/2014/main" xmlns="" id="{C8DFA1FB-DCE5-4A79-92EB-1321EF4D5B23}"/>
              </a:ext>
            </a:extLst>
          </p:cNvPr>
          <p:cNvSpPr txBox="1"/>
          <p:nvPr/>
        </p:nvSpPr>
        <p:spPr>
          <a:xfrm>
            <a:off x="3007895" y="4542634"/>
            <a:ext cx="6686550" cy="1323439"/>
          </a:xfrm>
          <a:prstGeom prst="rect">
            <a:avLst/>
          </a:prstGeom>
          <a:noFill/>
        </p:spPr>
        <p:txBody>
          <a:bodyPr wrap="square" rtlCol="0">
            <a:spAutoFit/>
          </a:bodyPr>
          <a:lstStyle/>
          <a:p>
            <a:pPr marL="571500" marR="0" lvl="0" indent="-571500" algn="r" defTabSz="914400" rtl="1" eaLnBrk="1" fontAlgn="auto" latinLnBrk="0" hangingPunct="1">
              <a:lnSpc>
                <a:spcPct val="100000"/>
              </a:lnSpc>
              <a:spcBef>
                <a:spcPts val="0"/>
              </a:spcBef>
              <a:spcAft>
                <a:spcPts val="0"/>
              </a:spcAft>
              <a:buClr>
                <a:srgbClr val="FFFF00"/>
              </a:buClr>
              <a:buSzTx/>
              <a:buFont typeface="Wingdings" panose="05000000000000000000" pitchFamily="2" charset="2"/>
              <a:buChar char="q"/>
              <a:tabLst/>
              <a:defRPr/>
            </a:pPr>
            <a:r>
              <a:rPr kumimoji="0" lang="ar-DZ" sz="4000" b="1" i="0" u="none" strike="noStrike" kern="1200" cap="none" spc="0" normalizeH="0" baseline="0" noProof="0" dirty="0">
                <a:ln>
                  <a:noFill/>
                </a:ln>
                <a:solidFill>
                  <a:prstClr val="black"/>
                </a:solidFill>
                <a:effectLst/>
                <a:uLnTx/>
                <a:uFillTx/>
                <a:latin typeface="Arabic Typesetting" panose="03020402040406030203" pitchFamily="66" charset="-78"/>
                <a:ea typeface="+mn-ea"/>
                <a:cs typeface="Arabic Typesetting" panose="03020402040406030203" pitchFamily="66" charset="-78"/>
              </a:rPr>
              <a:t>المعيب الصفري</a:t>
            </a:r>
          </a:p>
          <a:p>
            <a:pPr marL="571500" marR="0" lvl="0" indent="-571500" algn="r" defTabSz="914400" rtl="1" eaLnBrk="1" fontAlgn="auto" latinLnBrk="0" hangingPunct="1">
              <a:lnSpc>
                <a:spcPct val="100000"/>
              </a:lnSpc>
              <a:spcBef>
                <a:spcPts val="0"/>
              </a:spcBef>
              <a:spcAft>
                <a:spcPts val="0"/>
              </a:spcAft>
              <a:buClr>
                <a:srgbClr val="FFFF00"/>
              </a:buClr>
              <a:buSzTx/>
              <a:buFont typeface="Wingdings" panose="05000000000000000000" pitchFamily="2" charset="2"/>
              <a:buChar char="q"/>
              <a:tabLst/>
              <a:defRPr/>
            </a:pPr>
            <a:r>
              <a:rPr kumimoji="0" lang="ar-DZ" sz="4000" b="1" i="0" u="none" strike="noStrike" kern="1200" cap="none" spc="0" normalizeH="0" baseline="0" noProof="0" dirty="0">
                <a:ln>
                  <a:noFill/>
                </a:ln>
                <a:solidFill>
                  <a:prstClr val="black"/>
                </a:solidFill>
                <a:effectLst/>
                <a:uLnTx/>
                <a:uFillTx/>
                <a:latin typeface="Arabic Typesetting" panose="03020402040406030203" pitchFamily="66" charset="-78"/>
                <a:ea typeface="+mn-ea"/>
                <a:cs typeface="Arabic Typesetting" panose="03020402040406030203" pitchFamily="66" charset="-78"/>
              </a:rPr>
              <a:t>* كلف الجودة</a:t>
            </a:r>
            <a:endParaRPr kumimoji="0" lang="fr-FR" sz="4000" b="1" i="0" u="none" strike="noStrike" kern="1200" cap="none" spc="0" normalizeH="0" baseline="0" noProof="0" dirty="0">
              <a:ln>
                <a:noFill/>
              </a:ln>
              <a:solidFill>
                <a:prstClr val="black"/>
              </a:solidFill>
              <a:effectLst/>
              <a:uLnTx/>
              <a:uFillTx/>
              <a:latin typeface="Arabic Typesetting" panose="03020402040406030203" pitchFamily="66" charset="-78"/>
              <a:ea typeface="+mn-ea"/>
              <a:cs typeface="Arabic Typesetting" panose="03020402040406030203" pitchFamily="66" charset="-78"/>
            </a:endParaRPr>
          </a:p>
        </p:txBody>
      </p:sp>
      <p:pic>
        <p:nvPicPr>
          <p:cNvPr id="4" name="Image 3">
            <a:extLst>
              <a:ext uri="{FF2B5EF4-FFF2-40B4-BE49-F238E27FC236}">
                <a16:creationId xmlns:a16="http://schemas.microsoft.com/office/drawing/2014/main" xmlns="" id="{D3BCE6DE-7E43-4118-B095-6F9A68DB3C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67" y="-20693"/>
            <a:ext cx="5725027" cy="3449689"/>
          </a:xfrm>
          <a:prstGeom prst="rect">
            <a:avLst/>
          </a:prstGeom>
        </p:spPr>
      </p:pic>
      <p:sp>
        <p:nvSpPr>
          <p:cNvPr id="5" name="Flèche : courbe vers la droite 4">
            <a:extLst>
              <a:ext uri="{FF2B5EF4-FFF2-40B4-BE49-F238E27FC236}">
                <a16:creationId xmlns:a16="http://schemas.microsoft.com/office/drawing/2014/main" xmlns="" id="{1CF9DBB7-1D16-49E2-86DC-0E5B75413894}"/>
              </a:ext>
            </a:extLst>
          </p:cNvPr>
          <p:cNvSpPr/>
          <p:nvPr/>
        </p:nvSpPr>
        <p:spPr>
          <a:xfrm>
            <a:off x="2141621" y="3898232"/>
            <a:ext cx="3609473" cy="1738759"/>
          </a:xfrm>
          <a:prstGeom prst="curved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3196202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xmlns="" id="{ECC3430E-E4A6-4FD7-A0FC-41C1984AE0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305" y="-336884"/>
            <a:ext cx="13186609" cy="7194884"/>
          </a:xfrm>
          <a:prstGeom prst="rect">
            <a:avLst/>
          </a:prstGeom>
        </p:spPr>
      </p:pic>
      <p:sp>
        <p:nvSpPr>
          <p:cNvPr id="4" name="ZoneTexte 3">
            <a:extLst>
              <a:ext uri="{FF2B5EF4-FFF2-40B4-BE49-F238E27FC236}">
                <a16:creationId xmlns:a16="http://schemas.microsoft.com/office/drawing/2014/main" xmlns="" id="{A7E18AC9-6636-4960-946D-76F658ED3E7C}"/>
              </a:ext>
            </a:extLst>
          </p:cNvPr>
          <p:cNvSpPr txBox="1"/>
          <p:nvPr/>
        </p:nvSpPr>
        <p:spPr>
          <a:xfrm>
            <a:off x="794084" y="1684421"/>
            <a:ext cx="10395284" cy="3539430"/>
          </a:xfrm>
          <a:prstGeom prst="rect">
            <a:avLst/>
          </a:prstGeom>
          <a:noFill/>
        </p:spPr>
        <p:txBody>
          <a:bodyPr wrap="square" rtlCol="0">
            <a:spAutoFit/>
          </a:bodyPr>
          <a:lstStyle/>
          <a:p>
            <a:pPr marL="457200" indent="-457200" algn="r" rtl="1">
              <a:buFont typeface="Wingdings" panose="05000000000000000000" pitchFamily="2" charset="2"/>
              <a:buChar char="Ø"/>
            </a:pPr>
            <a:r>
              <a:rPr lang="ar-DZ" sz="2800" b="1" dirty="0"/>
              <a:t>يرى </a:t>
            </a:r>
            <a:r>
              <a:rPr lang="fr-FR" sz="2800" b="1" dirty="0" err="1"/>
              <a:t>Grosby</a:t>
            </a:r>
            <a:r>
              <a:rPr lang="ar-DZ" sz="2800" b="1" dirty="0"/>
              <a:t> </a:t>
            </a:r>
            <a:r>
              <a:rPr lang="fr-FR" sz="2800" b="1" dirty="0"/>
              <a:t> </a:t>
            </a:r>
            <a:r>
              <a:rPr lang="ar-DZ" sz="2800" b="1" dirty="0"/>
              <a:t>ضرورة منع حدوث الوحدات المعيبة لتفادي الهدر في الموارد المتاحة بسبب إرجاع الوحدات المعيبة للخط الانتاجي واعادة العمل عليها ... مشيراً إلى ان معظم كلف الجودة في المنظمات غير مهتمة بالجودة هي كلف عدم المطابقة التي تتراوح نسبتها في تلك المنظمات بين (15-25%) من ايرادات المبيعات ، في حين تصل نسبتها لدى المنظمات المهتمة بالجودة إلى أقل من (2%) من ايرادات المبيعات... وأشار </a:t>
            </a:r>
            <a:r>
              <a:rPr lang="fr-FR" sz="2800" b="1" dirty="0" err="1"/>
              <a:t>Grosby</a:t>
            </a:r>
            <a:r>
              <a:rPr lang="fr-FR" sz="2800" b="1" dirty="0"/>
              <a:t> </a:t>
            </a:r>
            <a:r>
              <a:rPr lang="ar-DZ" sz="2800" b="1" dirty="0"/>
              <a:t>أيضاً إلى الكلف غير الظاهرة (المخفية) </a:t>
            </a:r>
            <a:r>
              <a:rPr lang="fr-FR" sz="2800" b="1" dirty="0" err="1"/>
              <a:t>Hidden</a:t>
            </a:r>
            <a:r>
              <a:rPr lang="fr-FR" sz="2800" b="1" dirty="0"/>
              <a:t> </a:t>
            </a:r>
            <a:r>
              <a:rPr lang="fr-FR" sz="2800" b="1" dirty="0" err="1"/>
              <a:t>Costs</a:t>
            </a:r>
            <a:r>
              <a:rPr lang="fr-FR" sz="2800" b="1" dirty="0"/>
              <a:t> </a:t>
            </a:r>
            <a:r>
              <a:rPr lang="ar-DZ" sz="2800" b="1" dirty="0"/>
              <a:t>للجودة المتدنية من خلال ارتفاع ساعات اشتغال العمال والمكائن ، زيادة عدد العطلات ، تأخير تسليم الطلبيات والذي سيؤدي بالنتيجة إلى فقدان المبيعات المستقبلية </a:t>
            </a:r>
            <a:endParaRPr lang="fr-FR" sz="2800" b="1" dirty="0"/>
          </a:p>
        </p:txBody>
      </p:sp>
    </p:spTree>
    <p:extLst>
      <p:ext uri="{BB962C8B-B14F-4D97-AF65-F5344CB8AC3E}">
        <p14:creationId xmlns:p14="http://schemas.microsoft.com/office/powerpoint/2010/main" val="35247554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xmlns="" id="{AF706ED0-13AE-4AEA-A5F1-96303D68A941}"/>
              </a:ext>
            </a:extLst>
          </p:cNvPr>
          <p:cNvSpPr txBox="1"/>
          <p:nvPr/>
        </p:nvSpPr>
        <p:spPr>
          <a:xfrm>
            <a:off x="3449053" y="24063"/>
            <a:ext cx="5293894" cy="1015663"/>
          </a:xfrm>
          <a:prstGeom prst="rect">
            <a:avLst/>
          </a:prstGeom>
          <a:noFill/>
        </p:spPr>
        <p:txBody>
          <a:bodyPr wrap="square" rtlCol="0">
            <a:spAutoFit/>
          </a:bodyPr>
          <a:lstStyle/>
          <a:p>
            <a:pPr algn="r" rtl="1"/>
            <a:r>
              <a:rPr lang="ar-DZ" sz="6000" b="1" dirty="0">
                <a:highlight>
                  <a:srgbClr val="FFFF00"/>
                </a:highlight>
                <a:latin typeface="Arabic Typesetting" panose="03020402040406030203" pitchFamily="66" charset="-78"/>
                <a:cs typeface="Arabic Typesetting" panose="03020402040406030203" pitchFamily="66" charset="-78"/>
              </a:rPr>
              <a:t>النقاط الأربعة عشر في الجودة :</a:t>
            </a:r>
            <a:endParaRPr lang="fr-FR" sz="6000" b="1" dirty="0">
              <a:highlight>
                <a:srgbClr val="FFFF00"/>
              </a:highlight>
              <a:latin typeface="Arabic Typesetting" panose="03020402040406030203" pitchFamily="66" charset="-78"/>
              <a:cs typeface="Arabic Typesetting" panose="03020402040406030203" pitchFamily="66" charset="-78"/>
            </a:endParaRPr>
          </a:p>
        </p:txBody>
      </p:sp>
      <p:cxnSp>
        <p:nvCxnSpPr>
          <p:cNvPr id="4" name="Connecteur droit 3">
            <a:extLst>
              <a:ext uri="{FF2B5EF4-FFF2-40B4-BE49-F238E27FC236}">
                <a16:creationId xmlns:a16="http://schemas.microsoft.com/office/drawing/2014/main" xmlns="" id="{C2469666-EC22-43CE-A0A7-AA1790075B5F}"/>
              </a:ext>
            </a:extLst>
          </p:cNvPr>
          <p:cNvCxnSpPr/>
          <p:nvPr/>
        </p:nvCxnSpPr>
        <p:spPr>
          <a:xfrm>
            <a:off x="6096000" y="1227221"/>
            <a:ext cx="0" cy="5630779"/>
          </a:xfrm>
          <a:prstGeom prst="line">
            <a:avLst/>
          </a:prstGeom>
        </p:spPr>
        <p:style>
          <a:lnRef idx="3">
            <a:schemeClr val="dk1"/>
          </a:lnRef>
          <a:fillRef idx="0">
            <a:schemeClr val="dk1"/>
          </a:fillRef>
          <a:effectRef idx="2">
            <a:schemeClr val="dk1"/>
          </a:effectRef>
          <a:fontRef idx="minor">
            <a:schemeClr val="tx1"/>
          </a:fontRef>
        </p:style>
      </p:cxnSp>
      <p:sp>
        <p:nvSpPr>
          <p:cNvPr id="5" name="ZoneTexte 4">
            <a:extLst>
              <a:ext uri="{FF2B5EF4-FFF2-40B4-BE49-F238E27FC236}">
                <a16:creationId xmlns:a16="http://schemas.microsoft.com/office/drawing/2014/main" xmlns="" id="{AA3ACD53-2008-4B0D-944E-EC1D4DF6D57A}"/>
              </a:ext>
            </a:extLst>
          </p:cNvPr>
          <p:cNvSpPr txBox="1"/>
          <p:nvPr/>
        </p:nvSpPr>
        <p:spPr>
          <a:xfrm>
            <a:off x="6096000" y="1227221"/>
            <a:ext cx="5654840" cy="5509200"/>
          </a:xfrm>
          <a:prstGeom prst="rect">
            <a:avLst/>
          </a:prstGeom>
          <a:noFill/>
        </p:spPr>
        <p:txBody>
          <a:bodyPr wrap="square" rtlCol="0">
            <a:spAutoFit/>
          </a:bodyPr>
          <a:lstStyle/>
          <a:p>
            <a:pPr algn="r" rtl="1"/>
            <a:r>
              <a:rPr lang="ar-DZ" sz="3200" b="1" dirty="0">
                <a:latin typeface="Arabic Typesetting" panose="03020402040406030203" pitchFamily="66" charset="-78"/>
                <a:cs typeface="Arabic Typesetting" panose="03020402040406030203" pitchFamily="66" charset="-78"/>
              </a:rPr>
              <a:t>وضع </a:t>
            </a:r>
            <a:r>
              <a:rPr lang="fr-FR" sz="3200" b="1" dirty="0" err="1">
                <a:latin typeface="Arabic Typesetting" panose="03020402040406030203" pitchFamily="66" charset="-78"/>
                <a:cs typeface="Arabic Typesetting" panose="03020402040406030203" pitchFamily="66" charset="-78"/>
              </a:rPr>
              <a:t>Grosby</a:t>
            </a:r>
            <a:r>
              <a:rPr lang="fr-FR" sz="3200" b="1" dirty="0">
                <a:latin typeface="Arabic Typesetting" panose="03020402040406030203" pitchFamily="66" charset="-78"/>
                <a:cs typeface="Arabic Typesetting" panose="03020402040406030203" pitchFamily="66" charset="-78"/>
              </a:rPr>
              <a:t> </a:t>
            </a:r>
            <a:r>
              <a:rPr lang="ar-DZ" sz="3200" b="1" dirty="0">
                <a:latin typeface="Arabic Typesetting" panose="03020402040406030203" pitchFamily="66" charset="-78"/>
                <a:cs typeface="Arabic Typesetting" panose="03020402040406030203" pitchFamily="66" charset="-78"/>
              </a:rPr>
              <a:t>برنامجاً لتحسين الجودة يتكون من أربعة عشر نقطة وهي:</a:t>
            </a:r>
          </a:p>
          <a:p>
            <a:pPr algn="r" rtl="1"/>
            <a:r>
              <a:rPr lang="ar-DZ" sz="3200" b="1" dirty="0">
                <a:latin typeface="Arabic Typesetting" panose="03020402040406030203" pitchFamily="66" charset="-78"/>
                <a:cs typeface="Arabic Typesetting" panose="03020402040406030203" pitchFamily="66" charset="-78"/>
              </a:rPr>
              <a:t>أ- </a:t>
            </a:r>
            <a:r>
              <a:rPr lang="ar-DZ" sz="3200" b="1" dirty="0" err="1">
                <a:latin typeface="Arabic Typesetting" panose="03020402040406030203" pitchFamily="66" charset="-78"/>
                <a:cs typeface="Arabic Typesetting" panose="03020402040406030203" pitchFamily="66" charset="-78"/>
              </a:rPr>
              <a:t>إلتزام</a:t>
            </a:r>
            <a:r>
              <a:rPr lang="ar-DZ" sz="3200" b="1" dirty="0">
                <a:latin typeface="Arabic Typesetting" panose="03020402040406030203" pitchFamily="66" charset="-78"/>
                <a:cs typeface="Arabic Typesetting" panose="03020402040406030203" pitchFamily="66" charset="-78"/>
              </a:rPr>
              <a:t> الإدارة بجمع المعلومات الخاصة بمتطلبات الجودة.</a:t>
            </a:r>
          </a:p>
          <a:p>
            <a:pPr algn="r" rtl="1"/>
            <a:r>
              <a:rPr lang="ar-DZ" sz="3200" b="1" dirty="0">
                <a:latin typeface="Arabic Typesetting" panose="03020402040406030203" pitchFamily="66" charset="-78"/>
                <a:cs typeface="Arabic Typesetting" panose="03020402040406030203" pitchFamily="66" charset="-78"/>
              </a:rPr>
              <a:t>ب- تشكيل فرق الجودة تضم افراداً يعملون في أقسام المنظمة كلها.</a:t>
            </a:r>
          </a:p>
          <a:p>
            <a:pPr algn="r" rtl="1"/>
            <a:r>
              <a:rPr lang="ar-DZ" sz="3200" b="1" dirty="0">
                <a:latin typeface="Arabic Typesetting" panose="03020402040406030203" pitchFamily="66" charset="-78"/>
                <a:cs typeface="Arabic Typesetting" panose="03020402040406030203" pitchFamily="66" charset="-78"/>
              </a:rPr>
              <a:t>ت- صياغة مقياس للجودة </a:t>
            </a:r>
            <a:r>
              <a:rPr lang="ar-DZ" sz="3200" b="1" dirty="0" err="1">
                <a:latin typeface="Arabic Typesetting" panose="03020402040406030203" pitchFamily="66" charset="-78"/>
                <a:cs typeface="Arabic Typesetting" panose="03020402040406030203" pitchFamily="66" charset="-78"/>
              </a:rPr>
              <a:t>يتلائم</a:t>
            </a:r>
            <a:r>
              <a:rPr lang="ar-DZ" sz="3200" b="1" dirty="0">
                <a:latin typeface="Arabic Typesetting" panose="03020402040406030203" pitchFamily="66" charset="-78"/>
                <a:cs typeface="Arabic Typesetting" panose="03020402040406030203" pitchFamily="66" charset="-78"/>
              </a:rPr>
              <a:t> مع نشاطات المنظمة.</a:t>
            </a:r>
          </a:p>
          <a:p>
            <a:pPr algn="r" rtl="1"/>
            <a:r>
              <a:rPr lang="ar-DZ" sz="3200" b="1" dirty="0">
                <a:latin typeface="Arabic Typesetting" panose="03020402040406030203" pitchFamily="66" charset="-78"/>
                <a:cs typeface="Arabic Typesetting" panose="03020402040406030203" pitchFamily="66" charset="-78"/>
              </a:rPr>
              <a:t>ث- تحديد كلف الجودة.</a:t>
            </a:r>
          </a:p>
          <a:p>
            <a:pPr algn="r" rtl="1"/>
            <a:r>
              <a:rPr lang="ar-DZ" sz="3200" b="1" dirty="0">
                <a:latin typeface="Arabic Typesetting" panose="03020402040406030203" pitchFamily="66" charset="-78"/>
                <a:cs typeface="Arabic Typesetting" panose="03020402040406030203" pitchFamily="66" charset="-78"/>
              </a:rPr>
              <a:t>ج- زيادة وعي العاملين في المنظمة حول اهمية الجودة والنتائج المترتبة على رداءتها.</a:t>
            </a:r>
          </a:p>
          <a:p>
            <a:pPr algn="r" rtl="1"/>
            <a:r>
              <a:rPr lang="ar-DZ" sz="3200" b="1" dirty="0">
                <a:latin typeface="Arabic Typesetting" panose="03020402040406030203" pitchFamily="66" charset="-78"/>
                <a:cs typeface="Arabic Typesetting" panose="03020402040406030203" pitchFamily="66" charset="-78"/>
              </a:rPr>
              <a:t>ح- اعتماد اجراءات التصحيح آنياً وتحديثها باستمرار.</a:t>
            </a:r>
          </a:p>
          <a:p>
            <a:pPr algn="r" rtl="1"/>
            <a:r>
              <a:rPr lang="ar-DZ" sz="3200" b="1" dirty="0">
                <a:latin typeface="Arabic Typesetting" panose="03020402040406030203" pitchFamily="66" charset="-78"/>
                <a:cs typeface="Arabic Typesetting" panose="03020402040406030203" pitchFamily="66" charset="-78"/>
              </a:rPr>
              <a:t>خ- انشاء برنامج المعيب الصفري.</a:t>
            </a:r>
            <a:endParaRPr lang="fr-FR" sz="3200" b="1" dirty="0">
              <a:latin typeface="Arabic Typesetting" panose="03020402040406030203" pitchFamily="66" charset="-78"/>
              <a:cs typeface="Arabic Typesetting" panose="03020402040406030203" pitchFamily="66" charset="-78"/>
            </a:endParaRPr>
          </a:p>
        </p:txBody>
      </p:sp>
      <p:sp>
        <p:nvSpPr>
          <p:cNvPr id="7" name="ZoneTexte 6">
            <a:extLst>
              <a:ext uri="{FF2B5EF4-FFF2-40B4-BE49-F238E27FC236}">
                <a16:creationId xmlns:a16="http://schemas.microsoft.com/office/drawing/2014/main" xmlns="" id="{F301C8C7-3A77-4521-8D12-B6872433BFCF}"/>
              </a:ext>
            </a:extLst>
          </p:cNvPr>
          <p:cNvSpPr txBox="1"/>
          <p:nvPr/>
        </p:nvSpPr>
        <p:spPr>
          <a:xfrm>
            <a:off x="-136356" y="1473442"/>
            <a:ext cx="6232358" cy="5016758"/>
          </a:xfrm>
          <a:prstGeom prst="rect">
            <a:avLst/>
          </a:prstGeom>
          <a:noFill/>
        </p:spPr>
        <p:txBody>
          <a:bodyPr wrap="square" rtlCol="0">
            <a:spAutoFit/>
          </a:bodyPr>
          <a:lstStyle/>
          <a:p>
            <a:pPr algn="r" rtl="1"/>
            <a:r>
              <a:rPr lang="ar-DZ" sz="3200" b="1" dirty="0">
                <a:latin typeface="Arabic Typesetting" panose="03020402040406030203" pitchFamily="66" charset="-78"/>
                <a:cs typeface="Arabic Typesetting" panose="03020402040406030203" pitchFamily="66" charset="-78"/>
              </a:rPr>
              <a:t>د- تدريب المشرفين على كيفية تنفيذ واجباتهم في برنامج تحسين الجودة.</a:t>
            </a:r>
          </a:p>
          <a:p>
            <a:pPr algn="r" rtl="1"/>
            <a:r>
              <a:rPr lang="ar-DZ" sz="3200" b="1" dirty="0">
                <a:latin typeface="Arabic Typesetting" panose="03020402040406030203" pitchFamily="66" charset="-78"/>
                <a:cs typeface="Arabic Typesetting" panose="03020402040406030203" pitchFamily="66" charset="-78"/>
              </a:rPr>
              <a:t>ذ- تحديد يوم العيوب الصفرية للاحتفال به في المنظمة ومكافأة العالمين المبدعين .</a:t>
            </a:r>
          </a:p>
          <a:p>
            <a:pPr algn="r" rtl="1"/>
            <a:r>
              <a:rPr lang="ar-DZ" sz="3200" b="1" dirty="0">
                <a:latin typeface="Arabic Typesetting" panose="03020402040406030203" pitchFamily="66" charset="-78"/>
                <a:cs typeface="Arabic Typesetting" panose="03020402040406030203" pitchFamily="66" charset="-78"/>
              </a:rPr>
              <a:t>ر- يجب مشاركة جميع العاملين بوضع اهداف التحسين لضمان تنفيذها بنجاح.</a:t>
            </a:r>
          </a:p>
          <a:p>
            <a:pPr algn="r" rtl="1"/>
            <a:r>
              <a:rPr lang="ar-DZ" sz="3200" b="1" dirty="0">
                <a:latin typeface="Arabic Typesetting" panose="03020402040406030203" pitchFamily="66" charset="-78"/>
                <a:cs typeface="Arabic Typesetting" panose="03020402040406030203" pitchFamily="66" charset="-78"/>
              </a:rPr>
              <a:t>ز- تشجيع العاملين على إيصال المعلومات إلى الإدارة عن المشاكل التي تحدث اثناء العمل لضمان تحقيق اهداف الجودة.</a:t>
            </a:r>
          </a:p>
          <a:p>
            <a:pPr algn="r" rtl="1"/>
            <a:r>
              <a:rPr lang="ar-DZ" sz="3200" b="1" dirty="0">
                <a:latin typeface="Arabic Typesetting" panose="03020402040406030203" pitchFamily="66" charset="-78"/>
                <a:cs typeface="Arabic Typesetting" panose="03020402040406030203" pitchFamily="66" charset="-78"/>
              </a:rPr>
              <a:t>س- دعم العاملين المتميزين.</a:t>
            </a:r>
          </a:p>
          <a:p>
            <a:pPr algn="r" rtl="1"/>
            <a:r>
              <a:rPr lang="ar-DZ" sz="3200" b="1" dirty="0">
                <a:latin typeface="Arabic Typesetting" panose="03020402040406030203" pitchFamily="66" charset="-78"/>
                <a:cs typeface="Arabic Typesetting" panose="03020402040406030203" pitchFamily="66" charset="-78"/>
              </a:rPr>
              <a:t>ش- تأسيس مجلس للجودة من رؤساء الفرق وخبراء الجودة.</a:t>
            </a:r>
          </a:p>
          <a:p>
            <a:pPr algn="r" rtl="1"/>
            <a:r>
              <a:rPr lang="ar-DZ" sz="3200" b="1" dirty="0">
                <a:latin typeface="Arabic Typesetting" panose="03020402040406030203" pitchFamily="66" charset="-78"/>
                <a:cs typeface="Arabic Typesetting" panose="03020402040406030203" pitchFamily="66" charset="-78"/>
              </a:rPr>
              <a:t>ص- التأكيد على ان عملية تحسين الجودة هي عملية مستمرة وغير منتهية.</a:t>
            </a:r>
            <a:endParaRPr lang="fr-FR" sz="3200" b="1" dirty="0">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10321065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xmlns="" id="{F74B9614-8110-499E-AAFC-57C0FAECA3B0}"/>
              </a:ext>
            </a:extLst>
          </p:cNvPr>
          <p:cNvSpPr txBox="1"/>
          <p:nvPr/>
        </p:nvSpPr>
        <p:spPr>
          <a:xfrm>
            <a:off x="3729789" y="72189"/>
            <a:ext cx="3898231" cy="1107996"/>
          </a:xfrm>
          <a:prstGeom prst="rect">
            <a:avLst/>
          </a:prstGeom>
          <a:noFill/>
        </p:spPr>
        <p:txBody>
          <a:bodyPr wrap="square" rtlCol="0">
            <a:spAutoFit/>
          </a:bodyPr>
          <a:lstStyle/>
          <a:p>
            <a:pPr algn="r" rtl="1"/>
            <a:r>
              <a:rPr lang="ar-DZ" sz="6600" b="1" dirty="0">
                <a:highlight>
                  <a:srgbClr val="FFFF00"/>
                </a:highlight>
                <a:latin typeface="Arabic Typesetting" panose="03020402040406030203" pitchFamily="66" charset="-78"/>
                <a:cs typeface="Arabic Typesetting" panose="03020402040406030203" pitchFamily="66" charset="-78"/>
              </a:rPr>
              <a:t>لقاح الجودة:</a:t>
            </a:r>
            <a:endParaRPr lang="fr-FR" sz="6600" b="1" dirty="0">
              <a:highlight>
                <a:srgbClr val="FFFF00"/>
              </a:highlight>
              <a:latin typeface="Arabic Typesetting" panose="03020402040406030203" pitchFamily="66" charset="-78"/>
              <a:cs typeface="Arabic Typesetting" panose="03020402040406030203" pitchFamily="66" charset="-78"/>
            </a:endParaRPr>
          </a:p>
        </p:txBody>
      </p:sp>
      <p:sp>
        <p:nvSpPr>
          <p:cNvPr id="3" name="ZoneTexte 2">
            <a:extLst>
              <a:ext uri="{FF2B5EF4-FFF2-40B4-BE49-F238E27FC236}">
                <a16:creationId xmlns:a16="http://schemas.microsoft.com/office/drawing/2014/main" xmlns="" id="{11D7588D-D2C0-4EC8-ABBF-4BD9662C33A2}"/>
              </a:ext>
            </a:extLst>
          </p:cNvPr>
          <p:cNvSpPr txBox="1"/>
          <p:nvPr/>
        </p:nvSpPr>
        <p:spPr>
          <a:xfrm>
            <a:off x="2189748" y="1180185"/>
            <a:ext cx="9769641" cy="923330"/>
          </a:xfrm>
          <a:prstGeom prst="rect">
            <a:avLst/>
          </a:prstGeom>
          <a:noFill/>
        </p:spPr>
        <p:txBody>
          <a:bodyPr wrap="square" rtlCol="0">
            <a:spAutoFit/>
          </a:bodyPr>
          <a:lstStyle/>
          <a:p>
            <a:pPr algn="r" rtl="1"/>
            <a:r>
              <a:rPr lang="ar-DZ" sz="5400" b="1" dirty="0">
                <a:latin typeface="Arabic Typesetting" panose="03020402040406030203" pitchFamily="66" charset="-78"/>
                <a:cs typeface="Arabic Typesetting" panose="03020402040406030203" pitchFamily="66" charset="-78"/>
              </a:rPr>
              <a:t>وضع </a:t>
            </a:r>
            <a:r>
              <a:rPr lang="fr-FR" sz="5400" b="1" dirty="0" err="1">
                <a:latin typeface="Arabic Typesetting" panose="03020402040406030203" pitchFamily="66" charset="-78"/>
                <a:cs typeface="Arabic Typesetting" panose="03020402040406030203" pitchFamily="66" charset="-78"/>
              </a:rPr>
              <a:t>Grosby</a:t>
            </a:r>
            <a:r>
              <a:rPr lang="fr-FR" sz="5400" b="1" dirty="0">
                <a:latin typeface="Arabic Typesetting" panose="03020402040406030203" pitchFamily="66" charset="-78"/>
                <a:cs typeface="Arabic Typesetting" panose="03020402040406030203" pitchFamily="66" charset="-78"/>
              </a:rPr>
              <a:t> </a:t>
            </a:r>
            <a:r>
              <a:rPr lang="ar-DZ" sz="5400" b="1" dirty="0">
                <a:latin typeface="Arabic Typesetting" panose="03020402040406030203" pitchFamily="66" charset="-78"/>
                <a:cs typeface="Arabic Typesetting" panose="03020402040406030203" pitchFamily="66" charset="-78"/>
              </a:rPr>
              <a:t>ثلاثة اجزاء مفتاحية سماها (لقاح الجودة) وتشمل :</a:t>
            </a:r>
            <a:endParaRPr lang="fr-FR" sz="5400" b="1" dirty="0">
              <a:latin typeface="Arabic Typesetting" panose="03020402040406030203" pitchFamily="66" charset="-78"/>
              <a:cs typeface="Arabic Typesetting" panose="03020402040406030203" pitchFamily="66" charset="-78"/>
            </a:endParaRPr>
          </a:p>
        </p:txBody>
      </p:sp>
      <p:graphicFrame>
        <p:nvGraphicFramePr>
          <p:cNvPr id="4" name="Diagramme 3">
            <a:extLst>
              <a:ext uri="{FF2B5EF4-FFF2-40B4-BE49-F238E27FC236}">
                <a16:creationId xmlns:a16="http://schemas.microsoft.com/office/drawing/2014/main" xmlns="" id="{889264B4-11D8-4AD3-82EF-7C8B5129E94F}"/>
              </a:ext>
            </a:extLst>
          </p:cNvPr>
          <p:cNvGraphicFramePr/>
          <p:nvPr>
            <p:extLst>
              <p:ext uri="{D42A27DB-BD31-4B8C-83A1-F6EECF244321}">
                <p14:modId xmlns:p14="http://schemas.microsoft.com/office/powerpoint/2010/main" val="1142911424"/>
              </p:ext>
            </p:extLst>
          </p:nvPr>
        </p:nvGraphicFramePr>
        <p:xfrm>
          <a:off x="1649663" y="626187"/>
          <a:ext cx="8892674"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919089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xmlns="" id="{F74B9614-8110-499E-AAFC-57C0FAECA3B0}"/>
              </a:ext>
            </a:extLst>
          </p:cNvPr>
          <p:cNvSpPr txBox="1"/>
          <p:nvPr/>
        </p:nvSpPr>
        <p:spPr>
          <a:xfrm>
            <a:off x="3729789" y="72189"/>
            <a:ext cx="3898231" cy="1107996"/>
          </a:xfrm>
          <a:prstGeom prst="rect">
            <a:avLst/>
          </a:prstGeom>
          <a:noFill/>
        </p:spPr>
        <p:txBody>
          <a:bodyPr wrap="square" rtlCol="0">
            <a:spAutoFit/>
          </a:bodyPr>
          <a:lstStyle/>
          <a:p>
            <a:pPr algn="r" rtl="1"/>
            <a:r>
              <a:rPr lang="ar-DZ" sz="6600" b="1" dirty="0">
                <a:highlight>
                  <a:srgbClr val="FFFF00"/>
                </a:highlight>
                <a:latin typeface="Arabic Typesetting" panose="03020402040406030203" pitchFamily="66" charset="-78"/>
                <a:cs typeface="Arabic Typesetting" panose="03020402040406030203" pitchFamily="66" charset="-78"/>
              </a:rPr>
              <a:t>لقاح الجودة:</a:t>
            </a:r>
            <a:endParaRPr lang="fr-FR" sz="6600" b="1" dirty="0">
              <a:highlight>
                <a:srgbClr val="FFFF00"/>
              </a:highlight>
              <a:latin typeface="Arabic Typesetting" panose="03020402040406030203" pitchFamily="66" charset="-78"/>
              <a:cs typeface="Arabic Typesetting" panose="03020402040406030203" pitchFamily="66" charset="-78"/>
            </a:endParaRPr>
          </a:p>
        </p:txBody>
      </p:sp>
      <p:graphicFrame>
        <p:nvGraphicFramePr>
          <p:cNvPr id="4" name="Diagramme 3">
            <a:extLst>
              <a:ext uri="{FF2B5EF4-FFF2-40B4-BE49-F238E27FC236}">
                <a16:creationId xmlns:a16="http://schemas.microsoft.com/office/drawing/2014/main" xmlns="" id="{889264B4-11D8-4AD3-82EF-7C8B5129E94F}"/>
              </a:ext>
            </a:extLst>
          </p:cNvPr>
          <p:cNvGraphicFramePr/>
          <p:nvPr>
            <p:extLst>
              <p:ext uri="{D42A27DB-BD31-4B8C-83A1-F6EECF244321}">
                <p14:modId xmlns:p14="http://schemas.microsoft.com/office/powerpoint/2010/main" val="2206922882"/>
              </p:ext>
            </p:extLst>
          </p:nvPr>
        </p:nvGraphicFramePr>
        <p:xfrm>
          <a:off x="296779" y="-605819"/>
          <a:ext cx="8892674"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ZoneTexte 4">
            <a:extLst>
              <a:ext uri="{FF2B5EF4-FFF2-40B4-BE49-F238E27FC236}">
                <a16:creationId xmlns:a16="http://schemas.microsoft.com/office/drawing/2014/main" xmlns="" id="{E4079225-6262-402B-8F37-B7BCDF6B6553}"/>
              </a:ext>
            </a:extLst>
          </p:cNvPr>
          <p:cNvSpPr txBox="1"/>
          <p:nvPr/>
        </p:nvSpPr>
        <p:spPr>
          <a:xfrm>
            <a:off x="397041" y="4232282"/>
            <a:ext cx="10563726" cy="2123658"/>
          </a:xfrm>
          <a:prstGeom prst="rect">
            <a:avLst/>
          </a:prstGeom>
          <a:noFill/>
        </p:spPr>
        <p:txBody>
          <a:bodyPr wrap="square" rtlCol="0">
            <a:spAutoFit/>
          </a:bodyPr>
          <a:lstStyle/>
          <a:p>
            <a:pPr algn="r" rtl="1"/>
            <a:r>
              <a:rPr lang="ar-DZ" sz="4400" b="1" dirty="0">
                <a:latin typeface="Arabic Typesetting" panose="03020402040406030203" pitchFamily="66" charset="-78"/>
                <a:cs typeface="Arabic Typesetting" panose="03020402040406030203" pitchFamily="66" charset="-78"/>
              </a:rPr>
              <a:t>فعندما يكون تحديد مستوى الجودة امراً مهماً ، فإن تدريب الجميع وتعليمهم اساليب الجودة وتحسينها يصبح امراً بالغ الاهمية ضمن إطار فرق العمل التي تنفذ واجباتها ومسؤولياتها بشكل تضامني يلغي الحدود بين الاقسام ويجعل الجودة مسؤولية الجميع.</a:t>
            </a:r>
            <a:endParaRPr lang="fr-FR" sz="4400" b="1" dirty="0">
              <a:latin typeface="Arabic Typesetting" panose="03020402040406030203" pitchFamily="66" charset="-78"/>
              <a:cs typeface="Arabic Typesetting" panose="03020402040406030203" pitchFamily="66" charset="-78"/>
            </a:endParaRPr>
          </a:p>
        </p:txBody>
      </p:sp>
      <p:sp>
        <p:nvSpPr>
          <p:cNvPr id="6" name="Flèche : bas 5">
            <a:extLst>
              <a:ext uri="{FF2B5EF4-FFF2-40B4-BE49-F238E27FC236}">
                <a16:creationId xmlns:a16="http://schemas.microsoft.com/office/drawing/2014/main" xmlns="" id="{BFE46642-A4E1-4484-B022-2A84A41772CA}"/>
              </a:ext>
            </a:extLst>
          </p:cNvPr>
          <p:cNvSpPr/>
          <p:nvPr/>
        </p:nvSpPr>
        <p:spPr>
          <a:xfrm>
            <a:off x="4743116" y="3054930"/>
            <a:ext cx="1561431" cy="1107996"/>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207789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xmlns="" id="{E3A6140F-1C1F-493B-8DBD-8EE92CEFA488}"/>
              </a:ext>
            </a:extLst>
          </p:cNvPr>
          <p:cNvSpPr txBox="1"/>
          <p:nvPr/>
        </p:nvSpPr>
        <p:spPr>
          <a:xfrm>
            <a:off x="2045368" y="0"/>
            <a:ext cx="6087979" cy="1446550"/>
          </a:xfrm>
          <a:prstGeom prst="rect">
            <a:avLst/>
          </a:prstGeom>
          <a:noFill/>
        </p:spPr>
        <p:txBody>
          <a:bodyPr wrap="square" rtlCol="0">
            <a:spAutoFit/>
          </a:bodyPr>
          <a:lstStyle/>
          <a:p>
            <a:pPr algn="r" rtl="1"/>
            <a:r>
              <a:rPr lang="ar-DZ" sz="8800" b="1" dirty="0">
                <a:highlight>
                  <a:srgbClr val="FFFF00"/>
                </a:highlight>
                <a:latin typeface="Arabic Typesetting" panose="03020402040406030203" pitchFamily="66" charset="-78"/>
                <a:cs typeface="Arabic Typesetting" panose="03020402040406030203" pitchFamily="66" charset="-78"/>
              </a:rPr>
              <a:t>ثوابت الجودة :</a:t>
            </a:r>
            <a:endParaRPr lang="fr-FR" sz="8800" b="1" dirty="0">
              <a:highlight>
                <a:srgbClr val="FFFF00"/>
              </a:highlight>
              <a:latin typeface="Arabic Typesetting" panose="03020402040406030203" pitchFamily="66" charset="-78"/>
              <a:cs typeface="Arabic Typesetting" panose="03020402040406030203" pitchFamily="66" charset="-78"/>
            </a:endParaRPr>
          </a:p>
        </p:txBody>
      </p:sp>
      <p:sp>
        <p:nvSpPr>
          <p:cNvPr id="3" name="ZoneTexte 2">
            <a:extLst>
              <a:ext uri="{FF2B5EF4-FFF2-40B4-BE49-F238E27FC236}">
                <a16:creationId xmlns:a16="http://schemas.microsoft.com/office/drawing/2014/main" xmlns="" id="{6573E0E3-88F1-4427-A0D3-574521C1B81A}"/>
              </a:ext>
            </a:extLst>
          </p:cNvPr>
          <p:cNvSpPr txBox="1"/>
          <p:nvPr/>
        </p:nvSpPr>
        <p:spPr>
          <a:xfrm>
            <a:off x="3296653" y="2043461"/>
            <a:ext cx="7483642" cy="3416320"/>
          </a:xfrm>
          <a:prstGeom prst="rect">
            <a:avLst/>
          </a:prstGeom>
          <a:noFill/>
        </p:spPr>
        <p:txBody>
          <a:bodyPr wrap="square" rtlCol="0">
            <a:spAutoFit/>
          </a:bodyPr>
          <a:lstStyle/>
          <a:p>
            <a:pPr marL="685800" indent="-685800" algn="r" rtl="1">
              <a:buClr>
                <a:srgbClr val="FFFF00"/>
              </a:buClr>
              <a:buFont typeface="Wingdings" panose="05000000000000000000" pitchFamily="2" charset="2"/>
              <a:buChar char="q"/>
            </a:pPr>
            <a:r>
              <a:rPr lang="ar-DZ" sz="5400" b="1" dirty="0">
                <a:latin typeface="Arabic Typesetting" panose="03020402040406030203" pitchFamily="66" charset="-78"/>
                <a:cs typeface="Arabic Typesetting" panose="03020402040406030203" pitchFamily="66" charset="-78"/>
              </a:rPr>
              <a:t>حدد </a:t>
            </a:r>
            <a:r>
              <a:rPr lang="fr-FR" sz="5400" b="1" dirty="0" err="1">
                <a:latin typeface="Arabic Typesetting" panose="03020402040406030203" pitchFamily="66" charset="-78"/>
                <a:cs typeface="Arabic Typesetting" panose="03020402040406030203" pitchFamily="66" charset="-78"/>
              </a:rPr>
              <a:t>Grosby</a:t>
            </a:r>
            <a:r>
              <a:rPr lang="ar-DZ" sz="5400" b="1" dirty="0">
                <a:latin typeface="Arabic Typesetting" panose="03020402040406030203" pitchFamily="66" charset="-78"/>
                <a:cs typeface="Arabic Typesetting" panose="03020402040406030203" pitchFamily="66" charset="-78"/>
              </a:rPr>
              <a:t> </a:t>
            </a:r>
            <a:r>
              <a:rPr lang="fr-FR" sz="5400" b="1" dirty="0">
                <a:latin typeface="Arabic Typesetting" panose="03020402040406030203" pitchFamily="66" charset="-78"/>
                <a:cs typeface="Arabic Typesetting" panose="03020402040406030203" pitchFamily="66" charset="-78"/>
              </a:rPr>
              <a:t> </a:t>
            </a:r>
            <a:r>
              <a:rPr lang="ar-DZ" sz="5400" b="1" dirty="0">
                <a:latin typeface="Arabic Typesetting" panose="03020402040406030203" pitchFamily="66" charset="-78"/>
                <a:cs typeface="Arabic Typesetting" panose="03020402040406030203" pitchFamily="66" charset="-78"/>
              </a:rPr>
              <a:t>اربعة اركان اساسية ينبغي على المنظمات التي ترغب بتنفيذ برنامج طموح لتحقيق الجودة ان تلتزم بهذه الثوابت وهي متمثلة في الشكل التالي:</a:t>
            </a:r>
            <a:endParaRPr lang="fr-FR" sz="5400" b="1" dirty="0">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5711279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a:extLst>
              <a:ext uri="{FF2B5EF4-FFF2-40B4-BE49-F238E27FC236}">
                <a16:creationId xmlns:a16="http://schemas.microsoft.com/office/drawing/2014/main" xmlns="" id="{92890C5F-C117-4614-9E02-496F889C244F}"/>
              </a:ext>
            </a:extLst>
          </p:cNvPr>
          <p:cNvSpPr/>
          <p:nvPr/>
        </p:nvSpPr>
        <p:spPr>
          <a:xfrm>
            <a:off x="4555958" y="2165684"/>
            <a:ext cx="3465095" cy="194911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xmlns="" id="{67D5A300-214B-49FB-A103-A0CC6AAB5DF3}"/>
              </a:ext>
            </a:extLst>
          </p:cNvPr>
          <p:cNvSpPr/>
          <p:nvPr/>
        </p:nvSpPr>
        <p:spPr>
          <a:xfrm>
            <a:off x="168442" y="481263"/>
            <a:ext cx="3826042" cy="1684421"/>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fr-FR"/>
          </a:p>
        </p:txBody>
      </p:sp>
      <p:sp>
        <p:nvSpPr>
          <p:cNvPr id="4" name="Rectangle 3">
            <a:extLst>
              <a:ext uri="{FF2B5EF4-FFF2-40B4-BE49-F238E27FC236}">
                <a16:creationId xmlns:a16="http://schemas.microsoft.com/office/drawing/2014/main" xmlns="" id="{98D67A78-EEA3-4063-9885-604706D69040}"/>
              </a:ext>
            </a:extLst>
          </p:cNvPr>
          <p:cNvSpPr/>
          <p:nvPr/>
        </p:nvSpPr>
        <p:spPr>
          <a:xfrm>
            <a:off x="8197516" y="4692316"/>
            <a:ext cx="3826042" cy="1684421"/>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fr-FR"/>
          </a:p>
        </p:txBody>
      </p:sp>
      <p:sp>
        <p:nvSpPr>
          <p:cNvPr id="5" name="Rectangle 4">
            <a:extLst>
              <a:ext uri="{FF2B5EF4-FFF2-40B4-BE49-F238E27FC236}">
                <a16:creationId xmlns:a16="http://schemas.microsoft.com/office/drawing/2014/main" xmlns="" id="{C53C85F4-D4DD-47EA-BEA5-993D39C6330E}"/>
              </a:ext>
            </a:extLst>
          </p:cNvPr>
          <p:cNvSpPr/>
          <p:nvPr/>
        </p:nvSpPr>
        <p:spPr>
          <a:xfrm>
            <a:off x="168442" y="4692315"/>
            <a:ext cx="3826042" cy="1684421"/>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fr-FR"/>
          </a:p>
        </p:txBody>
      </p:sp>
      <p:sp>
        <p:nvSpPr>
          <p:cNvPr id="6" name="Rectangle 5">
            <a:extLst>
              <a:ext uri="{FF2B5EF4-FFF2-40B4-BE49-F238E27FC236}">
                <a16:creationId xmlns:a16="http://schemas.microsoft.com/office/drawing/2014/main" xmlns="" id="{F6B9400E-3A8E-48E5-B027-5B987E47DFAD}"/>
              </a:ext>
            </a:extLst>
          </p:cNvPr>
          <p:cNvSpPr/>
          <p:nvPr/>
        </p:nvSpPr>
        <p:spPr>
          <a:xfrm>
            <a:off x="8197516" y="489283"/>
            <a:ext cx="3826042" cy="1684421"/>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fr-FR"/>
          </a:p>
        </p:txBody>
      </p:sp>
      <p:cxnSp>
        <p:nvCxnSpPr>
          <p:cNvPr id="8" name="Connecteur droit avec flèche 7">
            <a:extLst>
              <a:ext uri="{FF2B5EF4-FFF2-40B4-BE49-F238E27FC236}">
                <a16:creationId xmlns:a16="http://schemas.microsoft.com/office/drawing/2014/main" xmlns="" id="{0DC37F74-DACE-42F2-BF99-A3144FD025AA}"/>
              </a:ext>
            </a:extLst>
          </p:cNvPr>
          <p:cNvCxnSpPr>
            <a:stCxn id="2" idx="7"/>
            <a:endCxn id="6" idx="1"/>
          </p:cNvCxnSpPr>
          <p:nvPr/>
        </p:nvCxnSpPr>
        <p:spPr>
          <a:xfrm flipV="1">
            <a:off x="7513602" y="1331493"/>
            <a:ext cx="683914" cy="111963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 name="Connecteur droit avec flèche 9">
            <a:extLst>
              <a:ext uri="{FF2B5EF4-FFF2-40B4-BE49-F238E27FC236}">
                <a16:creationId xmlns:a16="http://schemas.microsoft.com/office/drawing/2014/main" xmlns="" id="{8F2F03A7-BA5A-429C-A924-7EFCA47FF945}"/>
              </a:ext>
            </a:extLst>
          </p:cNvPr>
          <p:cNvCxnSpPr>
            <a:stCxn id="2" idx="1"/>
          </p:cNvCxnSpPr>
          <p:nvPr/>
        </p:nvCxnSpPr>
        <p:spPr>
          <a:xfrm flipH="1" flipV="1">
            <a:off x="3994484" y="1331493"/>
            <a:ext cx="1068925" cy="111963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 name="Connecteur droit avec flèche 13">
            <a:extLst>
              <a:ext uri="{FF2B5EF4-FFF2-40B4-BE49-F238E27FC236}">
                <a16:creationId xmlns:a16="http://schemas.microsoft.com/office/drawing/2014/main" xmlns="" id="{62C1937D-1D79-4E98-B989-E7E45B50AE8F}"/>
              </a:ext>
            </a:extLst>
          </p:cNvPr>
          <p:cNvCxnSpPr>
            <a:endCxn id="4" idx="1"/>
          </p:cNvCxnSpPr>
          <p:nvPr/>
        </p:nvCxnSpPr>
        <p:spPr>
          <a:xfrm>
            <a:off x="7098632" y="4114800"/>
            <a:ext cx="1098884" cy="141972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6" name="Connecteur droit avec flèche 15">
            <a:extLst>
              <a:ext uri="{FF2B5EF4-FFF2-40B4-BE49-F238E27FC236}">
                <a16:creationId xmlns:a16="http://schemas.microsoft.com/office/drawing/2014/main" xmlns="" id="{20F2AEC5-3534-4909-802A-2B16E6432544}"/>
              </a:ext>
            </a:extLst>
          </p:cNvPr>
          <p:cNvCxnSpPr/>
          <p:nvPr/>
        </p:nvCxnSpPr>
        <p:spPr>
          <a:xfrm flipH="1">
            <a:off x="4235116" y="4114800"/>
            <a:ext cx="1299410" cy="161223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7" name="ZoneTexte 16">
            <a:extLst>
              <a:ext uri="{FF2B5EF4-FFF2-40B4-BE49-F238E27FC236}">
                <a16:creationId xmlns:a16="http://schemas.microsoft.com/office/drawing/2014/main" xmlns="" id="{B1FD4C51-5892-4729-804B-C407AC7E6DC2}"/>
              </a:ext>
            </a:extLst>
          </p:cNvPr>
          <p:cNvSpPr txBox="1"/>
          <p:nvPr/>
        </p:nvSpPr>
        <p:spPr>
          <a:xfrm>
            <a:off x="9266441" y="615997"/>
            <a:ext cx="3224463" cy="1323439"/>
          </a:xfrm>
          <a:prstGeom prst="rect">
            <a:avLst/>
          </a:prstGeom>
          <a:noFill/>
        </p:spPr>
        <p:txBody>
          <a:bodyPr wrap="square" rtlCol="0">
            <a:spAutoFit/>
          </a:bodyPr>
          <a:lstStyle/>
          <a:p>
            <a:r>
              <a:rPr lang="ar-DZ" sz="8000" b="1" dirty="0">
                <a:latin typeface="Arabic Typesetting" panose="03020402040406030203" pitchFamily="66" charset="-78"/>
                <a:cs typeface="Arabic Typesetting" panose="03020402040406030203" pitchFamily="66" charset="-78"/>
              </a:rPr>
              <a:t>الجودة</a:t>
            </a:r>
            <a:endParaRPr lang="fr-FR" sz="8000" b="1" dirty="0">
              <a:latin typeface="Arabic Typesetting" panose="03020402040406030203" pitchFamily="66" charset="-78"/>
              <a:cs typeface="Arabic Typesetting" panose="03020402040406030203" pitchFamily="66" charset="-78"/>
            </a:endParaRPr>
          </a:p>
        </p:txBody>
      </p:sp>
      <p:sp>
        <p:nvSpPr>
          <p:cNvPr id="18" name="ZoneTexte 17">
            <a:extLst>
              <a:ext uri="{FF2B5EF4-FFF2-40B4-BE49-F238E27FC236}">
                <a16:creationId xmlns:a16="http://schemas.microsoft.com/office/drawing/2014/main" xmlns="" id="{74526317-9B0C-4DE4-8309-FC98C9D7A494}"/>
              </a:ext>
            </a:extLst>
          </p:cNvPr>
          <p:cNvSpPr txBox="1"/>
          <p:nvPr/>
        </p:nvSpPr>
        <p:spPr>
          <a:xfrm>
            <a:off x="366020" y="693668"/>
            <a:ext cx="3053896" cy="1015663"/>
          </a:xfrm>
          <a:prstGeom prst="rect">
            <a:avLst/>
          </a:prstGeom>
          <a:noFill/>
        </p:spPr>
        <p:txBody>
          <a:bodyPr wrap="square" rtlCol="0">
            <a:spAutoFit/>
          </a:bodyPr>
          <a:lstStyle/>
          <a:p>
            <a:pPr algn="r" rtl="1"/>
            <a:r>
              <a:rPr lang="ar-DZ" sz="6000" b="1" dirty="0">
                <a:latin typeface="Arabic Typesetting" panose="03020402040406030203" pitchFamily="66" charset="-78"/>
                <a:cs typeface="Arabic Typesetting" panose="03020402040406030203" pitchFamily="66" charset="-78"/>
              </a:rPr>
              <a:t>مقياس الجودة</a:t>
            </a:r>
            <a:endParaRPr lang="fr-FR" sz="6000" b="1" dirty="0">
              <a:latin typeface="Arabic Typesetting" panose="03020402040406030203" pitchFamily="66" charset="-78"/>
              <a:cs typeface="Arabic Typesetting" panose="03020402040406030203" pitchFamily="66" charset="-78"/>
            </a:endParaRPr>
          </a:p>
        </p:txBody>
      </p:sp>
      <p:sp>
        <p:nvSpPr>
          <p:cNvPr id="19" name="ZoneTexte 18">
            <a:extLst>
              <a:ext uri="{FF2B5EF4-FFF2-40B4-BE49-F238E27FC236}">
                <a16:creationId xmlns:a16="http://schemas.microsoft.com/office/drawing/2014/main" xmlns="" id="{64518A01-7A56-4F43-AE5C-1E8D0437F942}"/>
              </a:ext>
            </a:extLst>
          </p:cNvPr>
          <p:cNvSpPr txBox="1"/>
          <p:nvPr/>
        </p:nvSpPr>
        <p:spPr>
          <a:xfrm>
            <a:off x="8021053" y="4920916"/>
            <a:ext cx="3553326" cy="1200329"/>
          </a:xfrm>
          <a:prstGeom prst="rect">
            <a:avLst/>
          </a:prstGeom>
          <a:noFill/>
        </p:spPr>
        <p:txBody>
          <a:bodyPr wrap="square" rtlCol="0">
            <a:spAutoFit/>
          </a:bodyPr>
          <a:lstStyle/>
          <a:p>
            <a:pPr algn="r" rtl="1"/>
            <a:r>
              <a:rPr lang="ar-DZ" sz="7200" b="1" dirty="0">
                <a:latin typeface="Arabic Typesetting" panose="03020402040406030203" pitchFamily="66" charset="-78"/>
                <a:cs typeface="Arabic Typesetting" panose="03020402040406030203" pitchFamily="66" charset="-78"/>
              </a:rPr>
              <a:t>نظام الجودة</a:t>
            </a:r>
            <a:endParaRPr lang="fr-FR" sz="7200" b="1" dirty="0">
              <a:latin typeface="Arabic Typesetting" panose="03020402040406030203" pitchFamily="66" charset="-78"/>
              <a:cs typeface="Arabic Typesetting" panose="03020402040406030203" pitchFamily="66" charset="-78"/>
            </a:endParaRPr>
          </a:p>
        </p:txBody>
      </p:sp>
      <p:sp>
        <p:nvSpPr>
          <p:cNvPr id="20" name="ZoneTexte 19">
            <a:extLst>
              <a:ext uri="{FF2B5EF4-FFF2-40B4-BE49-F238E27FC236}">
                <a16:creationId xmlns:a16="http://schemas.microsoft.com/office/drawing/2014/main" xmlns="" id="{905D9362-AE33-4171-B7A0-E0630FCDC460}"/>
              </a:ext>
            </a:extLst>
          </p:cNvPr>
          <p:cNvSpPr txBox="1"/>
          <p:nvPr/>
        </p:nvSpPr>
        <p:spPr>
          <a:xfrm>
            <a:off x="573095" y="4967082"/>
            <a:ext cx="2802295" cy="1107996"/>
          </a:xfrm>
          <a:prstGeom prst="rect">
            <a:avLst/>
          </a:prstGeom>
          <a:noFill/>
        </p:spPr>
        <p:txBody>
          <a:bodyPr wrap="square" rtlCol="0">
            <a:spAutoFit/>
          </a:bodyPr>
          <a:lstStyle/>
          <a:p>
            <a:pPr algn="r" rtl="1"/>
            <a:r>
              <a:rPr lang="ar-DZ" sz="6600" b="1" dirty="0">
                <a:latin typeface="Arabic Typesetting" panose="03020402040406030203" pitchFamily="66" charset="-78"/>
                <a:cs typeface="Arabic Typesetting" panose="03020402040406030203" pitchFamily="66" charset="-78"/>
              </a:rPr>
              <a:t>معيار الجودة</a:t>
            </a:r>
            <a:endParaRPr lang="fr-FR" sz="6600" b="1" dirty="0">
              <a:latin typeface="Arabic Typesetting" panose="03020402040406030203" pitchFamily="66" charset="-78"/>
              <a:cs typeface="Arabic Typesetting" panose="03020402040406030203" pitchFamily="66" charset="-78"/>
            </a:endParaRPr>
          </a:p>
        </p:txBody>
      </p:sp>
      <p:sp>
        <p:nvSpPr>
          <p:cNvPr id="21" name="ZoneTexte 20">
            <a:extLst>
              <a:ext uri="{FF2B5EF4-FFF2-40B4-BE49-F238E27FC236}">
                <a16:creationId xmlns:a16="http://schemas.microsoft.com/office/drawing/2014/main" xmlns="" id="{18690213-A931-4344-88C5-331559450FFD}"/>
              </a:ext>
            </a:extLst>
          </p:cNvPr>
          <p:cNvSpPr txBox="1"/>
          <p:nvPr/>
        </p:nvSpPr>
        <p:spPr>
          <a:xfrm>
            <a:off x="5063409" y="2512419"/>
            <a:ext cx="2450193" cy="1015663"/>
          </a:xfrm>
          <a:prstGeom prst="rect">
            <a:avLst/>
          </a:prstGeom>
          <a:noFill/>
        </p:spPr>
        <p:txBody>
          <a:bodyPr wrap="square" rtlCol="0">
            <a:spAutoFit/>
          </a:bodyPr>
          <a:lstStyle/>
          <a:p>
            <a:r>
              <a:rPr lang="ar-DZ" sz="6000" b="1" dirty="0">
                <a:latin typeface="Arabic Typesetting" panose="03020402040406030203" pitchFamily="66" charset="-78"/>
                <a:cs typeface="Arabic Typesetting" panose="03020402040406030203" pitchFamily="66" charset="-78"/>
              </a:rPr>
              <a:t>ثوابت الجودة</a:t>
            </a:r>
            <a:endParaRPr lang="fr-FR" sz="6000" b="1" dirty="0">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27470257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9151954-C172-4957-A35D-4A084E6F6933}"/>
              </a:ext>
            </a:extLst>
          </p:cNvPr>
          <p:cNvSpPr/>
          <p:nvPr/>
        </p:nvSpPr>
        <p:spPr>
          <a:xfrm>
            <a:off x="1147011" y="625642"/>
            <a:ext cx="9721515" cy="577515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xmlns="" id="{4000E299-BDCB-4619-8A18-32D1BA16D74E}"/>
              </a:ext>
            </a:extLst>
          </p:cNvPr>
          <p:cNvSpPr txBox="1"/>
          <p:nvPr/>
        </p:nvSpPr>
        <p:spPr>
          <a:xfrm>
            <a:off x="1540042" y="1034716"/>
            <a:ext cx="8590547" cy="4401205"/>
          </a:xfrm>
          <a:prstGeom prst="rect">
            <a:avLst/>
          </a:prstGeom>
          <a:noFill/>
        </p:spPr>
        <p:txBody>
          <a:bodyPr wrap="square" rtlCol="0">
            <a:spAutoFit/>
          </a:bodyPr>
          <a:lstStyle/>
          <a:p>
            <a:pPr algn="r" rtl="1"/>
            <a:r>
              <a:rPr lang="ar-DZ" sz="4000" b="1" dirty="0">
                <a:cs typeface="+mj-cs"/>
              </a:rPr>
              <a:t>1- الجودة : وهي التطابق مع الزبائن .</a:t>
            </a:r>
          </a:p>
          <a:p>
            <a:pPr algn="r" rtl="1"/>
            <a:r>
              <a:rPr lang="ar-DZ" sz="4000" b="1" dirty="0">
                <a:cs typeface="+mj-cs"/>
              </a:rPr>
              <a:t>2- نظام الجودة : هو المنع والوقاية وليس مجرد اكتشاف الاخطاء.</a:t>
            </a:r>
          </a:p>
          <a:p>
            <a:pPr algn="r" rtl="1"/>
            <a:r>
              <a:rPr lang="ar-DZ" sz="4000" b="1" dirty="0">
                <a:cs typeface="+mj-cs"/>
              </a:rPr>
              <a:t>3- معيار الجودة : هو العيوب الصفرية </a:t>
            </a:r>
            <a:r>
              <a:rPr lang="fr-FR" sz="4000" b="1" dirty="0" err="1">
                <a:cs typeface="+mj-cs"/>
              </a:rPr>
              <a:t>Zero</a:t>
            </a:r>
            <a:r>
              <a:rPr lang="fr-FR" sz="4000" b="1" dirty="0">
                <a:cs typeface="+mj-cs"/>
              </a:rPr>
              <a:t> </a:t>
            </a:r>
            <a:r>
              <a:rPr lang="fr-FR" sz="4000" b="1" dirty="0" err="1">
                <a:cs typeface="+mj-cs"/>
              </a:rPr>
              <a:t>Defects</a:t>
            </a:r>
            <a:endParaRPr lang="fr-FR" sz="4000" b="1" dirty="0">
              <a:cs typeface="+mj-cs"/>
            </a:endParaRPr>
          </a:p>
          <a:p>
            <a:pPr algn="r" rtl="1"/>
            <a:r>
              <a:rPr lang="ar-DZ" sz="4000" b="1" dirty="0">
                <a:cs typeface="+mj-cs"/>
              </a:rPr>
              <a:t>4-مقياس الجودة : هو الكلفة بما في ذلك الكلفة الناجمة عن اصلاح العيوب.</a:t>
            </a:r>
          </a:p>
        </p:txBody>
      </p:sp>
    </p:spTree>
    <p:extLst>
      <p:ext uri="{BB962C8B-B14F-4D97-AF65-F5344CB8AC3E}">
        <p14:creationId xmlns:p14="http://schemas.microsoft.com/office/powerpoint/2010/main" val="1600942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xmlns="" id="{FE4A0E01-D6DC-4DFB-81B0-6BCEE882C3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 y="-246638"/>
            <a:ext cx="12592050" cy="4057650"/>
          </a:xfrm>
          <a:prstGeom prst="rect">
            <a:avLst/>
          </a:prstGeom>
        </p:spPr>
      </p:pic>
      <p:sp>
        <p:nvSpPr>
          <p:cNvPr id="4" name="ZoneTexte 3">
            <a:extLst>
              <a:ext uri="{FF2B5EF4-FFF2-40B4-BE49-F238E27FC236}">
                <a16:creationId xmlns:a16="http://schemas.microsoft.com/office/drawing/2014/main" xmlns="" id="{3CF7325E-6898-49D6-BEA7-BB324313D027}"/>
              </a:ext>
            </a:extLst>
          </p:cNvPr>
          <p:cNvSpPr txBox="1"/>
          <p:nvPr/>
        </p:nvSpPr>
        <p:spPr>
          <a:xfrm>
            <a:off x="6400799" y="3620512"/>
            <a:ext cx="5143501" cy="3046988"/>
          </a:xfrm>
          <a:prstGeom prst="rect">
            <a:avLst/>
          </a:prstGeom>
          <a:noFill/>
        </p:spPr>
        <p:txBody>
          <a:bodyPr wrap="square" rtlCol="0">
            <a:spAutoFit/>
          </a:bodyPr>
          <a:lstStyle/>
          <a:p>
            <a:pPr algn="r" rtl="1"/>
            <a:r>
              <a:rPr lang="ar-DZ" sz="2400" b="1" i="0" dirty="0">
                <a:solidFill>
                  <a:schemeClr val="bg1"/>
                </a:solidFill>
                <a:effectLst/>
                <a:latin typeface="Segoe UI Historic" panose="020B0502040204020203" pitchFamily="34" charset="0"/>
              </a:rPr>
              <a:t>يعد </a:t>
            </a:r>
            <a:r>
              <a:rPr lang="ar-DZ" sz="2400" b="1" i="0" dirty="0" err="1">
                <a:solidFill>
                  <a:schemeClr val="bg1"/>
                </a:solidFill>
                <a:effectLst/>
                <a:latin typeface="Segoe UI Historic" panose="020B0502040204020203" pitchFamily="34" charset="0"/>
              </a:rPr>
              <a:t>ديمنج</a:t>
            </a:r>
            <a:r>
              <a:rPr lang="ar-DZ" sz="2400" b="1" i="0" dirty="0">
                <a:solidFill>
                  <a:schemeClr val="bg1"/>
                </a:solidFill>
                <a:effectLst/>
                <a:latin typeface="Segoe UI Historic" panose="020B0502040204020203" pitchFamily="34" charset="0"/>
              </a:rPr>
              <a:t> بمثابة الأب الروحي لجودة الإنتاج ورقابة الجودة ويلقبه البعض بأبي الجودة الشاملة، إذ قاد ثورة الرقابة الإحصائية عام 1947م، وأدرك أن الموظفين هم الذين يتحكمون فعليا في عملية الإنتاج ، بدأ حياته العملية في الولايات المتحدة الامريكية كمتخصص في علم الاحصاء ، ولقد كان له فضل تعليم اليابانيين استخدام الاساليب الاحصائية في الرقابة على الجودة.</a:t>
            </a:r>
            <a:endParaRPr lang="fr-FR" sz="2400" b="1" dirty="0">
              <a:solidFill>
                <a:schemeClr val="bg1"/>
              </a:solidFill>
            </a:endParaRPr>
          </a:p>
        </p:txBody>
      </p:sp>
      <p:pic>
        <p:nvPicPr>
          <p:cNvPr id="6" name="Image 5">
            <a:extLst>
              <a:ext uri="{FF2B5EF4-FFF2-40B4-BE49-F238E27FC236}">
                <a16:creationId xmlns:a16="http://schemas.microsoft.com/office/drawing/2014/main" xmlns="" id="{BA8CAD47-9E1F-43C2-AEAC-AD36EE64F5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799" y="0"/>
            <a:ext cx="2060963" cy="2987215"/>
          </a:xfrm>
          <a:prstGeom prst="rect">
            <a:avLst/>
          </a:prstGeom>
        </p:spPr>
      </p:pic>
      <p:sp>
        <p:nvSpPr>
          <p:cNvPr id="7" name="ZoneTexte 6">
            <a:extLst>
              <a:ext uri="{FF2B5EF4-FFF2-40B4-BE49-F238E27FC236}">
                <a16:creationId xmlns:a16="http://schemas.microsoft.com/office/drawing/2014/main" xmlns="" id="{613CBA24-B49B-4D71-93DC-9D6A5C600BE6}"/>
              </a:ext>
            </a:extLst>
          </p:cNvPr>
          <p:cNvSpPr txBox="1"/>
          <p:nvPr/>
        </p:nvSpPr>
        <p:spPr>
          <a:xfrm>
            <a:off x="590550" y="766524"/>
            <a:ext cx="4800600" cy="1015663"/>
          </a:xfrm>
          <a:prstGeom prst="rect">
            <a:avLst/>
          </a:prstGeom>
          <a:noFill/>
        </p:spPr>
        <p:txBody>
          <a:bodyPr wrap="square" rtlCol="0">
            <a:spAutoFit/>
          </a:bodyPr>
          <a:lstStyle/>
          <a:p>
            <a:pPr algn="r" rtl="1"/>
            <a:r>
              <a:rPr lang="ar-DZ" sz="6000" b="1" dirty="0">
                <a:highlight>
                  <a:srgbClr val="FFFF00"/>
                </a:highlight>
                <a:latin typeface="Arabic Typesetting" panose="03020402040406030203" pitchFamily="66" charset="-78"/>
                <a:cs typeface="Arabic Typesetting" panose="03020402040406030203" pitchFamily="66" charset="-78"/>
              </a:rPr>
              <a:t>نبذة حول ادوارد </a:t>
            </a:r>
            <a:r>
              <a:rPr lang="ar-DZ" sz="6000" b="1" dirty="0" err="1">
                <a:highlight>
                  <a:srgbClr val="FFFF00"/>
                </a:highlight>
                <a:latin typeface="Arabic Typesetting" panose="03020402040406030203" pitchFamily="66" charset="-78"/>
                <a:cs typeface="Arabic Typesetting" panose="03020402040406030203" pitchFamily="66" charset="-78"/>
              </a:rPr>
              <a:t>ديمينغ</a:t>
            </a:r>
            <a:endParaRPr lang="fr-FR" sz="6000" b="1" dirty="0">
              <a:highlight>
                <a:srgbClr val="FFFF00"/>
              </a:highlight>
              <a:latin typeface="Arabic Typesetting" panose="03020402040406030203" pitchFamily="66" charset="-78"/>
              <a:cs typeface="Arabic Typesetting" panose="03020402040406030203" pitchFamily="66" charset="-78"/>
            </a:endParaRPr>
          </a:p>
        </p:txBody>
      </p:sp>
      <p:sp>
        <p:nvSpPr>
          <p:cNvPr id="8" name="ZoneTexte 7">
            <a:extLst>
              <a:ext uri="{FF2B5EF4-FFF2-40B4-BE49-F238E27FC236}">
                <a16:creationId xmlns:a16="http://schemas.microsoft.com/office/drawing/2014/main" xmlns="" id="{F586D54B-2ABC-4B14-8BBD-E9CF0B67E14D}"/>
              </a:ext>
            </a:extLst>
          </p:cNvPr>
          <p:cNvSpPr txBox="1"/>
          <p:nvPr/>
        </p:nvSpPr>
        <p:spPr>
          <a:xfrm>
            <a:off x="8677276" y="1061679"/>
            <a:ext cx="3133724" cy="1569660"/>
          </a:xfrm>
          <a:prstGeom prst="rect">
            <a:avLst/>
          </a:prstGeom>
          <a:noFill/>
        </p:spPr>
        <p:txBody>
          <a:bodyPr wrap="square" rtlCol="0">
            <a:spAutoFit/>
          </a:bodyPr>
          <a:lstStyle/>
          <a:p>
            <a:r>
              <a:rPr lang="fr-FR" sz="3200" b="1" i="0" dirty="0">
                <a:solidFill>
                  <a:srgbClr val="202124"/>
                </a:solidFill>
                <a:effectLst/>
                <a:latin typeface="Times New Roman" panose="02020603050405020304" pitchFamily="18" charset="0"/>
                <a:cs typeface="Times New Roman" panose="02020603050405020304" pitchFamily="18" charset="0"/>
              </a:rPr>
              <a:t>« </a:t>
            </a:r>
            <a:r>
              <a:rPr lang="fr-FR" sz="3200" b="1" i="0" dirty="0" err="1">
                <a:solidFill>
                  <a:srgbClr val="202124"/>
                </a:solidFill>
                <a:effectLst/>
                <a:latin typeface="Times New Roman" panose="02020603050405020304" pitchFamily="18" charset="0"/>
                <a:cs typeface="Times New Roman" panose="02020603050405020304" pitchFamily="18" charset="0"/>
              </a:rPr>
              <a:t>Quality</a:t>
            </a:r>
            <a:r>
              <a:rPr lang="fr-FR" sz="3200" b="1" i="0" dirty="0">
                <a:solidFill>
                  <a:srgbClr val="202124"/>
                </a:solidFill>
                <a:effectLst/>
                <a:latin typeface="Times New Roman" panose="02020603050405020304" pitchFamily="18" charset="0"/>
                <a:cs typeface="Times New Roman" panose="02020603050405020304" pitchFamily="18" charset="0"/>
              </a:rPr>
              <a:t> </a:t>
            </a:r>
            <a:r>
              <a:rPr lang="fr-FR" sz="3200" b="1" i="0" dirty="0" err="1">
                <a:solidFill>
                  <a:srgbClr val="202124"/>
                </a:solidFill>
                <a:effectLst/>
                <a:latin typeface="Times New Roman" panose="02020603050405020304" pitchFamily="18" charset="0"/>
                <a:cs typeface="Times New Roman" panose="02020603050405020304" pitchFamily="18" charset="0"/>
              </a:rPr>
              <a:t>is</a:t>
            </a:r>
            <a:r>
              <a:rPr lang="fr-FR" sz="3200" b="1" i="0" dirty="0">
                <a:solidFill>
                  <a:srgbClr val="202124"/>
                </a:solidFill>
                <a:effectLst/>
                <a:latin typeface="Times New Roman" panose="02020603050405020304" pitchFamily="18" charset="0"/>
                <a:cs typeface="Times New Roman" panose="02020603050405020304" pitchFamily="18" charset="0"/>
              </a:rPr>
              <a:t> </a:t>
            </a:r>
            <a:r>
              <a:rPr lang="fr-FR" sz="3200" b="1" i="0" dirty="0" err="1">
                <a:solidFill>
                  <a:srgbClr val="202124"/>
                </a:solidFill>
                <a:effectLst/>
                <a:latin typeface="Times New Roman" panose="02020603050405020304" pitchFamily="18" charset="0"/>
                <a:cs typeface="Times New Roman" panose="02020603050405020304" pitchFamily="18" charset="0"/>
              </a:rPr>
              <a:t>everyone's</a:t>
            </a:r>
            <a:r>
              <a:rPr lang="fr-FR" sz="3200" b="1" i="0" dirty="0">
                <a:solidFill>
                  <a:srgbClr val="202124"/>
                </a:solidFill>
                <a:effectLst/>
                <a:latin typeface="Times New Roman" panose="02020603050405020304" pitchFamily="18" charset="0"/>
                <a:cs typeface="Times New Roman" panose="02020603050405020304" pitchFamily="18" charset="0"/>
              </a:rPr>
              <a:t> </a:t>
            </a:r>
            <a:r>
              <a:rPr lang="fr-FR" sz="3200" b="1" i="0" dirty="0" err="1">
                <a:solidFill>
                  <a:srgbClr val="202124"/>
                </a:solidFill>
                <a:effectLst/>
                <a:latin typeface="Times New Roman" panose="02020603050405020304" pitchFamily="18" charset="0"/>
                <a:cs typeface="Times New Roman" panose="02020603050405020304" pitchFamily="18" charset="0"/>
              </a:rPr>
              <a:t>responsibility</a:t>
            </a:r>
            <a:r>
              <a:rPr lang="fr-FR" sz="3200" b="1" i="0" dirty="0">
                <a:solidFill>
                  <a:srgbClr val="202124"/>
                </a:solidFill>
                <a:effectLst/>
                <a:latin typeface="Times New Roman" panose="02020603050405020304" pitchFamily="18" charset="0"/>
                <a:cs typeface="Times New Roman" panose="02020603050405020304" pitchFamily="18" charset="0"/>
              </a:rPr>
              <a:t>. »</a:t>
            </a:r>
            <a:endParaRPr lang="fr-FR" sz="3200" b="1" dirty="0">
              <a:latin typeface="Times New Roman" panose="02020603050405020304" pitchFamily="18" charset="0"/>
              <a:cs typeface="Times New Roman" panose="02020603050405020304" pitchFamily="18" charset="0"/>
            </a:endParaRPr>
          </a:p>
        </p:txBody>
      </p:sp>
      <p:sp>
        <p:nvSpPr>
          <p:cNvPr id="9" name="ZoneTexte 8">
            <a:extLst>
              <a:ext uri="{FF2B5EF4-FFF2-40B4-BE49-F238E27FC236}">
                <a16:creationId xmlns:a16="http://schemas.microsoft.com/office/drawing/2014/main" xmlns="" id="{FCC07AB3-DF72-43AF-A129-984E2F667AD3}"/>
              </a:ext>
            </a:extLst>
          </p:cNvPr>
          <p:cNvSpPr txBox="1"/>
          <p:nvPr/>
        </p:nvSpPr>
        <p:spPr>
          <a:xfrm>
            <a:off x="381000" y="3811012"/>
            <a:ext cx="4724400" cy="2308324"/>
          </a:xfrm>
          <a:prstGeom prst="rect">
            <a:avLst/>
          </a:prstGeom>
          <a:noFill/>
        </p:spPr>
        <p:txBody>
          <a:bodyPr wrap="square" rtlCol="0">
            <a:spAutoFit/>
          </a:bodyPr>
          <a:lstStyle/>
          <a:p>
            <a:pPr algn="r" rtl="1"/>
            <a:r>
              <a:rPr lang="ar-DZ" sz="2400" b="1" i="0" dirty="0">
                <a:solidFill>
                  <a:schemeClr val="bg1"/>
                </a:solidFill>
                <a:effectLst/>
                <a:latin typeface="Segoe UI Historic" panose="020B0502040204020203" pitchFamily="34" charset="0"/>
              </a:rPr>
              <a:t>عد انتهاء الحرب العالمية الثانية تلقى دعوة من اليابان لغرض مساعدتها في جهودها المبذولة لتحسين الجودة ، وفي عام 1950 بدأ بتعليم مفاهيم السيطرة الاحصائية للشركات اليابانية كمستشار ومعلم للصناعة اليابانية ، كما يعد الرائد الاول لحركة الجودة في اليابان.</a:t>
            </a:r>
            <a:endParaRPr lang="fr-FR" sz="2400" b="1" dirty="0">
              <a:solidFill>
                <a:schemeClr val="bg1"/>
              </a:solidFill>
            </a:endParaRPr>
          </a:p>
        </p:txBody>
      </p:sp>
    </p:spTree>
    <p:extLst>
      <p:ext uri="{BB962C8B-B14F-4D97-AF65-F5344CB8AC3E}">
        <p14:creationId xmlns:p14="http://schemas.microsoft.com/office/powerpoint/2010/main" val="1304473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18000">
              <a:schemeClr val="tx1">
                <a:lumMod val="50000"/>
                <a:lumOff val="50000"/>
              </a:schemeClr>
            </a:gs>
            <a:gs pos="62000">
              <a:schemeClr val="tx1"/>
            </a:gs>
            <a:gs pos="83000">
              <a:schemeClr val="tx1"/>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900D8BD-627A-456F-9348-EED452AFC742}"/>
              </a:ext>
            </a:extLst>
          </p:cNvPr>
          <p:cNvSpPr/>
          <p:nvPr/>
        </p:nvSpPr>
        <p:spPr>
          <a:xfrm>
            <a:off x="3562350" y="266700"/>
            <a:ext cx="5067300" cy="6324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xmlns="" id="{8235C8AD-DD49-47C2-9E58-70FBA033142A}"/>
              </a:ext>
            </a:extLst>
          </p:cNvPr>
          <p:cNvSpPr txBox="1"/>
          <p:nvPr/>
        </p:nvSpPr>
        <p:spPr>
          <a:xfrm>
            <a:off x="-4770522" y="1608329"/>
            <a:ext cx="6100010" cy="113877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Armand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FEIGINBAUM</a:t>
            </a:r>
          </a:p>
        </p:txBody>
      </p:sp>
      <p:pic>
        <p:nvPicPr>
          <p:cNvPr id="15" name="Image 14">
            <a:extLst>
              <a:ext uri="{FF2B5EF4-FFF2-40B4-BE49-F238E27FC236}">
                <a16:creationId xmlns:a16="http://schemas.microsoft.com/office/drawing/2014/main" xmlns="" id="{617F0A34-1D70-4F59-8D56-BCCE6F896C99}"/>
              </a:ext>
            </a:extLst>
          </p:cNvPr>
          <p:cNvPicPr>
            <a:picLocks noChangeAspect="1"/>
          </p:cNvPicPr>
          <p:nvPr/>
        </p:nvPicPr>
        <p:blipFill>
          <a:blip r:embed="rId2"/>
          <a:stretch>
            <a:fillRect/>
          </a:stretch>
        </p:blipFill>
        <p:spPr>
          <a:xfrm>
            <a:off x="-5594685" y="2747102"/>
            <a:ext cx="5245768" cy="4812632"/>
          </a:xfrm>
          <a:prstGeom prst="rect">
            <a:avLst/>
          </a:prstGeom>
        </p:spPr>
      </p:pic>
      <p:sp>
        <p:nvSpPr>
          <p:cNvPr id="16" name="ZoneTexte 15">
            <a:extLst>
              <a:ext uri="{FF2B5EF4-FFF2-40B4-BE49-F238E27FC236}">
                <a16:creationId xmlns:a16="http://schemas.microsoft.com/office/drawing/2014/main" xmlns="" id="{1C613CD7-AF98-40BA-8BCA-FAD01FA4AF74}"/>
              </a:ext>
            </a:extLst>
          </p:cNvPr>
          <p:cNvSpPr txBox="1"/>
          <p:nvPr/>
        </p:nvSpPr>
        <p:spPr>
          <a:xfrm>
            <a:off x="-5245768" y="3007895"/>
            <a:ext cx="4572000" cy="3785652"/>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DZ" sz="3200" b="1" i="0" u="none" strike="noStrike" kern="1200" cap="none" spc="0" normalizeH="0" baseline="0" noProof="0">
                <a:ln>
                  <a:noFill/>
                </a:ln>
                <a:solidFill>
                  <a:prstClr val="black"/>
                </a:solidFill>
                <a:effectLst/>
                <a:uLnTx/>
                <a:uFillTx/>
                <a:latin typeface="Arabic Typesetting" panose="03020402040406030203" pitchFamily="66" charset="-78"/>
                <a:ea typeface="+mn-ea"/>
                <a:cs typeface="Arabic Typesetting" panose="03020402040406030203" pitchFamily="66" charset="-78"/>
              </a:rPr>
              <a:t>هو باحث امريكي و رجل اعمال و خبير في الجودة. ارماند هو اول من استخدم كلمة الشاملة ويرى ان الجودة مسؤولية كل فرد في المنظمة ويؤكد على ضرورة الاتصال بين الاقسام وبالاخص الرقابة على جودة عملية الإنتاج</a:t>
            </a:r>
          </a:p>
          <a:p>
            <a:pPr marL="571500" marR="0" lvl="0" indent="-5715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DZ" sz="4000" b="1" i="0" u="none" strike="noStrike" kern="1200" cap="none" spc="0" normalizeH="0" baseline="0" noProof="0">
                <a:ln>
                  <a:noFill/>
                </a:ln>
                <a:solidFill>
                  <a:prstClr val="black"/>
                </a:solidFill>
                <a:effectLst/>
                <a:uLnTx/>
                <a:uFillTx/>
                <a:latin typeface="Arabic Typesetting" panose="03020402040406030203" pitchFamily="66" charset="-78"/>
                <a:ea typeface="+mn-ea"/>
                <a:cs typeface="Arabic Typesetting" panose="03020402040406030203" pitchFamily="66" charset="-78"/>
              </a:rPr>
              <a:t>مكان الازدياد : و م ا</a:t>
            </a:r>
          </a:p>
          <a:p>
            <a:pPr marL="571500" marR="0" lvl="0" indent="-5715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DZ" sz="4000" b="1" i="0" u="none" strike="noStrike" kern="1200" cap="none" spc="0" normalizeH="0" baseline="0" noProof="0">
                <a:ln>
                  <a:noFill/>
                </a:ln>
                <a:solidFill>
                  <a:prstClr val="black"/>
                </a:solidFill>
                <a:effectLst/>
                <a:uLnTx/>
                <a:uFillTx/>
                <a:latin typeface="Arabic Typesetting" panose="03020402040406030203" pitchFamily="66" charset="-78"/>
                <a:ea typeface="+mn-ea"/>
                <a:cs typeface="Arabic Typesetting" panose="03020402040406030203" pitchFamily="66" charset="-78"/>
              </a:rPr>
              <a:t>تاريخ الازدياد:6-4-1920</a:t>
            </a:r>
            <a:endParaRPr kumimoji="0" lang="ar-DZ" sz="4000" b="1" i="0" u="none" strike="noStrike" kern="1200" cap="none" spc="0" normalizeH="0" baseline="0" noProof="0" dirty="0">
              <a:ln>
                <a:noFill/>
              </a:ln>
              <a:solidFill>
                <a:prstClr val="black"/>
              </a:solidFill>
              <a:effectLst/>
              <a:uLnTx/>
              <a:uFillTx/>
              <a:latin typeface="Arabic Typesetting" panose="03020402040406030203" pitchFamily="66" charset="-78"/>
              <a:ea typeface="+mn-ea"/>
              <a:cs typeface="Arabic Typesetting" panose="03020402040406030203" pitchFamily="66" charset="-78"/>
            </a:endParaRPr>
          </a:p>
        </p:txBody>
      </p:sp>
      <p:sp>
        <p:nvSpPr>
          <p:cNvPr id="5" name="ZoneTexte 4">
            <a:extLst>
              <a:ext uri="{FF2B5EF4-FFF2-40B4-BE49-F238E27FC236}">
                <a16:creationId xmlns:a16="http://schemas.microsoft.com/office/drawing/2014/main" xmlns="" id="{3ADA4CED-657D-4DDA-A16A-9B55D9F192CC}"/>
              </a:ext>
            </a:extLst>
          </p:cNvPr>
          <p:cNvSpPr txBox="1"/>
          <p:nvPr/>
        </p:nvSpPr>
        <p:spPr>
          <a:xfrm>
            <a:off x="7111665" y="8675176"/>
            <a:ext cx="4345406" cy="923330"/>
          </a:xfrm>
          <a:prstGeom prst="rect">
            <a:avLst/>
          </a:prstGeom>
          <a:noFill/>
        </p:spPr>
        <p:txBody>
          <a:bodyPr wrap="square" rtlCol="0">
            <a:spAutoFit/>
          </a:bodyPr>
          <a:lstStyle/>
          <a:p>
            <a:r>
              <a:rPr lang="fr-FR" sz="5400" b="1" dirty="0">
                <a:solidFill>
                  <a:schemeClr val="bg1"/>
                </a:solidFill>
                <a:effectLst>
                  <a:outerShdw blurRad="50800" dist="38100" dir="2700000" algn="tl" rotWithShape="0">
                    <a:prstClr val="black"/>
                  </a:outerShdw>
                </a:effectLst>
                <a:latin typeface="Times New Roman" panose="02020603050405020304" pitchFamily="18" charset="0"/>
                <a:cs typeface="Times New Roman" panose="02020603050405020304" pitchFamily="18" charset="0"/>
              </a:rPr>
              <a:t>Philip </a:t>
            </a:r>
            <a:r>
              <a:rPr lang="fr-FR" sz="5400" b="1" dirty="0" err="1">
                <a:solidFill>
                  <a:schemeClr val="bg1"/>
                </a:solidFill>
                <a:effectLst>
                  <a:outerShdw blurRad="50800" dist="38100" dir="2700000" algn="tl" rotWithShape="0">
                    <a:prstClr val="black"/>
                  </a:outerShdw>
                </a:effectLst>
                <a:latin typeface="Times New Roman" panose="02020603050405020304" pitchFamily="18" charset="0"/>
                <a:cs typeface="Times New Roman" panose="02020603050405020304" pitchFamily="18" charset="0"/>
              </a:rPr>
              <a:t>crosby</a:t>
            </a:r>
            <a:endParaRPr lang="fr-FR" sz="5400" b="1" dirty="0">
              <a:solidFill>
                <a:schemeClr val="bg1"/>
              </a:solidFill>
              <a:effectLst>
                <a:outerShdw blurRad="50800" dist="38100" dir="2700000" algn="tl" rotWithShape="0">
                  <a:prstClr val="black"/>
                </a:outerShdw>
              </a:effectLst>
              <a:latin typeface="Times New Roman" panose="02020603050405020304" pitchFamily="18" charset="0"/>
              <a:cs typeface="Times New Roman" panose="02020603050405020304" pitchFamily="18" charset="0"/>
            </a:endParaRPr>
          </a:p>
        </p:txBody>
      </p:sp>
      <p:pic>
        <p:nvPicPr>
          <p:cNvPr id="6" name="Image 5">
            <a:extLst>
              <a:ext uri="{FF2B5EF4-FFF2-40B4-BE49-F238E27FC236}">
                <a16:creationId xmlns:a16="http://schemas.microsoft.com/office/drawing/2014/main" xmlns="" id="{96DFDE78-AD9B-4528-9386-3128FA4AB0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1269" y="498585"/>
            <a:ext cx="4609458" cy="5860829"/>
          </a:xfrm>
          <a:prstGeom prst="rect">
            <a:avLst/>
          </a:prstGeom>
        </p:spPr>
      </p:pic>
      <p:sp>
        <p:nvSpPr>
          <p:cNvPr id="7" name="ZoneTexte 6">
            <a:extLst>
              <a:ext uri="{FF2B5EF4-FFF2-40B4-BE49-F238E27FC236}">
                <a16:creationId xmlns:a16="http://schemas.microsoft.com/office/drawing/2014/main" xmlns="" id="{CDEAC711-9321-4E7A-9840-4069DAF86353}"/>
              </a:ext>
            </a:extLst>
          </p:cNvPr>
          <p:cNvSpPr txBox="1"/>
          <p:nvPr/>
        </p:nvSpPr>
        <p:spPr>
          <a:xfrm>
            <a:off x="3308361" y="5459694"/>
            <a:ext cx="6220649" cy="1015663"/>
          </a:xfrm>
          <a:prstGeom prst="rect">
            <a:avLst/>
          </a:prstGeom>
          <a:noFill/>
        </p:spPr>
        <p:txBody>
          <a:bodyPr wrap="square" rtlCol="0">
            <a:spAutoFit/>
          </a:bodyPr>
          <a:lstStyle/>
          <a:p>
            <a:r>
              <a:rPr lang="fr-FR" sz="6000" b="1" dirty="0" err="1">
                <a:solidFill>
                  <a:schemeClr val="bg1"/>
                </a:solidFill>
                <a:effectLst>
                  <a:outerShdw blurRad="50800" dist="38100" dir="2700000" algn="tl" rotWithShape="0">
                    <a:prstClr val="black"/>
                  </a:outerShdw>
                </a:effectLst>
                <a:latin typeface="Times New Roman" panose="02020603050405020304" pitchFamily="18" charset="0"/>
                <a:cs typeface="Times New Roman" panose="02020603050405020304" pitchFamily="18" charset="0"/>
              </a:rPr>
              <a:t>Kaoru</a:t>
            </a:r>
            <a:r>
              <a:rPr lang="fr-FR" sz="6000" b="1" dirty="0">
                <a:solidFill>
                  <a:schemeClr val="bg1"/>
                </a:solidFill>
                <a:effectLst>
                  <a:outerShdw blurRad="50800" dist="38100" dir="2700000" algn="tl" rotWithShape="0">
                    <a:prstClr val="black"/>
                  </a:outerShdw>
                </a:effectLst>
                <a:latin typeface="Times New Roman" panose="02020603050405020304" pitchFamily="18" charset="0"/>
                <a:cs typeface="Times New Roman" panose="02020603050405020304" pitchFamily="18" charset="0"/>
              </a:rPr>
              <a:t> </a:t>
            </a:r>
            <a:r>
              <a:rPr lang="fr-FR" sz="6000" b="1" dirty="0" err="1">
                <a:solidFill>
                  <a:schemeClr val="bg1"/>
                </a:solidFill>
                <a:effectLst>
                  <a:outerShdw blurRad="50800" dist="38100" dir="2700000" algn="tl" rotWithShape="0">
                    <a:prstClr val="black"/>
                  </a:outerShdw>
                </a:effectLst>
                <a:latin typeface="Times New Roman" panose="02020603050405020304" pitchFamily="18" charset="0"/>
                <a:cs typeface="Times New Roman" panose="02020603050405020304" pitchFamily="18" charset="0"/>
              </a:rPr>
              <a:t>ishikawa</a:t>
            </a:r>
            <a:endParaRPr lang="fr-FR" sz="6000" b="1" dirty="0">
              <a:solidFill>
                <a:schemeClr val="bg1"/>
              </a:solidFill>
              <a:effectLst>
                <a:outerShdw blurRad="50800" dist="38100" dir="2700000" algn="tl" rotWithShape="0">
                  <a:prstClr val="black"/>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53643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18000">
              <a:schemeClr val="tx1">
                <a:lumMod val="50000"/>
                <a:lumOff val="50000"/>
              </a:schemeClr>
            </a:gs>
            <a:gs pos="62000">
              <a:schemeClr val="tx1"/>
            </a:gs>
            <a:gs pos="83000">
              <a:schemeClr val="tx1"/>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900D8BD-627A-456F-9348-EED452AFC742}"/>
              </a:ext>
            </a:extLst>
          </p:cNvPr>
          <p:cNvSpPr/>
          <p:nvPr/>
        </p:nvSpPr>
        <p:spPr>
          <a:xfrm>
            <a:off x="1" y="0"/>
            <a:ext cx="12873788"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xmlns="" id="{3ADA4CED-657D-4DDA-A16A-9B55D9F192CC}"/>
              </a:ext>
            </a:extLst>
          </p:cNvPr>
          <p:cNvSpPr txBox="1"/>
          <p:nvPr/>
        </p:nvSpPr>
        <p:spPr>
          <a:xfrm>
            <a:off x="7111665" y="8675176"/>
            <a:ext cx="4345406" cy="923330"/>
          </a:xfrm>
          <a:prstGeom prst="rect">
            <a:avLst/>
          </a:prstGeom>
          <a:noFill/>
        </p:spPr>
        <p:txBody>
          <a:bodyPr wrap="square" rtlCol="0">
            <a:spAutoFit/>
          </a:bodyPr>
          <a:lstStyle/>
          <a:p>
            <a:r>
              <a:rPr lang="fr-FR" sz="5400" b="1" dirty="0">
                <a:solidFill>
                  <a:schemeClr val="bg1"/>
                </a:solidFill>
                <a:effectLst>
                  <a:outerShdw blurRad="50800" dist="38100" dir="2700000" algn="tl" rotWithShape="0">
                    <a:prstClr val="black"/>
                  </a:outerShdw>
                </a:effectLst>
                <a:latin typeface="Times New Roman" panose="02020603050405020304" pitchFamily="18" charset="0"/>
                <a:cs typeface="Times New Roman" panose="02020603050405020304" pitchFamily="18" charset="0"/>
              </a:rPr>
              <a:t>Philip </a:t>
            </a:r>
            <a:r>
              <a:rPr lang="fr-FR" sz="5400" b="1" dirty="0" err="1">
                <a:solidFill>
                  <a:schemeClr val="bg1"/>
                </a:solidFill>
                <a:effectLst>
                  <a:outerShdw blurRad="50800" dist="38100" dir="2700000" algn="tl" rotWithShape="0">
                    <a:prstClr val="black"/>
                  </a:outerShdw>
                </a:effectLst>
                <a:latin typeface="Times New Roman" panose="02020603050405020304" pitchFamily="18" charset="0"/>
                <a:cs typeface="Times New Roman" panose="02020603050405020304" pitchFamily="18" charset="0"/>
              </a:rPr>
              <a:t>crosby</a:t>
            </a:r>
            <a:endParaRPr lang="fr-FR" sz="5400" b="1" dirty="0">
              <a:solidFill>
                <a:schemeClr val="bg1"/>
              </a:solidFill>
              <a:effectLst>
                <a:outerShdw blurRad="50800" dist="38100" dir="2700000" algn="tl" rotWithShape="0">
                  <a:prstClr val="black"/>
                </a:outerShdw>
              </a:effectLst>
              <a:latin typeface="Times New Roman" panose="02020603050405020304" pitchFamily="18" charset="0"/>
              <a:cs typeface="Times New Roman" panose="02020603050405020304" pitchFamily="18" charset="0"/>
            </a:endParaRPr>
          </a:p>
        </p:txBody>
      </p:sp>
      <p:pic>
        <p:nvPicPr>
          <p:cNvPr id="6" name="Image 5">
            <a:extLst>
              <a:ext uri="{FF2B5EF4-FFF2-40B4-BE49-F238E27FC236}">
                <a16:creationId xmlns:a16="http://schemas.microsoft.com/office/drawing/2014/main" xmlns="" id="{96DFDE78-AD9B-4528-9386-3128FA4AB0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6756" y="175903"/>
            <a:ext cx="8420096" cy="6248960"/>
          </a:xfrm>
          <a:prstGeom prst="rect">
            <a:avLst/>
          </a:prstGeom>
        </p:spPr>
      </p:pic>
      <p:sp>
        <p:nvSpPr>
          <p:cNvPr id="7" name="ZoneTexte 6">
            <a:extLst>
              <a:ext uri="{FF2B5EF4-FFF2-40B4-BE49-F238E27FC236}">
                <a16:creationId xmlns:a16="http://schemas.microsoft.com/office/drawing/2014/main" xmlns="" id="{CDEAC711-9321-4E7A-9840-4069DAF86353}"/>
              </a:ext>
            </a:extLst>
          </p:cNvPr>
          <p:cNvSpPr txBox="1"/>
          <p:nvPr/>
        </p:nvSpPr>
        <p:spPr>
          <a:xfrm>
            <a:off x="0" y="7786496"/>
            <a:ext cx="6220649" cy="1015663"/>
          </a:xfrm>
          <a:prstGeom prst="rect">
            <a:avLst/>
          </a:prstGeom>
          <a:noFill/>
        </p:spPr>
        <p:txBody>
          <a:bodyPr wrap="square" rtlCol="0">
            <a:spAutoFit/>
          </a:bodyPr>
          <a:lstStyle/>
          <a:p>
            <a:r>
              <a:rPr lang="fr-FR" sz="6000" b="1" dirty="0" err="1">
                <a:solidFill>
                  <a:schemeClr val="bg1"/>
                </a:solidFill>
                <a:effectLst>
                  <a:outerShdw blurRad="50800" dist="38100" dir="2700000" algn="tl" rotWithShape="0">
                    <a:prstClr val="black"/>
                  </a:outerShdw>
                </a:effectLst>
                <a:latin typeface="Times New Roman" panose="02020603050405020304" pitchFamily="18" charset="0"/>
                <a:cs typeface="Times New Roman" panose="02020603050405020304" pitchFamily="18" charset="0"/>
              </a:rPr>
              <a:t>Kaoru</a:t>
            </a:r>
            <a:r>
              <a:rPr lang="fr-FR" sz="6000" b="1" dirty="0">
                <a:solidFill>
                  <a:schemeClr val="bg1"/>
                </a:solidFill>
                <a:effectLst>
                  <a:outerShdw blurRad="50800" dist="38100" dir="2700000" algn="tl" rotWithShape="0">
                    <a:prstClr val="black"/>
                  </a:outerShdw>
                </a:effectLst>
                <a:latin typeface="Times New Roman" panose="02020603050405020304" pitchFamily="18" charset="0"/>
                <a:cs typeface="Times New Roman" panose="02020603050405020304" pitchFamily="18" charset="0"/>
              </a:rPr>
              <a:t> </a:t>
            </a:r>
            <a:r>
              <a:rPr lang="fr-FR" sz="6000" b="1" dirty="0" err="1">
                <a:solidFill>
                  <a:schemeClr val="bg1"/>
                </a:solidFill>
                <a:effectLst>
                  <a:outerShdw blurRad="50800" dist="38100" dir="2700000" algn="tl" rotWithShape="0">
                    <a:prstClr val="black"/>
                  </a:outerShdw>
                </a:effectLst>
                <a:latin typeface="Times New Roman" panose="02020603050405020304" pitchFamily="18" charset="0"/>
                <a:cs typeface="Times New Roman" panose="02020603050405020304" pitchFamily="18" charset="0"/>
              </a:rPr>
              <a:t>ishikawa</a:t>
            </a:r>
            <a:endParaRPr lang="fr-FR" sz="6000" b="1" dirty="0">
              <a:solidFill>
                <a:schemeClr val="bg1"/>
              </a:solidFill>
              <a:effectLst>
                <a:outerShdw blurRad="50800" dist="38100" dir="2700000" algn="tl" rotWithShape="0">
                  <a:prstClr val="black"/>
                </a:outerShdw>
              </a:effectLst>
              <a:latin typeface="Times New Roman" panose="02020603050405020304" pitchFamily="18" charset="0"/>
              <a:cs typeface="Times New Roman" panose="02020603050405020304" pitchFamily="18" charset="0"/>
            </a:endParaRPr>
          </a:p>
        </p:txBody>
      </p:sp>
      <p:pic>
        <p:nvPicPr>
          <p:cNvPr id="15" name="Image 14">
            <a:extLst>
              <a:ext uri="{FF2B5EF4-FFF2-40B4-BE49-F238E27FC236}">
                <a16:creationId xmlns:a16="http://schemas.microsoft.com/office/drawing/2014/main" xmlns="" id="{617F0A34-1D70-4F59-8D56-BCCE6F896C99}"/>
              </a:ext>
            </a:extLst>
          </p:cNvPr>
          <p:cNvPicPr>
            <a:picLocks noChangeAspect="1"/>
          </p:cNvPicPr>
          <p:nvPr/>
        </p:nvPicPr>
        <p:blipFill>
          <a:blip r:embed="rId3"/>
          <a:stretch>
            <a:fillRect/>
          </a:stretch>
        </p:blipFill>
        <p:spPr>
          <a:xfrm>
            <a:off x="-14034" y="2045368"/>
            <a:ext cx="5245768" cy="4812632"/>
          </a:xfrm>
          <a:prstGeom prst="rect">
            <a:avLst/>
          </a:prstGeom>
        </p:spPr>
      </p:pic>
      <p:sp>
        <p:nvSpPr>
          <p:cNvPr id="3" name="ZoneTexte 2">
            <a:extLst>
              <a:ext uri="{FF2B5EF4-FFF2-40B4-BE49-F238E27FC236}">
                <a16:creationId xmlns:a16="http://schemas.microsoft.com/office/drawing/2014/main" xmlns="" id="{22C21031-B599-4102-8AEA-4C3EC523E393}"/>
              </a:ext>
            </a:extLst>
          </p:cNvPr>
          <p:cNvSpPr txBox="1"/>
          <p:nvPr/>
        </p:nvSpPr>
        <p:spPr>
          <a:xfrm>
            <a:off x="974560" y="1660988"/>
            <a:ext cx="3344779" cy="1446550"/>
          </a:xfrm>
          <a:prstGeom prst="rect">
            <a:avLst/>
          </a:prstGeom>
          <a:noFill/>
        </p:spPr>
        <p:txBody>
          <a:bodyPr wrap="square" rtlCol="0">
            <a:spAutoFit/>
          </a:bodyPr>
          <a:lstStyle/>
          <a:p>
            <a:pPr algn="ctr"/>
            <a:r>
              <a:rPr lang="fr-FR" sz="4400" b="1" dirty="0" err="1">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Kaoru</a:t>
            </a:r>
            <a:endParaRPr lang="fr-FR" sz="4400" b="1"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a:p>
            <a:pPr algn="ctr"/>
            <a:r>
              <a:rPr lang="fr-FR" sz="4400" b="1"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fr-FR" sz="4400" b="1" dirty="0" err="1">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ishikawa</a:t>
            </a:r>
            <a:endParaRPr lang="fr-FR" sz="4400" b="1" dirty="0">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4" name="ZoneTexte 3">
            <a:extLst>
              <a:ext uri="{FF2B5EF4-FFF2-40B4-BE49-F238E27FC236}">
                <a16:creationId xmlns:a16="http://schemas.microsoft.com/office/drawing/2014/main" xmlns="" id="{D77580A1-DA12-420C-82EA-79FAF3A77F7B}"/>
              </a:ext>
            </a:extLst>
          </p:cNvPr>
          <p:cNvSpPr txBox="1"/>
          <p:nvPr/>
        </p:nvSpPr>
        <p:spPr>
          <a:xfrm>
            <a:off x="201532" y="3156375"/>
            <a:ext cx="4668252" cy="3477875"/>
          </a:xfrm>
          <a:prstGeom prst="rect">
            <a:avLst/>
          </a:prstGeom>
          <a:noFill/>
        </p:spPr>
        <p:txBody>
          <a:bodyPr wrap="square" rtlCol="0">
            <a:spAutoFit/>
          </a:bodyPr>
          <a:lstStyle/>
          <a:p>
            <a:pPr algn="r" rtl="1"/>
            <a:r>
              <a:rPr lang="ar-DZ" sz="4400" b="1" dirty="0">
                <a:latin typeface="Arabic Typesetting" panose="03020402040406030203" pitchFamily="66" charset="-78"/>
                <a:cs typeface="Arabic Typesetting" panose="03020402040406030203" pitchFamily="66" charset="-78"/>
              </a:rPr>
              <a:t>يعد </a:t>
            </a:r>
            <a:r>
              <a:rPr lang="fr-FR" sz="4400" b="1" dirty="0">
                <a:latin typeface="Arabic Typesetting" panose="03020402040406030203" pitchFamily="66" charset="-78"/>
                <a:cs typeface="Arabic Typesetting" panose="03020402040406030203" pitchFamily="66" charset="-78"/>
              </a:rPr>
              <a:t> Ishikawa </a:t>
            </a:r>
            <a:r>
              <a:rPr lang="ar-DZ" sz="4400" b="1" dirty="0">
                <a:latin typeface="Arabic Typesetting" panose="03020402040406030203" pitchFamily="66" charset="-78"/>
                <a:cs typeface="Arabic Typesetting" panose="03020402040406030203" pitchFamily="66" charset="-78"/>
              </a:rPr>
              <a:t>من رواد الجودة اليابانيين إذ يتمتع بشعبية كبيرة إقليمياً وعالمياً ,, متخصص بالكيمياء التطبيقية</a:t>
            </a:r>
          </a:p>
          <a:p>
            <a:pPr algn="r" rtl="1"/>
            <a:r>
              <a:rPr lang="ar-DZ" sz="4400" b="1" dirty="0">
                <a:latin typeface="Arabic Typesetting" panose="03020402040406030203" pitchFamily="66" charset="-78"/>
                <a:cs typeface="Arabic Typesetting" panose="03020402040406030203" pitchFamily="66" charset="-78"/>
              </a:rPr>
              <a:t>مكان الازدياد : اليابان-طوكيو</a:t>
            </a:r>
          </a:p>
          <a:p>
            <a:pPr algn="r" rtl="1"/>
            <a:r>
              <a:rPr lang="ar-DZ" sz="4400" b="1" dirty="0">
                <a:latin typeface="Arabic Typesetting" panose="03020402040406030203" pitchFamily="66" charset="-78"/>
                <a:cs typeface="Arabic Typesetting" panose="03020402040406030203" pitchFamily="66" charset="-78"/>
              </a:rPr>
              <a:t>تاريخ الازدياد:13-7-1915</a:t>
            </a:r>
            <a:endParaRPr lang="fr-FR" sz="4400" b="1" dirty="0">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38085475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xmlns="" id="{15AC49C9-7084-40FA-B5CE-89C006C1C0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450" y="-620059"/>
            <a:ext cx="12668250" cy="4049059"/>
          </a:xfrm>
          <a:prstGeom prst="rect">
            <a:avLst/>
          </a:prstGeom>
        </p:spPr>
      </p:pic>
      <p:sp>
        <p:nvSpPr>
          <p:cNvPr id="4" name="ZoneTexte 3">
            <a:extLst>
              <a:ext uri="{FF2B5EF4-FFF2-40B4-BE49-F238E27FC236}">
                <a16:creationId xmlns:a16="http://schemas.microsoft.com/office/drawing/2014/main" xmlns="" id="{863440C6-17E8-4E52-877D-C30598FA9AA5}"/>
              </a:ext>
            </a:extLst>
          </p:cNvPr>
          <p:cNvSpPr txBox="1"/>
          <p:nvPr/>
        </p:nvSpPr>
        <p:spPr>
          <a:xfrm>
            <a:off x="504825" y="616237"/>
            <a:ext cx="4438650" cy="923330"/>
          </a:xfrm>
          <a:prstGeom prst="rect">
            <a:avLst/>
          </a:prstGeom>
          <a:noFill/>
        </p:spPr>
        <p:txBody>
          <a:bodyPr wrap="square" rtlCol="0">
            <a:spAutoFit/>
          </a:bodyPr>
          <a:lstStyle/>
          <a:p>
            <a:pPr algn="r" rtl="1"/>
            <a:r>
              <a:rPr lang="ar-DZ" sz="5400" b="1" dirty="0">
                <a:highlight>
                  <a:srgbClr val="FFFF00"/>
                </a:highlight>
                <a:latin typeface="Arabic Typesetting" panose="03020402040406030203" pitchFamily="66" charset="-78"/>
                <a:cs typeface="Arabic Typesetting" panose="03020402040406030203" pitchFamily="66" charset="-78"/>
              </a:rPr>
              <a:t> نبذة حول </a:t>
            </a:r>
            <a:r>
              <a:rPr lang="ar-DZ" sz="5400" b="1" dirty="0" err="1">
                <a:highlight>
                  <a:srgbClr val="FFFF00"/>
                </a:highlight>
                <a:latin typeface="Arabic Typesetting" panose="03020402040406030203" pitchFamily="66" charset="-78"/>
                <a:cs typeface="Arabic Typesetting" panose="03020402040406030203" pitchFamily="66" charset="-78"/>
              </a:rPr>
              <a:t>كاورو</a:t>
            </a:r>
            <a:r>
              <a:rPr lang="ar-DZ" sz="5400" b="1" dirty="0">
                <a:highlight>
                  <a:srgbClr val="FFFF00"/>
                </a:highlight>
                <a:latin typeface="Arabic Typesetting" panose="03020402040406030203" pitchFamily="66" charset="-78"/>
                <a:cs typeface="Arabic Typesetting" panose="03020402040406030203" pitchFamily="66" charset="-78"/>
              </a:rPr>
              <a:t> </a:t>
            </a:r>
            <a:r>
              <a:rPr lang="ar-DZ" sz="5400" b="1" dirty="0" err="1">
                <a:highlight>
                  <a:srgbClr val="FFFF00"/>
                </a:highlight>
                <a:latin typeface="Arabic Typesetting" panose="03020402040406030203" pitchFamily="66" charset="-78"/>
                <a:cs typeface="Arabic Typesetting" panose="03020402040406030203" pitchFamily="66" charset="-78"/>
              </a:rPr>
              <a:t>ايشيكاوا</a:t>
            </a:r>
            <a:r>
              <a:rPr lang="ar-DZ" sz="5400" b="1" dirty="0">
                <a:highlight>
                  <a:srgbClr val="FFFF00"/>
                </a:highlight>
                <a:latin typeface="Arabic Typesetting" panose="03020402040406030203" pitchFamily="66" charset="-78"/>
                <a:cs typeface="Arabic Typesetting" panose="03020402040406030203" pitchFamily="66" charset="-78"/>
              </a:rPr>
              <a:t>:</a:t>
            </a:r>
            <a:endParaRPr lang="fr-FR" sz="5400" b="1" dirty="0">
              <a:highlight>
                <a:srgbClr val="FFFF00"/>
              </a:highlight>
              <a:latin typeface="Arabic Typesetting" panose="03020402040406030203" pitchFamily="66" charset="-78"/>
              <a:cs typeface="Arabic Typesetting" panose="03020402040406030203" pitchFamily="66" charset="-78"/>
            </a:endParaRPr>
          </a:p>
        </p:txBody>
      </p:sp>
      <p:pic>
        <p:nvPicPr>
          <p:cNvPr id="13" name="Image 12">
            <a:extLst>
              <a:ext uri="{FF2B5EF4-FFF2-40B4-BE49-F238E27FC236}">
                <a16:creationId xmlns:a16="http://schemas.microsoft.com/office/drawing/2014/main" xmlns="" id="{7972CA1D-AB00-4626-ABB3-55D63A6C2E67}"/>
              </a:ext>
            </a:extLst>
          </p:cNvPr>
          <p:cNvPicPr>
            <a:picLocks noChangeAspect="1"/>
          </p:cNvPicPr>
          <p:nvPr/>
        </p:nvPicPr>
        <p:blipFill rotWithShape="1">
          <a:blip r:embed="rId3">
            <a:extLst>
              <a:ext uri="{28A0092B-C50C-407E-A947-70E740481C1C}">
                <a14:useLocalDpi xmlns:a14="http://schemas.microsoft.com/office/drawing/2010/main" val="0"/>
              </a:ext>
            </a:extLst>
          </a:blip>
          <a:srcRect l="17262" r="14582"/>
          <a:stretch/>
        </p:blipFill>
        <p:spPr>
          <a:xfrm>
            <a:off x="4943475" y="-6100"/>
            <a:ext cx="3598945" cy="3859887"/>
          </a:xfrm>
          <a:prstGeom prst="rect">
            <a:avLst/>
          </a:prstGeom>
        </p:spPr>
      </p:pic>
      <p:sp>
        <p:nvSpPr>
          <p:cNvPr id="14" name="ZoneTexte 13">
            <a:extLst>
              <a:ext uri="{FF2B5EF4-FFF2-40B4-BE49-F238E27FC236}">
                <a16:creationId xmlns:a16="http://schemas.microsoft.com/office/drawing/2014/main" xmlns="" id="{6E71293D-97E2-434E-BBE9-007663672B28}"/>
              </a:ext>
            </a:extLst>
          </p:cNvPr>
          <p:cNvSpPr txBox="1"/>
          <p:nvPr/>
        </p:nvSpPr>
        <p:spPr>
          <a:xfrm>
            <a:off x="8831178" y="662404"/>
            <a:ext cx="3360821" cy="1754326"/>
          </a:xfrm>
          <a:prstGeom prst="rect">
            <a:avLst/>
          </a:prstGeom>
          <a:noFill/>
        </p:spPr>
        <p:txBody>
          <a:bodyPr wrap="square" rtlCol="0">
            <a:spAutoFit/>
          </a:bodyPr>
          <a:lstStyle/>
          <a:p>
            <a:pPr algn="l"/>
            <a:r>
              <a:rPr lang="en-US" sz="3600" b="1" i="0" dirty="0">
                <a:solidFill>
                  <a:srgbClr val="040C28"/>
                </a:solidFill>
                <a:effectLst/>
                <a:latin typeface="Google Sans"/>
              </a:rPr>
              <a:t>“Quality control starts and ends with training</a:t>
            </a:r>
            <a:r>
              <a:rPr lang="en-US" sz="3600" b="1" i="0" dirty="0">
                <a:solidFill>
                  <a:srgbClr val="202124"/>
                </a:solidFill>
                <a:effectLst/>
                <a:latin typeface="Google Sans"/>
              </a:rPr>
              <a:t>.”</a:t>
            </a:r>
            <a:endParaRPr lang="fr-FR" sz="3600" b="1" dirty="0"/>
          </a:p>
        </p:txBody>
      </p:sp>
      <p:sp>
        <p:nvSpPr>
          <p:cNvPr id="15" name="ZoneTexte 14">
            <a:extLst>
              <a:ext uri="{FF2B5EF4-FFF2-40B4-BE49-F238E27FC236}">
                <a16:creationId xmlns:a16="http://schemas.microsoft.com/office/drawing/2014/main" xmlns="" id="{C6FE5F8E-A9AB-4878-AE95-410AF2B66137}"/>
              </a:ext>
            </a:extLst>
          </p:cNvPr>
          <p:cNvSpPr txBox="1"/>
          <p:nvPr/>
        </p:nvSpPr>
        <p:spPr>
          <a:xfrm>
            <a:off x="6462462" y="3429000"/>
            <a:ext cx="5390148" cy="3170099"/>
          </a:xfrm>
          <a:prstGeom prst="rect">
            <a:avLst/>
          </a:prstGeom>
          <a:noFill/>
        </p:spPr>
        <p:txBody>
          <a:bodyPr wrap="square" rtlCol="0">
            <a:spAutoFit/>
          </a:bodyPr>
          <a:lstStyle/>
          <a:p>
            <a:pPr marL="285750" indent="-285750" algn="r" rtl="1">
              <a:buClr>
                <a:srgbClr val="FFFF00"/>
              </a:buClr>
              <a:buFont typeface="Wingdings" panose="05000000000000000000" pitchFamily="2" charset="2"/>
              <a:buChar char="q"/>
            </a:pPr>
            <a:r>
              <a:rPr lang="ar-DZ" sz="2400" dirty="0">
                <a:solidFill>
                  <a:schemeClr val="bg1"/>
                </a:solidFill>
              </a:rPr>
              <a:t>عام </a:t>
            </a:r>
            <a:r>
              <a:rPr lang="ar-DZ" sz="4000" b="1" dirty="0">
                <a:solidFill>
                  <a:schemeClr val="bg1"/>
                </a:solidFill>
                <a:latin typeface="Arabic Typesetting" panose="03020402040406030203" pitchFamily="66" charset="-78"/>
                <a:cs typeface="Arabic Typesetting" panose="03020402040406030203" pitchFamily="66" charset="-78"/>
              </a:rPr>
              <a:t>1939 تخرج من جامعة طوكيو باليابان وهو متخصص بالكيمياء التطبيقية.</a:t>
            </a:r>
          </a:p>
          <a:p>
            <a:pPr marL="457200" indent="-457200" algn="r" rtl="1">
              <a:buClr>
                <a:srgbClr val="FFFF00"/>
              </a:buClr>
              <a:buFont typeface="Wingdings" panose="05000000000000000000" pitchFamily="2" charset="2"/>
              <a:buChar char="q"/>
            </a:pPr>
            <a:r>
              <a:rPr lang="ar-DZ" sz="4000" b="1" dirty="0">
                <a:solidFill>
                  <a:schemeClr val="bg1"/>
                </a:solidFill>
                <a:latin typeface="Arabic Typesetting" panose="03020402040406030203" pitchFamily="66" charset="-78"/>
                <a:cs typeface="Arabic Typesetting" panose="03020402040406030203" pitchFamily="66" charset="-78"/>
              </a:rPr>
              <a:t>في عام 1952 حصل على جائزة </a:t>
            </a:r>
            <a:r>
              <a:rPr lang="fr-FR" sz="4000" b="1" dirty="0">
                <a:solidFill>
                  <a:schemeClr val="bg1"/>
                </a:solidFill>
                <a:latin typeface="Arabic Typesetting" panose="03020402040406030203" pitchFamily="66" charset="-78"/>
                <a:cs typeface="Arabic Typesetting" panose="03020402040406030203" pitchFamily="66" charset="-78"/>
              </a:rPr>
              <a:t> </a:t>
            </a:r>
            <a:r>
              <a:rPr lang="fr-FR" sz="4000" b="1" dirty="0" err="1">
                <a:solidFill>
                  <a:schemeClr val="bg1"/>
                </a:solidFill>
                <a:latin typeface="Arabic Typesetting" panose="03020402040406030203" pitchFamily="66" charset="-78"/>
                <a:cs typeface="Arabic Typesetting" panose="03020402040406030203" pitchFamily="66" charset="-78"/>
              </a:rPr>
              <a:t>deming</a:t>
            </a:r>
            <a:r>
              <a:rPr lang="fr-FR" sz="4000" b="1" dirty="0">
                <a:solidFill>
                  <a:schemeClr val="bg1"/>
                </a:solidFill>
                <a:latin typeface="Arabic Typesetting" panose="03020402040406030203" pitchFamily="66" charset="-78"/>
                <a:cs typeface="Arabic Typesetting" panose="03020402040406030203" pitchFamily="66" charset="-78"/>
              </a:rPr>
              <a:t> </a:t>
            </a:r>
            <a:r>
              <a:rPr lang="ar-DZ" sz="4000" b="1" dirty="0">
                <a:solidFill>
                  <a:schemeClr val="bg1"/>
                </a:solidFill>
                <a:latin typeface="Arabic Typesetting" panose="03020402040406030203" pitchFamily="66" charset="-78"/>
                <a:cs typeface="Arabic Typesetting" panose="03020402040406030203" pitchFamily="66" charset="-78"/>
              </a:rPr>
              <a:t>تكريماً له لإسهامه العلمي والعملي في تطوير مفهوم الجودة والطرائق الاحصائية لتطبيقها </a:t>
            </a:r>
            <a:r>
              <a:rPr lang="ar-DZ" sz="3200" b="1" dirty="0">
                <a:solidFill>
                  <a:schemeClr val="bg1"/>
                </a:solidFill>
                <a:latin typeface="Arabic Typesetting" panose="03020402040406030203" pitchFamily="66" charset="-78"/>
                <a:cs typeface="Arabic Typesetting" panose="03020402040406030203" pitchFamily="66" charset="-78"/>
              </a:rPr>
              <a:t>،</a:t>
            </a:r>
            <a:endParaRPr lang="fr-FR" sz="3200" b="1" dirty="0">
              <a:solidFill>
                <a:schemeClr val="bg1"/>
              </a:solidFill>
              <a:latin typeface="Arabic Typesetting" panose="03020402040406030203" pitchFamily="66" charset="-78"/>
              <a:cs typeface="Arabic Typesetting" panose="03020402040406030203" pitchFamily="66" charset="-78"/>
            </a:endParaRPr>
          </a:p>
        </p:txBody>
      </p:sp>
      <p:sp>
        <p:nvSpPr>
          <p:cNvPr id="16" name="ZoneTexte 15">
            <a:extLst>
              <a:ext uri="{FF2B5EF4-FFF2-40B4-BE49-F238E27FC236}">
                <a16:creationId xmlns:a16="http://schemas.microsoft.com/office/drawing/2014/main" xmlns="" id="{E0382B06-326E-4B90-B49E-EDBAFC56450F}"/>
              </a:ext>
            </a:extLst>
          </p:cNvPr>
          <p:cNvSpPr txBox="1"/>
          <p:nvPr/>
        </p:nvSpPr>
        <p:spPr>
          <a:xfrm>
            <a:off x="504826" y="3933439"/>
            <a:ext cx="3537786" cy="2308324"/>
          </a:xfrm>
          <a:prstGeom prst="rect">
            <a:avLst/>
          </a:prstGeom>
          <a:noFill/>
        </p:spPr>
        <p:txBody>
          <a:bodyPr wrap="square" rtlCol="0">
            <a:spAutoFit/>
          </a:bodyPr>
          <a:lstStyle/>
          <a:p>
            <a:pPr marL="685800" indent="-685800" algn="r" rtl="1">
              <a:buClr>
                <a:srgbClr val="FFFF00"/>
              </a:buClr>
              <a:buFont typeface="Wingdings" panose="05000000000000000000" pitchFamily="2" charset="2"/>
              <a:buChar char="q"/>
            </a:pPr>
            <a:r>
              <a:rPr lang="ar-DZ" sz="4800" b="1" dirty="0">
                <a:solidFill>
                  <a:schemeClr val="bg1"/>
                </a:solidFill>
                <a:latin typeface="Arabic Typesetting" panose="03020402040406030203" pitchFamily="66" charset="-78"/>
                <a:cs typeface="Arabic Typesetting" panose="03020402040406030203" pitchFamily="66" charset="-78"/>
              </a:rPr>
              <a:t>هو من قام بخلق فكرة حلقات الجودة و مبادئها الأساسية </a:t>
            </a:r>
            <a:endParaRPr lang="fr-FR" sz="4800" b="1" dirty="0">
              <a:solidFill>
                <a:schemeClr val="bg1"/>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1967210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xmlns="" id="{0D7531A3-03DF-45B3-B6AC-5EA42A544A41}"/>
              </a:ext>
            </a:extLst>
          </p:cNvPr>
          <p:cNvCxnSpPr>
            <a:cxnSpLocks/>
          </p:cNvCxnSpPr>
          <p:nvPr/>
        </p:nvCxnSpPr>
        <p:spPr>
          <a:xfrm>
            <a:off x="5505450" y="1754148"/>
            <a:ext cx="7391400" cy="0"/>
          </a:xfrm>
          <a:prstGeom prst="line">
            <a:avLst/>
          </a:prstGeom>
        </p:spPr>
        <p:style>
          <a:lnRef idx="3">
            <a:schemeClr val="dk1"/>
          </a:lnRef>
          <a:fillRef idx="0">
            <a:schemeClr val="dk1"/>
          </a:fillRef>
          <a:effectRef idx="2">
            <a:schemeClr val="dk1"/>
          </a:effectRef>
          <a:fontRef idx="minor">
            <a:schemeClr val="tx1"/>
          </a:fontRef>
        </p:style>
      </p:cxnSp>
      <p:sp>
        <p:nvSpPr>
          <p:cNvPr id="7" name="ZoneTexte 6">
            <a:extLst>
              <a:ext uri="{FF2B5EF4-FFF2-40B4-BE49-F238E27FC236}">
                <a16:creationId xmlns:a16="http://schemas.microsoft.com/office/drawing/2014/main" xmlns="" id="{8D37E157-AC2F-4616-9E16-5DC4C64EFD65}"/>
              </a:ext>
            </a:extLst>
          </p:cNvPr>
          <p:cNvSpPr txBox="1"/>
          <p:nvPr/>
        </p:nvSpPr>
        <p:spPr>
          <a:xfrm>
            <a:off x="4800600" y="225504"/>
            <a:ext cx="7391400" cy="1107996"/>
          </a:xfrm>
          <a:prstGeom prst="rect">
            <a:avLst/>
          </a:prstGeom>
          <a:noFill/>
        </p:spPr>
        <p:txBody>
          <a:bodyPr wrap="square" rtlCol="0">
            <a:spAutoFit/>
          </a:bodyPr>
          <a:lstStyle/>
          <a:p>
            <a:pPr algn="r" rtl="1"/>
            <a:r>
              <a:rPr lang="ar-DZ" sz="6600" dirty="0">
                <a:highlight>
                  <a:srgbClr val="FFFF00"/>
                </a:highlight>
                <a:latin typeface="Arabic Typesetting" panose="03020402040406030203" pitchFamily="66" charset="-78"/>
                <a:cs typeface="Arabic Typesetting" panose="03020402040406030203" pitchFamily="66" charset="-78"/>
              </a:rPr>
              <a:t>تعريف إدارة  الجودة الشاملة بالنسبة له:</a:t>
            </a:r>
            <a:endParaRPr lang="fr-FR" sz="6600" dirty="0">
              <a:highlight>
                <a:srgbClr val="FFFF00"/>
              </a:highlight>
              <a:latin typeface="Arabic Typesetting" panose="03020402040406030203" pitchFamily="66" charset="-78"/>
              <a:cs typeface="Arabic Typesetting" panose="03020402040406030203" pitchFamily="66" charset="-78"/>
            </a:endParaRPr>
          </a:p>
        </p:txBody>
      </p:sp>
      <p:pic>
        <p:nvPicPr>
          <p:cNvPr id="6" name="Image 5">
            <a:extLst>
              <a:ext uri="{FF2B5EF4-FFF2-40B4-BE49-F238E27FC236}">
                <a16:creationId xmlns:a16="http://schemas.microsoft.com/office/drawing/2014/main" xmlns="" id="{45234FD3-66E1-4162-AEDF-D0192EC1CE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4931"/>
          <a:stretch/>
        </p:blipFill>
        <p:spPr>
          <a:xfrm>
            <a:off x="0" y="1"/>
            <a:ext cx="5029200" cy="3429000"/>
          </a:xfrm>
          <a:prstGeom prst="rect">
            <a:avLst/>
          </a:prstGeom>
        </p:spPr>
      </p:pic>
      <p:sp>
        <p:nvSpPr>
          <p:cNvPr id="10" name="ZoneTexte 9">
            <a:extLst>
              <a:ext uri="{FF2B5EF4-FFF2-40B4-BE49-F238E27FC236}">
                <a16:creationId xmlns:a16="http://schemas.microsoft.com/office/drawing/2014/main" xmlns="" id="{DD8BFCCD-1FE8-4EE5-8124-CA3FC1D5DA70}"/>
              </a:ext>
            </a:extLst>
          </p:cNvPr>
          <p:cNvSpPr txBox="1"/>
          <p:nvPr/>
        </p:nvSpPr>
        <p:spPr>
          <a:xfrm>
            <a:off x="5029200" y="2124208"/>
            <a:ext cx="6809874" cy="4401205"/>
          </a:xfrm>
          <a:prstGeom prst="rect">
            <a:avLst/>
          </a:prstGeom>
          <a:noFill/>
        </p:spPr>
        <p:txBody>
          <a:bodyPr wrap="square" rtlCol="0">
            <a:spAutoFit/>
          </a:bodyPr>
          <a:lstStyle/>
          <a:p>
            <a:pPr marL="571500" indent="-571500" algn="r" rtl="1">
              <a:buClr>
                <a:srgbClr val="FFFF00"/>
              </a:buClr>
              <a:buFont typeface="Wingdings" panose="05000000000000000000" pitchFamily="2" charset="2"/>
              <a:buChar char="q"/>
            </a:pPr>
            <a:r>
              <a:rPr lang="ar-DZ" sz="4000" b="1" dirty="0">
                <a:latin typeface="Arabic Typesetting" panose="03020402040406030203" pitchFamily="66" charset="-78"/>
                <a:cs typeface="Arabic Typesetting" panose="03020402040406030203" pitchFamily="66" charset="-78"/>
              </a:rPr>
              <a:t>أوضح </a:t>
            </a:r>
            <a:r>
              <a:rPr lang="ar-DZ" sz="4000" b="1" dirty="0" err="1">
                <a:latin typeface="Arabic Typesetting" panose="03020402040406030203" pitchFamily="66" charset="-78"/>
                <a:cs typeface="Arabic Typesetting" panose="03020402040406030203" pitchFamily="66" charset="-78"/>
              </a:rPr>
              <a:t>ايشيكاوا</a:t>
            </a:r>
            <a:r>
              <a:rPr lang="ar-DZ" sz="4000" b="1" dirty="0">
                <a:latin typeface="Arabic Typesetting" panose="03020402040406030203" pitchFamily="66" charset="-78"/>
                <a:cs typeface="Arabic Typesetting" panose="03020402040406030203" pitchFamily="66" charset="-78"/>
              </a:rPr>
              <a:t> أن مفهوم إدارة الجودة الشاملة لا يهتم بالمنتج فقط، ولكن يمتد ليصل إلى جودة الإدارة والموظفين أنفسهم، وأساس النجاح يأتي من الاعتماد على أن عملية تطوير الجودة مستمرة ولا تقف عند نقطة معينة والالتزام بالتحسين هو أساس النجاح وأبرز أهمية التدريب كأداة لرفع مستوى أداء العاملين وتحسين مهارتهم وزيادة درجة وعيهم وإحساسهم بأهمية الجودة </a:t>
            </a:r>
            <a:r>
              <a:rPr lang="ar-DZ" dirty="0"/>
              <a:t>. </a:t>
            </a:r>
            <a:endParaRPr lang="fr-FR" dirty="0"/>
          </a:p>
        </p:txBody>
      </p:sp>
    </p:spTree>
    <p:extLst>
      <p:ext uri="{BB962C8B-B14F-4D97-AF65-F5344CB8AC3E}">
        <p14:creationId xmlns:p14="http://schemas.microsoft.com/office/powerpoint/2010/main" val="17336144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xmlns="" id="{6D1135D3-A126-4BE5-8476-B2D209F6BCCA}"/>
              </a:ext>
            </a:extLst>
          </p:cNvPr>
          <p:cNvSpPr txBox="1"/>
          <p:nvPr/>
        </p:nvSpPr>
        <p:spPr>
          <a:xfrm>
            <a:off x="2911642" y="0"/>
            <a:ext cx="4932947" cy="1107996"/>
          </a:xfrm>
          <a:prstGeom prst="rect">
            <a:avLst/>
          </a:prstGeom>
          <a:noFill/>
        </p:spPr>
        <p:txBody>
          <a:bodyPr wrap="square" rtlCol="0">
            <a:spAutoFit/>
          </a:bodyPr>
          <a:lstStyle/>
          <a:p>
            <a:pPr algn="r" rtl="1"/>
            <a:r>
              <a:rPr lang="ar-DZ" sz="6600" b="1" dirty="0">
                <a:highlight>
                  <a:srgbClr val="FFFF00"/>
                </a:highlight>
                <a:latin typeface="Arabic Typesetting" panose="03020402040406030203" pitchFamily="66" charset="-78"/>
                <a:cs typeface="Arabic Typesetting" panose="03020402040406030203" pitchFamily="66" charset="-78"/>
              </a:rPr>
              <a:t>حلقات الجودة :</a:t>
            </a:r>
            <a:endParaRPr lang="fr-FR" sz="6600" b="1" dirty="0">
              <a:highlight>
                <a:srgbClr val="FFFF00"/>
              </a:highlight>
              <a:latin typeface="Arabic Typesetting" panose="03020402040406030203" pitchFamily="66" charset="-78"/>
              <a:cs typeface="Arabic Typesetting" panose="03020402040406030203" pitchFamily="66" charset="-78"/>
            </a:endParaRPr>
          </a:p>
        </p:txBody>
      </p:sp>
      <p:pic>
        <p:nvPicPr>
          <p:cNvPr id="5" name="Image 4">
            <a:extLst>
              <a:ext uri="{FF2B5EF4-FFF2-40B4-BE49-F238E27FC236}">
                <a16:creationId xmlns:a16="http://schemas.microsoft.com/office/drawing/2014/main" xmlns="" id="{9B61266A-44C3-4BE7-BA18-11A3F37793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558" y="698922"/>
            <a:ext cx="13379116" cy="6327520"/>
          </a:xfrm>
          <a:prstGeom prst="rect">
            <a:avLst/>
          </a:prstGeom>
        </p:spPr>
      </p:pic>
      <p:sp>
        <p:nvSpPr>
          <p:cNvPr id="6" name="ZoneTexte 5">
            <a:extLst>
              <a:ext uri="{FF2B5EF4-FFF2-40B4-BE49-F238E27FC236}">
                <a16:creationId xmlns:a16="http://schemas.microsoft.com/office/drawing/2014/main" xmlns="" id="{CCC7B366-5993-4F49-90F2-80A17581C529}"/>
              </a:ext>
            </a:extLst>
          </p:cNvPr>
          <p:cNvSpPr txBox="1"/>
          <p:nvPr/>
        </p:nvSpPr>
        <p:spPr>
          <a:xfrm>
            <a:off x="745958" y="2478505"/>
            <a:ext cx="10804358" cy="3477875"/>
          </a:xfrm>
          <a:prstGeom prst="rect">
            <a:avLst/>
          </a:prstGeom>
          <a:noFill/>
        </p:spPr>
        <p:txBody>
          <a:bodyPr wrap="square" rtlCol="0">
            <a:spAutoFit/>
          </a:bodyPr>
          <a:lstStyle/>
          <a:p>
            <a:pPr algn="r" rtl="1"/>
            <a:r>
              <a:rPr lang="ar-DZ" sz="4400" b="1" dirty="0">
                <a:latin typeface="Arabic Typesetting" panose="03020402040406030203" pitchFamily="66" charset="-78"/>
                <a:cs typeface="Arabic Typesetting" panose="03020402040406030203" pitchFamily="66" charset="-78"/>
              </a:rPr>
              <a:t>نسب إلى </a:t>
            </a:r>
            <a:r>
              <a:rPr lang="ar-DZ" sz="4400" b="1" dirty="0" err="1">
                <a:latin typeface="Arabic Typesetting" panose="03020402040406030203" pitchFamily="66" charset="-78"/>
                <a:cs typeface="Arabic Typesetting" panose="03020402040406030203" pitchFamily="66" charset="-78"/>
              </a:rPr>
              <a:t>ايشيكاوا</a:t>
            </a:r>
            <a:r>
              <a:rPr lang="ar-DZ" sz="4400" b="1" dirty="0">
                <a:latin typeface="Arabic Typesetting" panose="03020402040406030203" pitchFamily="66" charset="-78"/>
                <a:cs typeface="Arabic Typesetting" panose="03020402040406030203" pitchFamily="66" charset="-78"/>
              </a:rPr>
              <a:t> :تشكيل حلقات الجودة </a:t>
            </a:r>
            <a:r>
              <a:rPr lang="fr-FR" sz="4400" b="1" dirty="0" err="1">
                <a:latin typeface="Arabic Typesetting" panose="03020402040406030203" pitchFamily="66" charset="-78"/>
                <a:cs typeface="Arabic Typesetting" panose="03020402040406030203" pitchFamily="66" charset="-78"/>
              </a:rPr>
              <a:t>Quality</a:t>
            </a:r>
            <a:r>
              <a:rPr lang="fr-FR" sz="4400" b="1" dirty="0">
                <a:latin typeface="Arabic Typesetting" panose="03020402040406030203" pitchFamily="66" charset="-78"/>
                <a:cs typeface="Arabic Typesetting" panose="03020402040406030203" pitchFamily="66" charset="-78"/>
              </a:rPr>
              <a:t> </a:t>
            </a:r>
            <a:r>
              <a:rPr lang="fr-FR" sz="4400" b="1" dirty="0" err="1">
                <a:latin typeface="Arabic Typesetting" panose="03020402040406030203" pitchFamily="66" charset="-78"/>
                <a:cs typeface="Arabic Typesetting" panose="03020402040406030203" pitchFamily="66" charset="-78"/>
              </a:rPr>
              <a:t>Circles</a:t>
            </a:r>
            <a:r>
              <a:rPr lang="fr-FR" sz="4400" b="1" dirty="0">
                <a:latin typeface="Arabic Typesetting" panose="03020402040406030203" pitchFamily="66" charset="-78"/>
                <a:cs typeface="Arabic Typesetting" panose="03020402040406030203" pitchFamily="66" charset="-78"/>
              </a:rPr>
              <a:t> </a:t>
            </a:r>
            <a:r>
              <a:rPr lang="ar-DZ" sz="4400" b="1" dirty="0">
                <a:latin typeface="Arabic Typesetting" panose="03020402040406030203" pitchFamily="66" charset="-78"/>
                <a:cs typeface="Arabic Typesetting" panose="03020402040406030203" pitchFamily="66" charset="-78"/>
              </a:rPr>
              <a:t>وهي مجموعة صغيرة من الأفراد يتراوح عددهم من (12-3) فرداً يقومون بالعمل نفسه او بعمل مشابه وفي الظروف نفسها يجتمعون بشكل منتظم كل اسبوع وتحت قيادة مشرف خاص بهم ويكونوا مدربين على تحليل وحل المشاكل الخاصة بالعمل الذي يقومون به وتقديم الحل المناسب للإدارة وتقوم الإدارة بمتابعة تنفيذ الحلول.</a:t>
            </a:r>
          </a:p>
        </p:txBody>
      </p:sp>
    </p:spTree>
    <p:extLst>
      <p:ext uri="{BB962C8B-B14F-4D97-AF65-F5344CB8AC3E}">
        <p14:creationId xmlns:p14="http://schemas.microsoft.com/office/powerpoint/2010/main" val="42767825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xmlns="" id="{6D1135D3-A126-4BE5-8476-B2D209F6BCCA}"/>
              </a:ext>
            </a:extLst>
          </p:cNvPr>
          <p:cNvSpPr txBox="1"/>
          <p:nvPr/>
        </p:nvSpPr>
        <p:spPr>
          <a:xfrm>
            <a:off x="2141621" y="0"/>
            <a:ext cx="7387389" cy="1107996"/>
          </a:xfrm>
          <a:prstGeom prst="rect">
            <a:avLst/>
          </a:prstGeom>
          <a:noFill/>
        </p:spPr>
        <p:txBody>
          <a:bodyPr wrap="square" rtlCol="0">
            <a:spAutoFit/>
          </a:bodyPr>
          <a:lstStyle/>
          <a:p>
            <a:pPr algn="r" rtl="1"/>
            <a:r>
              <a:rPr lang="ar-DZ" sz="6600" b="1">
                <a:highlight>
                  <a:srgbClr val="FFFF00"/>
                </a:highlight>
                <a:latin typeface="Arabic Typesetting" panose="03020402040406030203" pitchFamily="66" charset="-78"/>
                <a:cs typeface="Arabic Typesetting" panose="03020402040406030203" pitchFamily="66" charset="-78"/>
              </a:rPr>
              <a:t>وقد ركز على مجموعة نقاط اساسية منها :</a:t>
            </a:r>
            <a:endParaRPr lang="fr-FR" sz="6600" b="1" dirty="0">
              <a:highlight>
                <a:srgbClr val="FFFF00"/>
              </a:highlight>
              <a:latin typeface="Arabic Typesetting" panose="03020402040406030203" pitchFamily="66" charset="-78"/>
              <a:cs typeface="Arabic Typesetting" panose="03020402040406030203" pitchFamily="66" charset="-78"/>
            </a:endParaRPr>
          </a:p>
        </p:txBody>
      </p:sp>
      <p:pic>
        <p:nvPicPr>
          <p:cNvPr id="5" name="Image 4">
            <a:extLst>
              <a:ext uri="{FF2B5EF4-FFF2-40B4-BE49-F238E27FC236}">
                <a16:creationId xmlns:a16="http://schemas.microsoft.com/office/drawing/2014/main" xmlns="" id="{9B61266A-44C3-4BE7-BA18-11A3F37793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558" y="698922"/>
            <a:ext cx="13379116" cy="6327520"/>
          </a:xfrm>
          <a:prstGeom prst="rect">
            <a:avLst/>
          </a:prstGeom>
        </p:spPr>
      </p:pic>
      <p:sp>
        <p:nvSpPr>
          <p:cNvPr id="6" name="ZoneTexte 5">
            <a:extLst>
              <a:ext uri="{FF2B5EF4-FFF2-40B4-BE49-F238E27FC236}">
                <a16:creationId xmlns:a16="http://schemas.microsoft.com/office/drawing/2014/main" xmlns="" id="{CCC7B366-5993-4F49-90F2-80A17581C529}"/>
              </a:ext>
            </a:extLst>
          </p:cNvPr>
          <p:cNvSpPr txBox="1"/>
          <p:nvPr/>
        </p:nvSpPr>
        <p:spPr>
          <a:xfrm>
            <a:off x="-1828799" y="2620669"/>
            <a:ext cx="10804358" cy="1446550"/>
          </a:xfrm>
          <a:prstGeom prst="rect">
            <a:avLst/>
          </a:prstGeom>
          <a:noFill/>
        </p:spPr>
        <p:txBody>
          <a:bodyPr wrap="square" rtlCol="0">
            <a:spAutoFit/>
          </a:bodyPr>
          <a:lstStyle/>
          <a:p>
            <a:pPr algn="r" rtl="1"/>
            <a:r>
              <a:rPr lang="ar-DZ" sz="4400" b="1">
                <a:latin typeface="Arabic Typesetting" panose="03020402040406030203" pitchFamily="66" charset="-78"/>
                <a:cs typeface="Arabic Typesetting" panose="03020402040406030203" pitchFamily="66" charset="-78"/>
              </a:rPr>
              <a:t>1. التأكيد القوي على مشاركة الافراد في عملية حل المشكلات.</a:t>
            </a:r>
          </a:p>
          <a:p>
            <a:pPr algn="r" rtl="1"/>
            <a:r>
              <a:rPr lang="ar-DZ" sz="4400" b="1">
                <a:latin typeface="Arabic Typesetting" panose="03020402040406030203" pitchFamily="66" charset="-78"/>
                <a:cs typeface="Arabic Typesetting" panose="03020402040406030203" pitchFamily="66" charset="-78"/>
              </a:rPr>
              <a:t>2. المزج بين التقنيات الاحصائية والتقنيات الموجهة نحو الافراد.</a:t>
            </a:r>
            <a:endParaRPr lang="ar-DZ" sz="4400" b="1" dirty="0">
              <a:latin typeface="Arabic Typesetting" panose="03020402040406030203" pitchFamily="66" charset="-78"/>
              <a:cs typeface="Arabic Typesetting" panose="03020402040406030203" pitchFamily="66" charset="-78"/>
            </a:endParaRPr>
          </a:p>
        </p:txBody>
      </p:sp>
      <p:cxnSp>
        <p:nvCxnSpPr>
          <p:cNvPr id="4" name="Connecteur droit avec flèche 3">
            <a:extLst>
              <a:ext uri="{FF2B5EF4-FFF2-40B4-BE49-F238E27FC236}">
                <a16:creationId xmlns:a16="http://schemas.microsoft.com/office/drawing/2014/main" xmlns="" id="{F214129C-C344-4FED-B80A-1F883379F0A1}"/>
              </a:ext>
            </a:extLst>
          </p:cNvPr>
          <p:cNvCxnSpPr/>
          <p:nvPr/>
        </p:nvCxnSpPr>
        <p:spPr>
          <a:xfrm flipH="1" flipV="1">
            <a:off x="8951495" y="3007895"/>
            <a:ext cx="2550694" cy="60157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8" name="Connecteur droit avec flèche 7">
            <a:extLst>
              <a:ext uri="{FF2B5EF4-FFF2-40B4-BE49-F238E27FC236}">
                <a16:creationId xmlns:a16="http://schemas.microsoft.com/office/drawing/2014/main" xmlns="" id="{3420FAE4-745A-4A60-85CB-3CB65ED84164}"/>
              </a:ext>
            </a:extLst>
          </p:cNvPr>
          <p:cNvCxnSpPr/>
          <p:nvPr/>
        </p:nvCxnSpPr>
        <p:spPr>
          <a:xfrm flipH="1">
            <a:off x="8975559" y="3609474"/>
            <a:ext cx="252663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6076645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xmlns="" id="{9C90664A-96D6-41B5-A537-0801EB7DAF02}"/>
              </a:ext>
            </a:extLst>
          </p:cNvPr>
          <p:cNvSpPr txBox="1"/>
          <p:nvPr/>
        </p:nvSpPr>
        <p:spPr>
          <a:xfrm>
            <a:off x="2719137" y="192505"/>
            <a:ext cx="6063915" cy="1015663"/>
          </a:xfrm>
          <a:prstGeom prst="rect">
            <a:avLst/>
          </a:prstGeom>
          <a:noFill/>
        </p:spPr>
        <p:txBody>
          <a:bodyPr wrap="square" rtlCol="0">
            <a:spAutoFit/>
          </a:bodyPr>
          <a:lstStyle/>
          <a:p>
            <a:pPr algn="r" rtl="1"/>
            <a:r>
              <a:rPr lang="ar-DZ" sz="6000" b="1" dirty="0">
                <a:highlight>
                  <a:srgbClr val="FFFF00"/>
                </a:highlight>
                <a:latin typeface="Arabic Typesetting" panose="03020402040406030203" pitchFamily="66" charset="-78"/>
                <a:cs typeface="Arabic Typesetting" panose="03020402040406030203" pitchFamily="66" charset="-78"/>
              </a:rPr>
              <a:t>مبادئ الجودة الشاملة </a:t>
            </a:r>
            <a:r>
              <a:rPr lang="ar-DZ" sz="6000" b="1" dirty="0" err="1">
                <a:highlight>
                  <a:srgbClr val="FFFF00"/>
                </a:highlight>
                <a:latin typeface="Arabic Typesetting" panose="03020402040406030203" pitchFamily="66" charset="-78"/>
                <a:cs typeface="Arabic Typesetting" panose="03020402040406030203" pitchFamily="66" charset="-78"/>
              </a:rPr>
              <a:t>لايشيكاوا</a:t>
            </a:r>
            <a:r>
              <a:rPr lang="ar-DZ" sz="6000" b="1" dirty="0">
                <a:highlight>
                  <a:srgbClr val="FFFF00"/>
                </a:highlight>
                <a:latin typeface="Arabic Typesetting" panose="03020402040406030203" pitchFamily="66" charset="-78"/>
                <a:cs typeface="Arabic Typesetting" panose="03020402040406030203" pitchFamily="66" charset="-78"/>
              </a:rPr>
              <a:t>:</a:t>
            </a:r>
            <a:endParaRPr lang="fr-FR" sz="6000" b="1" dirty="0">
              <a:highlight>
                <a:srgbClr val="FFFF00"/>
              </a:highlight>
              <a:latin typeface="Arabic Typesetting" panose="03020402040406030203" pitchFamily="66" charset="-78"/>
              <a:cs typeface="Arabic Typesetting" panose="03020402040406030203" pitchFamily="66" charset="-78"/>
            </a:endParaRPr>
          </a:p>
        </p:txBody>
      </p:sp>
      <p:sp>
        <p:nvSpPr>
          <p:cNvPr id="3" name="ZoneTexte 2">
            <a:extLst>
              <a:ext uri="{FF2B5EF4-FFF2-40B4-BE49-F238E27FC236}">
                <a16:creationId xmlns:a16="http://schemas.microsoft.com/office/drawing/2014/main" xmlns="" id="{B1D421BC-5625-4CA7-B1AB-8988619468E1}"/>
              </a:ext>
            </a:extLst>
          </p:cNvPr>
          <p:cNvSpPr txBox="1"/>
          <p:nvPr/>
        </p:nvSpPr>
        <p:spPr>
          <a:xfrm>
            <a:off x="5486399" y="1237206"/>
            <a:ext cx="6593305" cy="1323439"/>
          </a:xfrm>
          <a:prstGeom prst="rect">
            <a:avLst/>
          </a:prstGeom>
          <a:noFill/>
        </p:spPr>
        <p:txBody>
          <a:bodyPr wrap="square" rtlCol="0">
            <a:spAutoFit/>
          </a:bodyPr>
          <a:lstStyle/>
          <a:p>
            <a:pPr algn="r" rtl="1"/>
            <a:r>
              <a:rPr lang="ar-DZ" sz="4000" b="1" dirty="0">
                <a:latin typeface="Arabic Typesetting" panose="03020402040406030203" pitchFamily="66" charset="-78"/>
                <a:cs typeface="Arabic Typesetting" panose="03020402040406030203" pitchFamily="66" charset="-78"/>
              </a:rPr>
              <a:t>ويلخص </a:t>
            </a:r>
            <a:r>
              <a:rPr lang="fr-FR" sz="4000" b="1" dirty="0">
                <a:latin typeface="Arabic Typesetting" panose="03020402040406030203" pitchFamily="66" charset="-78"/>
                <a:cs typeface="Arabic Typesetting" panose="03020402040406030203" pitchFamily="66" charset="-78"/>
              </a:rPr>
              <a:t>Ishikawa </a:t>
            </a:r>
            <a:r>
              <a:rPr lang="ar-DZ" sz="4000" b="1" dirty="0">
                <a:latin typeface="Arabic Typesetting" panose="03020402040406030203" pitchFamily="66" charset="-78"/>
                <a:cs typeface="Arabic Typesetting" panose="03020402040406030203" pitchFamily="66" charset="-78"/>
              </a:rPr>
              <a:t> المبادئ الاساسية لمراقبة الجودة الشاملة بالآتي:</a:t>
            </a:r>
            <a:endParaRPr lang="fr-FR" sz="4000" b="1" dirty="0">
              <a:latin typeface="Arabic Typesetting" panose="03020402040406030203" pitchFamily="66" charset="-78"/>
              <a:cs typeface="Arabic Typesetting" panose="03020402040406030203" pitchFamily="66" charset="-78"/>
            </a:endParaRPr>
          </a:p>
        </p:txBody>
      </p:sp>
      <p:cxnSp>
        <p:nvCxnSpPr>
          <p:cNvPr id="5" name="Connecteur droit 4">
            <a:extLst>
              <a:ext uri="{FF2B5EF4-FFF2-40B4-BE49-F238E27FC236}">
                <a16:creationId xmlns:a16="http://schemas.microsoft.com/office/drawing/2014/main" xmlns="" id="{550EDDD2-B387-4110-B52C-423B7A1FB0FF}"/>
              </a:ext>
            </a:extLst>
          </p:cNvPr>
          <p:cNvCxnSpPr>
            <a:stCxn id="2" idx="2"/>
          </p:cNvCxnSpPr>
          <p:nvPr/>
        </p:nvCxnSpPr>
        <p:spPr>
          <a:xfrm flipH="1">
            <a:off x="5751094" y="1208168"/>
            <a:ext cx="1" cy="5649832"/>
          </a:xfrm>
          <a:prstGeom prst="line">
            <a:avLst/>
          </a:prstGeom>
        </p:spPr>
        <p:style>
          <a:lnRef idx="3">
            <a:schemeClr val="dk1"/>
          </a:lnRef>
          <a:fillRef idx="0">
            <a:schemeClr val="dk1"/>
          </a:fillRef>
          <a:effectRef idx="2">
            <a:schemeClr val="dk1"/>
          </a:effectRef>
          <a:fontRef idx="minor">
            <a:schemeClr val="tx1"/>
          </a:fontRef>
        </p:style>
      </p:cxnSp>
      <p:sp>
        <p:nvSpPr>
          <p:cNvPr id="6" name="ZoneTexte 5">
            <a:extLst>
              <a:ext uri="{FF2B5EF4-FFF2-40B4-BE49-F238E27FC236}">
                <a16:creationId xmlns:a16="http://schemas.microsoft.com/office/drawing/2014/main" xmlns="" id="{C3A8C6E8-5A81-49C8-89EF-DBE252BBBECC}"/>
              </a:ext>
            </a:extLst>
          </p:cNvPr>
          <p:cNvSpPr txBox="1"/>
          <p:nvPr/>
        </p:nvSpPr>
        <p:spPr>
          <a:xfrm>
            <a:off x="6015790" y="2589683"/>
            <a:ext cx="6063914" cy="2554545"/>
          </a:xfrm>
          <a:prstGeom prst="rect">
            <a:avLst/>
          </a:prstGeom>
          <a:noFill/>
        </p:spPr>
        <p:txBody>
          <a:bodyPr wrap="square" rtlCol="0">
            <a:spAutoFit/>
          </a:bodyPr>
          <a:lstStyle/>
          <a:p>
            <a:pPr algn="r" rtl="1"/>
            <a:r>
              <a:rPr lang="ar-DZ" sz="4000" b="1" dirty="0">
                <a:latin typeface="Arabic Typesetting" panose="03020402040406030203" pitchFamily="66" charset="-78"/>
                <a:cs typeface="Arabic Typesetting" panose="03020402040406030203" pitchFamily="66" charset="-78"/>
              </a:rPr>
              <a:t>1- ان الجودة تعكس وجهة نظر الزبون ومتطلباته.</a:t>
            </a:r>
          </a:p>
          <a:p>
            <a:pPr algn="r" rtl="1"/>
            <a:r>
              <a:rPr lang="ar-DZ" sz="4000" b="1" dirty="0">
                <a:latin typeface="Arabic Typesetting" panose="03020402040406030203" pitchFamily="66" charset="-78"/>
                <a:cs typeface="Arabic Typesetting" panose="03020402040406030203" pitchFamily="66" charset="-78"/>
              </a:rPr>
              <a:t>2- ان الجودة هي جوهر العملية الإدارية ويفضل ان ينظر لها على انها استثمار طويل الاجل بدلاً من التركيز على الأرباح في المدى القصير</a:t>
            </a:r>
            <a:r>
              <a:rPr lang="ar-DZ" sz="3200" b="1" dirty="0">
                <a:latin typeface="Arabic Typesetting" panose="03020402040406030203" pitchFamily="66" charset="-78"/>
                <a:cs typeface="Arabic Typesetting" panose="03020402040406030203" pitchFamily="66" charset="-78"/>
              </a:rPr>
              <a:t>. </a:t>
            </a:r>
          </a:p>
        </p:txBody>
      </p:sp>
      <p:sp>
        <p:nvSpPr>
          <p:cNvPr id="7" name="ZoneTexte 6">
            <a:extLst>
              <a:ext uri="{FF2B5EF4-FFF2-40B4-BE49-F238E27FC236}">
                <a16:creationId xmlns:a16="http://schemas.microsoft.com/office/drawing/2014/main" xmlns="" id="{8BB0B2BB-7488-44B9-A915-A224C81B6802}"/>
              </a:ext>
            </a:extLst>
          </p:cNvPr>
          <p:cNvSpPr txBox="1"/>
          <p:nvPr/>
        </p:nvSpPr>
        <p:spPr>
          <a:xfrm>
            <a:off x="244643" y="1761899"/>
            <a:ext cx="5374103" cy="4401205"/>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DZ" sz="4000" b="1" i="0" u="none" strike="noStrike" kern="1200" cap="none" spc="0" normalizeH="0" baseline="0" noProof="0" dirty="0">
                <a:ln>
                  <a:noFill/>
                </a:ln>
                <a:solidFill>
                  <a:prstClr val="black"/>
                </a:solidFill>
                <a:effectLst/>
                <a:uLnTx/>
                <a:uFillTx/>
                <a:latin typeface="Arabic Typesetting" panose="03020402040406030203" pitchFamily="66" charset="-78"/>
                <a:ea typeface="+mn-ea"/>
                <a:cs typeface="Arabic Typesetting" panose="03020402040406030203" pitchFamily="66" charset="-78"/>
              </a:rPr>
              <a:t>3- ان الجودة تعتمد اعتماداً كلياً على المشاركة الفاعلة من قبل العاملين والموظفين ، ويتطلب تطبيق أسلوب ادارة الجودة ازالة الحواجز بين الاقسام المختلفة.</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ar-DZ" sz="4000" b="1" i="0" u="none" strike="noStrike" kern="1200" cap="none" spc="0" normalizeH="0" baseline="0" noProof="0" dirty="0">
                <a:ln>
                  <a:noFill/>
                </a:ln>
                <a:solidFill>
                  <a:prstClr val="black"/>
                </a:solidFill>
                <a:effectLst/>
                <a:uLnTx/>
                <a:uFillTx/>
                <a:latin typeface="Arabic Typesetting" panose="03020402040406030203" pitchFamily="66" charset="-78"/>
                <a:ea typeface="+mn-ea"/>
                <a:cs typeface="Arabic Typesetting" panose="03020402040406030203" pitchFamily="66" charset="-78"/>
              </a:rPr>
              <a:t>4- استخدام البيانات والمعلومات بواسطة الوسائل الاحصائية للمساعدة في عملية اتخاذ القرارات.</a:t>
            </a:r>
            <a:endParaRPr kumimoji="0" lang="fr-FR" sz="4000" b="1" i="0" u="none" strike="noStrike" kern="1200" cap="none" spc="0" normalizeH="0" baseline="0" noProof="0" dirty="0">
              <a:ln>
                <a:noFill/>
              </a:ln>
              <a:solidFill>
                <a:prstClr val="black"/>
              </a:solidFill>
              <a:effectLst/>
              <a:uLnTx/>
              <a:uFillTx/>
              <a:latin typeface="Arabic Typesetting" panose="03020402040406030203" pitchFamily="66" charset="-78"/>
              <a:ea typeface="+mn-ea"/>
              <a:cs typeface="Arabic Typesetting" panose="03020402040406030203" pitchFamily="66" charset="-78"/>
            </a:endParaRPr>
          </a:p>
        </p:txBody>
      </p:sp>
    </p:spTree>
    <p:extLst>
      <p:ext uri="{BB962C8B-B14F-4D97-AF65-F5344CB8AC3E}">
        <p14:creationId xmlns:p14="http://schemas.microsoft.com/office/powerpoint/2010/main" val="9933315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B86EC97-C7DE-4EAF-89C9-94DF66793466}"/>
              </a:ext>
            </a:extLst>
          </p:cNvPr>
          <p:cNvSpPr/>
          <p:nvPr/>
        </p:nvSpPr>
        <p:spPr>
          <a:xfrm>
            <a:off x="665747" y="0"/>
            <a:ext cx="2863516" cy="146785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xmlns="" id="{91910C88-0C5F-43EE-828A-14D078BDBC1A}"/>
              </a:ext>
            </a:extLst>
          </p:cNvPr>
          <p:cNvSpPr/>
          <p:nvPr/>
        </p:nvSpPr>
        <p:spPr>
          <a:xfrm>
            <a:off x="5422232" y="28074"/>
            <a:ext cx="2863516" cy="146785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xmlns="" id="{55C3EC9E-77CD-4EE5-AB03-15452F7B4B88}"/>
              </a:ext>
            </a:extLst>
          </p:cNvPr>
          <p:cNvSpPr/>
          <p:nvPr/>
        </p:nvSpPr>
        <p:spPr>
          <a:xfrm>
            <a:off x="665747" y="5362074"/>
            <a:ext cx="2863516" cy="146785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xmlns="" id="{1C047B3D-A46E-4AAD-AEAD-51641D11DC52}"/>
              </a:ext>
            </a:extLst>
          </p:cNvPr>
          <p:cNvSpPr/>
          <p:nvPr/>
        </p:nvSpPr>
        <p:spPr>
          <a:xfrm>
            <a:off x="5422232" y="5362074"/>
            <a:ext cx="2863516" cy="146785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xmlns="" id="{5021C6DD-C8DE-498B-AC18-D52E78E06C90}"/>
              </a:ext>
            </a:extLst>
          </p:cNvPr>
          <p:cNvSpPr/>
          <p:nvPr/>
        </p:nvSpPr>
        <p:spPr>
          <a:xfrm>
            <a:off x="9328484" y="2462463"/>
            <a:ext cx="2863516" cy="146785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 name="Connecteur droit 7">
            <a:extLst>
              <a:ext uri="{FF2B5EF4-FFF2-40B4-BE49-F238E27FC236}">
                <a16:creationId xmlns:a16="http://schemas.microsoft.com/office/drawing/2014/main" xmlns="" id="{38391E55-9364-48EE-8311-18B2966C73AD}"/>
              </a:ext>
            </a:extLst>
          </p:cNvPr>
          <p:cNvCxnSpPr>
            <a:stCxn id="6" idx="1"/>
            <a:endCxn id="6" idx="3"/>
          </p:cNvCxnSpPr>
          <p:nvPr/>
        </p:nvCxnSpPr>
        <p:spPr>
          <a:xfrm>
            <a:off x="9328484" y="3196389"/>
            <a:ext cx="2863516" cy="0"/>
          </a:xfrm>
          <a:prstGeom prst="line">
            <a:avLst/>
          </a:prstGeom>
        </p:spPr>
        <p:style>
          <a:lnRef idx="3">
            <a:schemeClr val="dk1"/>
          </a:lnRef>
          <a:fillRef idx="0">
            <a:schemeClr val="dk1"/>
          </a:fillRef>
          <a:effectRef idx="2">
            <a:schemeClr val="dk1"/>
          </a:effectRef>
          <a:fontRef idx="minor">
            <a:schemeClr val="tx1"/>
          </a:fontRef>
        </p:style>
      </p:cxnSp>
      <p:cxnSp>
        <p:nvCxnSpPr>
          <p:cNvPr id="10" name="Connecteur droit avec flèche 9">
            <a:extLst>
              <a:ext uri="{FF2B5EF4-FFF2-40B4-BE49-F238E27FC236}">
                <a16:creationId xmlns:a16="http://schemas.microsoft.com/office/drawing/2014/main" xmlns="" id="{CCC34B6E-DB11-48CC-948D-2B87F15BAE81}"/>
              </a:ext>
            </a:extLst>
          </p:cNvPr>
          <p:cNvCxnSpPr/>
          <p:nvPr/>
        </p:nvCxnSpPr>
        <p:spPr>
          <a:xfrm>
            <a:off x="457200" y="3429000"/>
            <a:ext cx="8590547"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Connecteur droit avec flèche 11">
            <a:extLst>
              <a:ext uri="{FF2B5EF4-FFF2-40B4-BE49-F238E27FC236}">
                <a16:creationId xmlns:a16="http://schemas.microsoft.com/office/drawing/2014/main" xmlns="" id="{B8C8C7BA-A283-4983-A632-22E5B89F3680}"/>
              </a:ext>
            </a:extLst>
          </p:cNvPr>
          <p:cNvCxnSpPr/>
          <p:nvPr/>
        </p:nvCxnSpPr>
        <p:spPr>
          <a:xfrm flipV="1">
            <a:off x="5422232" y="3729789"/>
            <a:ext cx="2446421" cy="163228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 name="Connecteur droit avec flèche 13">
            <a:extLst>
              <a:ext uri="{FF2B5EF4-FFF2-40B4-BE49-F238E27FC236}">
                <a16:creationId xmlns:a16="http://schemas.microsoft.com/office/drawing/2014/main" xmlns="" id="{85D92531-1D9D-4AD9-98AC-2A691A2653D1}"/>
              </a:ext>
            </a:extLst>
          </p:cNvPr>
          <p:cNvCxnSpPr/>
          <p:nvPr/>
        </p:nvCxnSpPr>
        <p:spPr>
          <a:xfrm flipV="1">
            <a:off x="665747" y="3729789"/>
            <a:ext cx="2606842" cy="163228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6" name="Connecteur droit avec flèche 15">
            <a:extLst>
              <a:ext uri="{FF2B5EF4-FFF2-40B4-BE49-F238E27FC236}">
                <a16:creationId xmlns:a16="http://schemas.microsoft.com/office/drawing/2014/main" xmlns="" id="{3F8A370C-463F-4740-82DB-8B9CBAD16081}"/>
              </a:ext>
            </a:extLst>
          </p:cNvPr>
          <p:cNvCxnSpPr/>
          <p:nvPr/>
        </p:nvCxnSpPr>
        <p:spPr>
          <a:xfrm>
            <a:off x="5422232" y="1495926"/>
            <a:ext cx="2205789" cy="170046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8" name="Connecteur droit avec flèche 17">
            <a:extLst>
              <a:ext uri="{FF2B5EF4-FFF2-40B4-BE49-F238E27FC236}">
                <a16:creationId xmlns:a16="http://schemas.microsoft.com/office/drawing/2014/main" xmlns="" id="{1C476408-C3EF-49A4-93DB-247669ED8F6E}"/>
              </a:ext>
            </a:extLst>
          </p:cNvPr>
          <p:cNvCxnSpPr/>
          <p:nvPr/>
        </p:nvCxnSpPr>
        <p:spPr>
          <a:xfrm>
            <a:off x="665747" y="1495926"/>
            <a:ext cx="2606842" cy="170046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0" name="Connecteur droit avec flèche 19">
            <a:extLst>
              <a:ext uri="{FF2B5EF4-FFF2-40B4-BE49-F238E27FC236}">
                <a16:creationId xmlns:a16="http://schemas.microsoft.com/office/drawing/2014/main" xmlns="" id="{636EBA31-9081-4186-98EB-B1B6D680CBD1}"/>
              </a:ext>
            </a:extLst>
          </p:cNvPr>
          <p:cNvCxnSpPr/>
          <p:nvPr/>
        </p:nvCxnSpPr>
        <p:spPr>
          <a:xfrm>
            <a:off x="5197642" y="4138863"/>
            <a:ext cx="16563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xmlns="" id="{A7CA9C1A-6DF1-4D34-95FC-4EB7EBCA10F1}"/>
              </a:ext>
            </a:extLst>
          </p:cNvPr>
          <p:cNvCxnSpPr/>
          <p:nvPr/>
        </p:nvCxnSpPr>
        <p:spPr>
          <a:xfrm>
            <a:off x="4523874" y="4981074"/>
            <a:ext cx="117909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xmlns="" id="{82A3B09B-78A4-4C1E-B88C-02D3002C8DBD}"/>
              </a:ext>
            </a:extLst>
          </p:cNvPr>
          <p:cNvCxnSpPr/>
          <p:nvPr/>
        </p:nvCxnSpPr>
        <p:spPr>
          <a:xfrm>
            <a:off x="457200" y="4138863"/>
            <a:ext cx="164030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xmlns="" id="{17FD9ED2-41B3-48FF-8EF9-53A98EC67C5A}"/>
              </a:ext>
            </a:extLst>
          </p:cNvPr>
          <p:cNvCxnSpPr/>
          <p:nvPr/>
        </p:nvCxnSpPr>
        <p:spPr>
          <a:xfrm>
            <a:off x="0" y="4981074"/>
            <a:ext cx="108284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27">
            <a:extLst>
              <a:ext uri="{FF2B5EF4-FFF2-40B4-BE49-F238E27FC236}">
                <a16:creationId xmlns:a16="http://schemas.microsoft.com/office/drawing/2014/main" xmlns="" id="{38005A37-29F8-47DC-8122-AF786BCC3734}"/>
              </a:ext>
            </a:extLst>
          </p:cNvPr>
          <p:cNvCxnSpPr/>
          <p:nvPr/>
        </p:nvCxnSpPr>
        <p:spPr>
          <a:xfrm>
            <a:off x="457200" y="2887579"/>
            <a:ext cx="194911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xmlns="" id="{FCE23558-4597-46E4-AB28-4FDDB12AA0B6}"/>
              </a:ext>
            </a:extLst>
          </p:cNvPr>
          <p:cNvCxnSpPr/>
          <p:nvPr/>
        </p:nvCxnSpPr>
        <p:spPr>
          <a:xfrm>
            <a:off x="5702968" y="2887579"/>
            <a:ext cx="115102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a:extLst>
              <a:ext uri="{FF2B5EF4-FFF2-40B4-BE49-F238E27FC236}">
                <a16:creationId xmlns:a16="http://schemas.microsoft.com/office/drawing/2014/main" xmlns="" id="{0DCD66F8-1DFD-409C-A83B-798EEAA83420}"/>
              </a:ext>
            </a:extLst>
          </p:cNvPr>
          <p:cNvCxnSpPr/>
          <p:nvPr/>
        </p:nvCxnSpPr>
        <p:spPr>
          <a:xfrm flipV="1">
            <a:off x="6853990" y="2021305"/>
            <a:ext cx="774031" cy="3248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Connecteur droit avec flèche 33">
            <a:extLst>
              <a:ext uri="{FF2B5EF4-FFF2-40B4-BE49-F238E27FC236}">
                <a16:creationId xmlns:a16="http://schemas.microsoft.com/office/drawing/2014/main" xmlns="" id="{DF8ABB31-6AD4-4FFC-BEAD-82E61F220187}"/>
              </a:ext>
            </a:extLst>
          </p:cNvPr>
          <p:cNvCxnSpPr/>
          <p:nvPr/>
        </p:nvCxnSpPr>
        <p:spPr>
          <a:xfrm flipV="1">
            <a:off x="7628021" y="2462463"/>
            <a:ext cx="914400" cy="4251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Connecteur droit avec flèche 35">
            <a:extLst>
              <a:ext uri="{FF2B5EF4-FFF2-40B4-BE49-F238E27FC236}">
                <a16:creationId xmlns:a16="http://schemas.microsoft.com/office/drawing/2014/main" xmlns="" id="{0226A09B-D9CC-47E3-B439-D42A41D76CDD}"/>
              </a:ext>
            </a:extLst>
          </p:cNvPr>
          <p:cNvCxnSpPr/>
          <p:nvPr/>
        </p:nvCxnSpPr>
        <p:spPr>
          <a:xfrm flipH="1">
            <a:off x="2574758" y="1780674"/>
            <a:ext cx="697831" cy="5654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ZoneTexte 36">
            <a:extLst>
              <a:ext uri="{FF2B5EF4-FFF2-40B4-BE49-F238E27FC236}">
                <a16:creationId xmlns:a16="http://schemas.microsoft.com/office/drawing/2014/main" xmlns="" id="{93192D80-C2A3-4C17-913A-C3BE0DECFE50}"/>
              </a:ext>
            </a:extLst>
          </p:cNvPr>
          <p:cNvSpPr txBox="1"/>
          <p:nvPr/>
        </p:nvSpPr>
        <p:spPr>
          <a:xfrm>
            <a:off x="5903495" y="171453"/>
            <a:ext cx="2382253" cy="1015663"/>
          </a:xfrm>
          <a:prstGeom prst="rect">
            <a:avLst/>
          </a:prstGeom>
          <a:noFill/>
        </p:spPr>
        <p:txBody>
          <a:bodyPr wrap="square" rtlCol="0">
            <a:spAutoFit/>
          </a:bodyPr>
          <a:lstStyle/>
          <a:p>
            <a:r>
              <a:rPr lang="ar-DZ" sz="6000" b="1" dirty="0"/>
              <a:t>المكائن</a:t>
            </a:r>
            <a:endParaRPr lang="fr-FR" sz="6000" b="1" dirty="0"/>
          </a:p>
        </p:txBody>
      </p:sp>
      <p:sp>
        <p:nvSpPr>
          <p:cNvPr id="38" name="ZoneTexte 37">
            <a:extLst>
              <a:ext uri="{FF2B5EF4-FFF2-40B4-BE49-F238E27FC236}">
                <a16:creationId xmlns:a16="http://schemas.microsoft.com/office/drawing/2014/main" xmlns="" id="{A57D0014-5B0F-4DDE-85E0-54D385EB1307}"/>
              </a:ext>
            </a:extLst>
          </p:cNvPr>
          <p:cNvSpPr txBox="1"/>
          <p:nvPr/>
        </p:nvSpPr>
        <p:spPr>
          <a:xfrm>
            <a:off x="665747" y="215569"/>
            <a:ext cx="2382252" cy="1015663"/>
          </a:xfrm>
          <a:prstGeom prst="rect">
            <a:avLst/>
          </a:prstGeom>
          <a:noFill/>
        </p:spPr>
        <p:txBody>
          <a:bodyPr wrap="square" rtlCol="0">
            <a:spAutoFit/>
          </a:bodyPr>
          <a:lstStyle/>
          <a:p>
            <a:pPr algn="r" rtl="1"/>
            <a:r>
              <a:rPr lang="ar-DZ" sz="6000" b="1" dirty="0"/>
              <a:t>المواد</a:t>
            </a:r>
            <a:endParaRPr lang="fr-FR" sz="6000" b="1" dirty="0"/>
          </a:p>
        </p:txBody>
      </p:sp>
      <p:sp>
        <p:nvSpPr>
          <p:cNvPr id="39" name="ZoneTexte 38">
            <a:extLst>
              <a:ext uri="{FF2B5EF4-FFF2-40B4-BE49-F238E27FC236}">
                <a16:creationId xmlns:a16="http://schemas.microsoft.com/office/drawing/2014/main" xmlns="" id="{ABAEED2C-CA5A-422A-A85D-28AD45ACC301}"/>
              </a:ext>
            </a:extLst>
          </p:cNvPr>
          <p:cNvSpPr txBox="1"/>
          <p:nvPr/>
        </p:nvSpPr>
        <p:spPr>
          <a:xfrm>
            <a:off x="5562599" y="5654840"/>
            <a:ext cx="2165685" cy="1015663"/>
          </a:xfrm>
          <a:prstGeom prst="rect">
            <a:avLst/>
          </a:prstGeom>
          <a:noFill/>
        </p:spPr>
        <p:txBody>
          <a:bodyPr wrap="square" rtlCol="0">
            <a:spAutoFit/>
          </a:bodyPr>
          <a:lstStyle/>
          <a:p>
            <a:pPr algn="r" rtl="1"/>
            <a:r>
              <a:rPr lang="ar-DZ" sz="6000" b="1" dirty="0"/>
              <a:t>الافراد</a:t>
            </a:r>
            <a:endParaRPr lang="fr-FR" sz="6000" b="1" dirty="0"/>
          </a:p>
        </p:txBody>
      </p:sp>
      <p:sp>
        <p:nvSpPr>
          <p:cNvPr id="40" name="ZoneTexte 39">
            <a:extLst>
              <a:ext uri="{FF2B5EF4-FFF2-40B4-BE49-F238E27FC236}">
                <a16:creationId xmlns:a16="http://schemas.microsoft.com/office/drawing/2014/main" xmlns="" id="{B2AFBE11-EF66-4A1A-8EFE-876A2ACDC0C2}"/>
              </a:ext>
            </a:extLst>
          </p:cNvPr>
          <p:cNvSpPr txBox="1"/>
          <p:nvPr/>
        </p:nvSpPr>
        <p:spPr>
          <a:xfrm>
            <a:off x="497304" y="5260085"/>
            <a:ext cx="2406315" cy="1754326"/>
          </a:xfrm>
          <a:prstGeom prst="rect">
            <a:avLst/>
          </a:prstGeom>
          <a:noFill/>
        </p:spPr>
        <p:txBody>
          <a:bodyPr wrap="square" rtlCol="0">
            <a:spAutoFit/>
          </a:bodyPr>
          <a:lstStyle/>
          <a:p>
            <a:pPr algn="r" rtl="1"/>
            <a:r>
              <a:rPr lang="ar-DZ" sz="5400" b="1" dirty="0"/>
              <a:t>طرق العمل</a:t>
            </a:r>
            <a:endParaRPr lang="fr-FR" sz="5400" b="1" dirty="0"/>
          </a:p>
        </p:txBody>
      </p:sp>
      <p:sp>
        <p:nvSpPr>
          <p:cNvPr id="41" name="ZoneTexte 40">
            <a:extLst>
              <a:ext uri="{FF2B5EF4-FFF2-40B4-BE49-F238E27FC236}">
                <a16:creationId xmlns:a16="http://schemas.microsoft.com/office/drawing/2014/main" xmlns="" id="{B6E11D72-0EAA-431D-8784-3D7DB463EA3E}"/>
              </a:ext>
            </a:extLst>
          </p:cNvPr>
          <p:cNvSpPr txBox="1"/>
          <p:nvPr/>
        </p:nvSpPr>
        <p:spPr>
          <a:xfrm>
            <a:off x="9649326" y="2438404"/>
            <a:ext cx="1860885" cy="830997"/>
          </a:xfrm>
          <a:prstGeom prst="rect">
            <a:avLst/>
          </a:prstGeom>
          <a:noFill/>
        </p:spPr>
        <p:txBody>
          <a:bodyPr wrap="square" rtlCol="0">
            <a:spAutoFit/>
          </a:bodyPr>
          <a:lstStyle/>
          <a:p>
            <a:pPr algn="r" rtl="1"/>
            <a:r>
              <a:rPr lang="ar-DZ" sz="4800" b="1" dirty="0"/>
              <a:t>الاثر</a:t>
            </a:r>
            <a:endParaRPr lang="fr-FR" sz="4800" b="1" dirty="0"/>
          </a:p>
        </p:txBody>
      </p:sp>
      <p:sp>
        <p:nvSpPr>
          <p:cNvPr id="42" name="ZoneTexte 41">
            <a:extLst>
              <a:ext uri="{FF2B5EF4-FFF2-40B4-BE49-F238E27FC236}">
                <a16:creationId xmlns:a16="http://schemas.microsoft.com/office/drawing/2014/main" xmlns="" id="{D4742386-9218-4961-83AB-812D172D1F83}"/>
              </a:ext>
            </a:extLst>
          </p:cNvPr>
          <p:cNvSpPr txBox="1"/>
          <p:nvPr/>
        </p:nvSpPr>
        <p:spPr>
          <a:xfrm>
            <a:off x="9035716" y="3215138"/>
            <a:ext cx="2943724" cy="769441"/>
          </a:xfrm>
          <a:prstGeom prst="rect">
            <a:avLst/>
          </a:prstGeom>
          <a:noFill/>
        </p:spPr>
        <p:txBody>
          <a:bodyPr wrap="square" rtlCol="0">
            <a:spAutoFit/>
          </a:bodyPr>
          <a:lstStyle/>
          <a:p>
            <a:pPr algn="r" rtl="1"/>
            <a:r>
              <a:rPr lang="ar-DZ" sz="4400" b="1" dirty="0"/>
              <a:t>جودة متدنية</a:t>
            </a:r>
            <a:endParaRPr lang="fr-FR" sz="4400" b="1" dirty="0"/>
          </a:p>
        </p:txBody>
      </p:sp>
      <p:sp>
        <p:nvSpPr>
          <p:cNvPr id="43" name="ZoneTexte 42">
            <a:extLst>
              <a:ext uri="{FF2B5EF4-FFF2-40B4-BE49-F238E27FC236}">
                <a16:creationId xmlns:a16="http://schemas.microsoft.com/office/drawing/2014/main" xmlns="" id="{97B64737-0718-48CB-BCEE-BAA1EE9EBD71}"/>
              </a:ext>
            </a:extLst>
          </p:cNvPr>
          <p:cNvSpPr txBox="1"/>
          <p:nvPr/>
        </p:nvSpPr>
        <p:spPr>
          <a:xfrm>
            <a:off x="3797968" y="3489155"/>
            <a:ext cx="3132220" cy="707886"/>
          </a:xfrm>
          <a:prstGeom prst="rect">
            <a:avLst/>
          </a:prstGeom>
          <a:noFill/>
        </p:spPr>
        <p:txBody>
          <a:bodyPr wrap="square" rtlCol="0">
            <a:spAutoFit/>
          </a:bodyPr>
          <a:lstStyle/>
          <a:p>
            <a:pPr algn="r" rtl="1"/>
            <a:r>
              <a:rPr lang="ar-DZ" sz="4000" b="1" dirty="0"/>
              <a:t>ضعف الاشراف</a:t>
            </a:r>
            <a:endParaRPr lang="fr-FR" sz="4000" b="1" dirty="0"/>
          </a:p>
        </p:txBody>
      </p:sp>
      <p:sp>
        <p:nvSpPr>
          <p:cNvPr id="44" name="ZoneTexte 43">
            <a:extLst>
              <a:ext uri="{FF2B5EF4-FFF2-40B4-BE49-F238E27FC236}">
                <a16:creationId xmlns:a16="http://schemas.microsoft.com/office/drawing/2014/main" xmlns="" id="{0FF40679-6A24-4A3A-913B-B65336FF1283}"/>
              </a:ext>
            </a:extLst>
          </p:cNvPr>
          <p:cNvSpPr txBox="1"/>
          <p:nvPr/>
        </p:nvSpPr>
        <p:spPr>
          <a:xfrm>
            <a:off x="2879555" y="4190616"/>
            <a:ext cx="3296652" cy="830997"/>
          </a:xfrm>
          <a:prstGeom prst="rect">
            <a:avLst/>
          </a:prstGeom>
          <a:noFill/>
        </p:spPr>
        <p:txBody>
          <a:bodyPr wrap="square" rtlCol="0">
            <a:spAutoFit/>
          </a:bodyPr>
          <a:lstStyle/>
          <a:p>
            <a:pPr algn="r" rtl="1"/>
            <a:r>
              <a:rPr lang="ar-DZ" sz="4800" b="1" dirty="0"/>
              <a:t>نقص التحفيز</a:t>
            </a:r>
            <a:endParaRPr lang="fr-FR" sz="4800" b="1" dirty="0"/>
          </a:p>
        </p:txBody>
      </p:sp>
      <p:sp>
        <p:nvSpPr>
          <p:cNvPr id="45" name="ZoneTexte 44">
            <a:extLst>
              <a:ext uri="{FF2B5EF4-FFF2-40B4-BE49-F238E27FC236}">
                <a16:creationId xmlns:a16="http://schemas.microsoft.com/office/drawing/2014/main" xmlns="" id="{3BB8A5AF-6DEA-40E5-B6DF-149C964EB012}"/>
              </a:ext>
            </a:extLst>
          </p:cNvPr>
          <p:cNvSpPr txBox="1"/>
          <p:nvPr/>
        </p:nvSpPr>
        <p:spPr>
          <a:xfrm>
            <a:off x="-1183109" y="3561346"/>
            <a:ext cx="4255171" cy="523220"/>
          </a:xfrm>
          <a:prstGeom prst="rect">
            <a:avLst/>
          </a:prstGeom>
          <a:noFill/>
        </p:spPr>
        <p:txBody>
          <a:bodyPr wrap="square" rtlCol="0">
            <a:spAutoFit/>
          </a:bodyPr>
          <a:lstStyle/>
          <a:p>
            <a:pPr algn="r" rtl="1"/>
            <a:r>
              <a:rPr lang="ar-DZ" sz="2800" b="1" dirty="0"/>
              <a:t>سوء استغلال المساحات</a:t>
            </a:r>
            <a:endParaRPr lang="fr-FR" sz="2800" b="1" dirty="0"/>
          </a:p>
        </p:txBody>
      </p:sp>
      <p:sp>
        <p:nvSpPr>
          <p:cNvPr id="46" name="ZoneTexte 45">
            <a:extLst>
              <a:ext uri="{FF2B5EF4-FFF2-40B4-BE49-F238E27FC236}">
                <a16:creationId xmlns:a16="http://schemas.microsoft.com/office/drawing/2014/main" xmlns="" id="{029D76B5-D38D-43AF-8DC4-EF3844D3A22C}"/>
              </a:ext>
            </a:extLst>
          </p:cNvPr>
          <p:cNvSpPr txBox="1"/>
          <p:nvPr/>
        </p:nvSpPr>
        <p:spPr>
          <a:xfrm>
            <a:off x="-1592179" y="4246711"/>
            <a:ext cx="3850105" cy="523220"/>
          </a:xfrm>
          <a:prstGeom prst="rect">
            <a:avLst/>
          </a:prstGeom>
          <a:noFill/>
        </p:spPr>
        <p:txBody>
          <a:bodyPr wrap="square" rtlCol="0">
            <a:spAutoFit/>
          </a:bodyPr>
          <a:lstStyle/>
          <a:p>
            <a:pPr algn="r" rtl="1"/>
            <a:r>
              <a:rPr lang="ar-DZ" sz="2800" b="1" dirty="0"/>
              <a:t>أساليب غير علمية</a:t>
            </a:r>
            <a:endParaRPr lang="fr-FR" sz="2800" b="1" dirty="0"/>
          </a:p>
        </p:txBody>
      </p:sp>
      <p:sp>
        <p:nvSpPr>
          <p:cNvPr id="47" name="ZoneTexte 46">
            <a:extLst>
              <a:ext uri="{FF2B5EF4-FFF2-40B4-BE49-F238E27FC236}">
                <a16:creationId xmlns:a16="http://schemas.microsoft.com/office/drawing/2014/main" xmlns="" id="{8F418047-909F-4C34-B593-9C21086E0807}"/>
              </a:ext>
            </a:extLst>
          </p:cNvPr>
          <p:cNvSpPr txBox="1"/>
          <p:nvPr/>
        </p:nvSpPr>
        <p:spPr>
          <a:xfrm>
            <a:off x="4969042" y="1539787"/>
            <a:ext cx="2759242" cy="523220"/>
          </a:xfrm>
          <a:prstGeom prst="rect">
            <a:avLst/>
          </a:prstGeom>
          <a:noFill/>
        </p:spPr>
        <p:txBody>
          <a:bodyPr wrap="square" rtlCol="0">
            <a:spAutoFit/>
          </a:bodyPr>
          <a:lstStyle/>
          <a:p>
            <a:pPr algn="r" rtl="1"/>
            <a:r>
              <a:rPr lang="ar-DZ" sz="2800" b="1" dirty="0"/>
              <a:t>نقص الصيانة</a:t>
            </a:r>
            <a:endParaRPr lang="fr-FR" sz="2800" b="1" dirty="0"/>
          </a:p>
        </p:txBody>
      </p:sp>
      <p:sp>
        <p:nvSpPr>
          <p:cNvPr id="48" name="ZoneTexte 47">
            <a:extLst>
              <a:ext uri="{FF2B5EF4-FFF2-40B4-BE49-F238E27FC236}">
                <a16:creationId xmlns:a16="http://schemas.microsoft.com/office/drawing/2014/main" xmlns="" id="{171081B7-EA9D-4DA9-B255-CA1D4B16A88D}"/>
              </a:ext>
            </a:extLst>
          </p:cNvPr>
          <p:cNvSpPr txBox="1"/>
          <p:nvPr/>
        </p:nvSpPr>
        <p:spPr>
          <a:xfrm rot="20454036">
            <a:off x="6910136" y="1967252"/>
            <a:ext cx="2382253" cy="584775"/>
          </a:xfrm>
          <a:prstGeom prst="rect">
            <a:avLst/>
          </a:prstGeom>
          <a:noFill/>
        </p:spPr>
        <p:txBody>
          <a:bodyPr wrap="square" rtlCol="0">
            <a:spAutoFit/>
          </a:bodyPr>
          <a:lstStyle/>
          <a:p>
            <a:pPr algn="r" rtl="1"/>
            <a:r>
              <a:rPr lang="ar-DZ" sz="3200" b="1" dirty="0" err="1"/>
              <a:t>مناشئ</a:t>
            </a:r>
            <a:r>
              <a:rPr lang="ar-DZ" sz="3200" b="1" dirty="0"/>
              <a:t> غير جيدة</a:t>
            </a:r>
            <a:endParaRPr lang="fr-FR" sz="3200" b="1" dirty="0"/>
          </a:p>
        </p:txBody>
      </p:sp>
      <p:sp>
        <p:nvSpPr>
          <p:cNvPr id="49" name="ZoneTexte 48">
            <a:extLst>
              <a:ext uri="{FF2B5EF4-FFF2-40B4-BE49-F238E27FC236}">
                <a16:creationId xmlns:a16="http://schemas.microsoft.com/office/drawing/2014/main" xmlns="" id="{C78014B7-FDCE-4909-B1AD-F4337CD5EDCF}"/>
              </a:ext>
            </a:extLst>
          </p:cNvPr>
          <p:cNvSpPr txBox="1"/>
          <p:nvPr/>
        </p:nvSpPr>
        <p:spPr>
          <a:xfrm>
            <a:off x="3196393" y="2315810"/>
            <a:ext cx="3557334" cy="646331"/>
          </a:xfrm>
          <a:prstGeom prst="rect">
            <a:avLst/>
          </a:prstGeom>
          <a:noFill/>
        </p:spPr>
        <p:txBody>
          <a:bodyPr wrap="square" rtlCol="0">
            <a:spAutoFit/>
          </a:bodyPr>
          <a:lstStyle/>
          <a:p>
            <a:r>
              <a:rPr lang="ar-DZ" sz="3600" b="1" dirty="0"/>
              <a:t>قلة الأدوات الاحتياطية</a:t>
            </a:r>
            <a:endParaRPr lang="fr-FR" sz="3600" b="1" dirty="0"/>
          </a:p>
        </p:txBody>
      </p:sp>
      <p:sp>
        <p:nvSpPr>
          <p:cNvPr id="50" name="ZoneTexte 49">
            <a:extLst>
              <a:ext uri="{FF2B5EF4-FFF2-40B4-BE49-F238E27FC236}">
                <a16:creationId xmlns:a16="http://schemas.microsoft.com/office/drawing/2014/main" xmlns="" id="{7032F0C3-80CC-42EE-9721-8C5DD90A4230}"/>
              </a:ext>
            </a:extLst>
          </p:cNvPr>
          <p:cNvSpPr txBox="1"/>
          <p:nvPr/>
        </p:nvSpPr>
        <p:spPr>
          <a:xfrm>
            <a:off x="191489" y="1532020"/>
            <a:ext cx="3084096" cy="523220"/>
          </a:xfrm>
          <a:prstGeom prst="rect">
            <a:avLst/>
          </a:prstGeom>
          <a:noFill/>
        </p:spPr>
        <p:txBody>
          <a:bodyPr wrap="square" rtlCol="0">
            <a:spAutoFit/>
          </a:bodyPr>
          <a:lstStyle/>
          <a:p>
            <a:pPr algn="r" rtl="1"/>
            <a:r>
              <a:rPr lang="ar-DZ" sz="2800" b="1" dirty="0"/>
              <a:t>مواصفات متدنية</a:t>
            </a:r>
            <a:endParaRPr lang="fr-FR" sz="2800" b="1" dirty="0"/>
          </a:p>
        </p:txBody>
      </p:sp>
      <p:sp>
        <p:nvSpPr>
          <p:cNvPr id="51" name="ZoneTexte 50">
            <a:extLst>
              <a:ext uri="{FF2B5EF4-FFF2-40B4-BE49-F238E27FC236}">
                <a16:creationId xmlns:a16="http://schemas.microsoft.com/office/drawing/2014/main" xmlns="" id="{061C9596-3017-4718-96C0-CED3D90E137D}"/>
              </a:ext>
            </a:extLst>
          </p:cNvPr>
          <p:cNvSpPr txBox="1"/>
          <p:nvPr/>
        </p:nvSpPr>
        <p:spPr>
          <a:xfrm>
            <a:off x="-342899" y="2306761"/>
            <a:ext cx="2502568" cy="584775"/>
          </a:xfrm>
          <a:prstGeom prst="rect">
            <a:avLst/>
          </a:prstGeom>
          <a:noFill/>
        </p:spPr>
        <p:txBody>
          <a:bodyPr wrap="square" rtlCol="0">
            <a:spAutoFit/>
          </a:bodyPr>
          <a:lstStyle/>
          <a:p>
            <a:pPr algn="r" rtl="1"/>
            <a:r>
              <a:rPr lang="ar-DZ" sz="3200" b="1" dirty="0"/>
              <a:t>سوء التغليف</a:t>
            </a:r>
            <a:endParaRPr lang="fr-FR" sz="3200" b="1" dirty="0"/>
          </a:p>
        </p:txBody>
      </p:sp>
      <p:sp>
        <p:nvSpPr>
          <p:cNvPr id="52" name="ZoneTexte 51">
            <a:extLst>
              <a:ext uri="{FF2B5EF4-FFF2-40B4-BE49-F238E27FC236}">
                <a16:creationId xmlns:a16="http://schemas.microsoft.com/office/drawing/2014/main" xmlns="" id="{82CDEA27-7C01-4639-AFD0-A1FB001C3F4C}"/>
              </a:ext>
            </a:extLst>
          </p:cNvPr>
          <p:cNvSpPr txBox="1"/>
          <p:nvPr/>
        </p:nvSpPr>
        <p:spPr>
          <a:xfrm>
            <a:off x="9035716" y="4903124"/>
            <a:ext cx="2656948" cy="1938992"/>
          </a:xfrm>
          <a:prstGeom prst="rect">
            <a:avLst/>
          </a:prstGeom>
          <a:noFill/>
        </p:spPr>
        <p:txBody>
          <a:bodyPr wrap="square" rtlCol="0">
            <a:spAutoFit/>
          </a:bodyPr>
          <a:lstStyle/>
          <a:p>
            <a:pPr algn="r" rtl="1"/>
            <a:r>
              <a:rPr lang="ar-DZ" sz="4000" b="1" dirty="0">
                <a:highlight>
                  <a:srgbClr val="FFFF00"/>
                </a:highlight>
              </a:rPr>
              <a:t>خريطة تحليل العلاقة بين السبب و الاثر</a:t>
            </a:r>
            <a:endParaRPr lang="fr-FR" sz="4000" b="1" dirty="0">
              <a:highlight>
                <a:srgbClr val="FFFF00"/>
              </a:highlight>
            </a:endParaRPr>
          </a:p>
        </p:txBody>
      </p:sp>
    </p:spTree>
    <p:extLst>
      <p:ext uri="{BB962C8B-B14F-4D97-AF65-F5344CB8AC3E}">
        <p14:creationId xmlns:p14="http://schemas.microsoft.com/office/powerpoint/2010/main" val="2277403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necteur droit 2">
            <a:extLst>
              <a:ext uri="{FF2B5EF4-FFF2-40B4-BE49-F238E27FC236}">
                <a16:creationId xmlns:a16="http://schemas.microsoft.com/office/drawing/2014/main" xmlns="" id="{0D7531A3-03DF-45B3-B6AC-5EA42A544A41}"/>
              </a:ext>
            </a:extLst>
          </p:cNvPr>
          <p:cNvCxnSpPr>
            <a:cxnSpLocks/>
          </p:cNvCxnSpPr>
          <p:nvPr/>
        </p:nvCxnSpPr>
        <p:spPr>
          <a:xfrm>
            <a:off x="5505450" y="1754148"/>
            <a:ext cx="7391400" cy="0"/>
          </a:xfrm>
          <a:prstGeom prst="line">
            <a:avLst/>
          </a:prstGeom>
        </p:spPr>
        <p:style>
          <a:lnRef idx="3">
            <a:schemeClr val="dk1"/>
          </a:lnRef>
          <a:fillRef idx="0">
            <a:schemeClr val="dk1"/>
          </a:fillRef>
          <a:effectRef idx="2">
            <a:schemeClr val="dk1"/>
          </a:effectRef>
          <a:fontRef idx="minor">
            <a:schemeClr val="tx1"/>
          </a:fontRef>
        </p:style>
      </p:cxnSp>
      <p:pic>
        <p:nvPicPr>
          <p:cNvPr id="6" name="Image 5">
            <a:extLst>
              <a:ext uri="{FF2B5EF4-FFF2-40B4-BE49-F238E27FC236}">
                <a16:creationId xmlns:a16="http://schemas.microsoft.com/office/drawing/2014/main" xmlns="" id="{43981917-8BD3-4FA4-BDC5-B1F567AB19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334000" cy="2667000"/>
          </a:xfrm>
          <a:prstGeom prst="rect">
            <a:avLst/>
          </a:prstGeom>
        </p:spPr>
      </p:pic>
      <p:sp>
        <p:nvSpPr>
          <p:cNvPr id="7" name="ZoneTexte 6">
            <a:extLst>
              <a:ext uri="{FF2B5EF4-FFF2-40B4-BE49-F238E27FC236}">
                <a16:creationId xmlns:a16="http://schemas.microsoft.com/office/drawing/2014/main" xmlns="" id="{8D37E157-AC2F-4616-9E16-5DC4C64EFD65}"/>
              </a:ext>
            </a:extLst>
          </p:cNvPr>
          <p:cNvSpPr txBox="1"/>
          <p:nvPr/>
        </p:nvSpPr>
        <p:spPr>
          <a:xfrm>
            <a:off x="5334000" y="225504"/>
            <a:ext cx="5867400" cy="1107996"/>
          </a:xfrm>
          <a:prstGeom prst="rect">
            <a:avLst/>
          </a:prstGeom>
          <a:noFill/>
        </p:spPr>
        <p:txBody>
          <a:bodyPr wrap="square" rtlCol="0">
            <a:spAutoFit/>
          </a:bodyPr>
          <a:lstStyle/>
          <a:p>
            <a:pPr algn="r" rtl="1"/>
            <a:r>
              <a:rPr lang="ar-DZ" sz="6600" dirty="0">
                <a:highlight>
                  <a:srgbClr val="FFFF00"/>
                </a:highlight>
                <a:latin typeface="Arabic Typesetting" panose="03020402040406030203" pitchFamily="66" charset="-78"/>
                <a:cs typeface="Arabic Typesetting" panose="03020402040406030203" pitchFamily="66" charset="-78"/>
              </a:rPr>
              <a:t>تعريف الجودة بالنسبة له:</a:t>
            </a:r>
            <a:endParaRPr lang="fr-FR" sz="6600" dirty="0">
              <a:highlight>
                <a:srgbClr val="FFFF00"/>
              </a:highlight>
              <a:latin typeface="Arabic Typesetting" panose="03020402040406030203" pitchFamily="66" charset="-78"/>
              <a:cs typeface="Arabic Typesetting" panose="03020402040406030203" pitchFamily="66" charset="-78"/>
            </a:endParaRPr>
          </a:p>
        </p:txBody>
      </p:sp>
      <p:sp>
        <p:nvSpPr>
          <p:cNvPr id="8" name="ZoneTexte 7">
            <a:extLst>
              <a:ext uri="{FF2B5EF4-FFF2-40B4-BE49-F238E27FC236}">
                <a16:creationId xmlns:a16="http://schemas.microsoft.com/office/drawing/2014/main" xmlns="" id="{685002C4-7069-481A-B285-72ECC689FC02}"/>
              </a:ext>
            </a:extLst>
          </p:cNvPr>
          <p:cNvSpPr txBox="1"/>
          <p:nvPr/>
        </p:nvSpPr>
        <p:spPr>
          <a:xfrm>
            <a:off x="8420100" y="2174797"/>
            <a:ext cx="3771900" cy="3539430"/>
          </a:xfrm>
          <a:prstGeom prst="rect">
            <a:avLst/>
          </a:prstGeom>
          <a:noFill/>
        </p:spPr>
        <p:txBody>
          <a:bodyPr wrap="square" rtlCol="0">
            <a:spAutoFit/>
          </a:bodyPr>
          <a:lstStyle/>
          <a:p>
            <a:pPr algn="ctr" rtl="1"/>
            <a:r>
              <a:rPr lang="ar-DZ" sz="3200" b="1" i="0" dirty="0">
                <a:solidFill>
                  <a:srgbClr val="050505"/>
                </a:solidFill>
                <a:effectLst/>
                <a:latin typeface="Arabic Typesetting" panose="03020402040406030203" pitchFamily="66" charset="-78"/>
                <a:cs typeface="Arabic Typesetting" panose="03020402040406030203" pitchFamily="66" charset="-78"/>
              </a:rPr>
              <a:t>عرف </a:t>
            </a:r>
            <a:r>
              <a:rPr lang="fr-FR" sz="3200" b="1" i="0" dirty="0">
                <a:solidFill>
                  <a:srgbClr val="050505"/>
                </a:solidFill>
                <a:effectLst/>
                <a:latin typeface="Arabic Typesetting" panose="03020402040406030203" pitchFamily="66" charset="-78"/>
                <a:cs typeface="Arabic Typesetting" panose="03020402040406030203" pitchFamily="66" charset="-78"/>
              </a:rPr>
              <a:t>Deming </a:t>
            </a:r>
            <a:r>
              <a:rPr lang="ar-DZ" sz="3200" b="1" i="0" dirty="0">
                <a:solidFill>
                  <a:srgbClr val="050505"/>
                </a:solidFill>
                <a:effectLst/>
                <a:latin typeface="Arabic Typesetting" panose="03020402040406030203" pitchFamily="66" charset="-78"/>
                <a:cs typeface="Arabic Typesetting" panose="03020402040406030203" pitchFamily="66" charset="-78"/>
              </a:rPr>
              <a:t> الجودة بأنها مطابقة المنتوج او الخدمة للمواصفات الموضوعة عن طريق تخفيض درجة عدم التأكد في كل من التصميم والعملية الانتاجية ، ويرى ان الجودة العالية تقود إلى الانتاجية العالية والتي تقود إلى القوة التنافسية طويلة الامد.</a:t>
            </a:r>
            <a:endParaRPr lang="fr-FR" sz="3200" b="1" dirty="0">
              <a:latin typeface="Arabic Typesetting" panose="03020402040406030203" pitchFamily="66" charset="-78"/>
              <a:cs typeface="Arabic Typesetting" panose="03020402040406030203" pitchFamily="66" charset="-78"/>
            </a:endParaRPr>
          </a:p>
        </p:txBody>
      </p:sp>
      <p:sp>
        <p:nvSpPr>
          <p:cNvPr id="9" name="ZoneTexte 8">
            <a:extLst>
              <a:ext uri="{FF2B5EF4-FFF2-40B4-BE49-F238E27FC236}">
                <a16:creationId xmlns:a16="http://schemas.microsoft.com/office/drawing/2014/main" xmlns="" id="{AE5A5C4B-C2D7-44C9-BDFF-AAC3B9B109D7}"/>
              </a:ext>
            </a:extLst>
          </p:cNvPr>
          <p:cNvSpPr txBox="1"/>
          <p:nvPr/>
        </p:nvSpPr>
        <p:spPr>
          <a:xfrm>
            <a:off x="4495800" y="2870358"/>
            <a:ext cx="3771900" cy="3539430"/>
          </a:xfrm>
          <a:prstGeom prst="rect">
            <a:avLst/>
          </a:prstGeom>
          <a:noFill/>
        </p:spPr>
        <p:txBody>
          <a:bodyPr wrap="square" rtlCol="0">
            <a:spAutoFit/>
          </a:bodyPr>
          <a:lstStyle/>
          <a:p>
            <a:pPr algn="ctr" rtl="1"/>
            <a:r>
              <a:rPr lang="ar-DZ" sz="2800" b="1" i="0" dirty="0">
                <a:solidFill>
                  <a:srgbClr val="050505"/>
                </a:solidFill>
                <a:effectLst/>
                <a:latin typeface="Arabic Typesetting" panose="03020402040406030203" pitchFamily="66" charset="-78"/>
                <a:cs typeface="Arabic Typesetting" panose="03020402040406030203" pitchFamily="66" charset="-78"/>
              </a:rPr>
              <a:t>ان فلسفة </a:t>
            </a:r>
            <a:r>
              <a:rPr lang="fr-FR" sz="2800" b="1" i="0" dirty="0">
                <a:solidFill>
                  <a:srgbClr val="050505"/>
                </a:solidFill>
                <a:effectLst/>
                <a:latin typeface="Arabic Typesetting" panose="03020402040406030203" pitchFamily="66" charset="-78"/>
                <a:cs typeface="Arabic Typesetting" panose="03020402040406030203" pitchFamily="66" charset="-78"/>
              </a:rPr>
              <a:t>Deming </a:t>
            </a:r>
            <a:r>
              <a:rPr lang="ar-DZ" sz="2800" b="1" i="0" dirty="0">
                <a:solidFill>
                  <a:srgbClr val="050505"/>
                </a:solidFill>
                <a:effectLst/>
                <a:latin typeface="Arabic Typesetting" panose="03020402040406030203" pitchFamily="66" charset="-78"/>
                <a:cs typeface="Arabic Typesetting" panose="03020402040406030203" pitchFamily="66" charset="-78"/>
              </a:rPr>
              <a:t> لم تكن مكثفة على الجودة بحد ذاتها إلى حد كبير بقدر ما عالجت وتناولت الممارسات الإدارية التي تقود إلى الجودة المتميزة ، كما يرى ان الجودة تبدأ عند مستوى الادارة العليا والذي يتمثل فيه النشاط الاستراتيجي. وان الجودة مسؤولية الإدارة العليا وليس العامل وعلى الإدارة ان تدعم العاملين لاكتشاف مشكلات الجودة وحلها</a:t>
            </a:r>
            <a:endParaRPr lang="fr-FR" sz="2800" b="1" dirty="0">
              <a:latin typeface="Arabic Typesetting" panose="03020402040406030203" pitchFamily="66" charset="-78"/>
              <a:cs typeface="Arabic Typesetting" panose="03020402040406030203" pitchFamily="66" charset="-78"/>
            </a:endParaRPr>
          </a:p>
        </p:txBody>
      </p:sp>
      <p:sp>
        <p:nvSpPr>
          <p:cNvPr id="10" name="ZoneTexte 9">
            <a:extLst>
              <a:ext uri="{FF2B5EF4-FFF2-40B4-BE49-F238E27FC236}">
                <a16:creationId xmlns:a16="http://schemas.microsoft.com/office/drawing/2014/main" xmlns="" id="{89B7AF06-D9BB-4638-B362-B9A72AD6420D}"/>
              </a:ext>
            </a:extLst>
          </p:cNvPr>
          <p:cNvSpPr txBox="1"/>
          <p:nvPr/>
        </p:nvSpPr>
        <p:spPr>
          <a:xfrm>
            <a:off x="247650" y="3295650"/>
            <a:ext cx="3581400" cy="1815882"/>
          </a:xfrm>
          <a:prstGeom prst="rect">
            <a:avLst/>
          </a:prstGeom>
          <a:noFill/>
        </p:spPr>
        <p:txBody>
          <a:bodyPr wrap="square" rtlCol="0">
            <a:spAutoFit/>
          </a:bodyPr>
          <a:lstStyle/>
          <a:p>
            <a:pPr algn="r" rtl="1"/>
            <a:r>
              <a:rPr lang="ar-DZ" sz="2800" b="1" i="0" dirty="0">
                <a:solidFill>
                  <a:srgbClr val="050505"/>
                </a:solidFill>
                <a:effectLst/>
                <a:latin typeface="Arabic Typesetting" panose="03020402040406030203" pitchFamily="66" charset="-78"/>
                <a:cs typeface="Arabic Typesetting" panose="03020402040406030203" pitchFamily="66" charset="-78"/>
              </a:rPr>
              <a:t>أكد </a:t>
            </a:r>
            <a:r>
              <a:rPr lang="fr-FR" sz="2800" b="1" i="0" dirty="0">
                <a:solidFill>
                  <a:srgbClr val="050505"/>
                </a:solidFill>
                <a:effectLst/>
                <a:latin typeface="Arabic Typesetting" panose="03020402040406030203" pitchFamily="66" charset="-78"/>
                <a:cs typeface="Arabic Typesetting" panose="03020402040406030203" pitchFamily="66" charset="-78"/>
              </a:rPr>
              <a:t>Deming </a:t>
            </a:r>
            <a:r>
              <a:rPr lang="ar-DZ" sz="2800" b="1" i="0" dirty="0">
                <a:solidFill>
                  <a:srgbClr val="050505"/>
                </a:solidFill>
                <a:effectLst/>
                <a:latin typeface="Arabic Typesetting" panose="03020402040406030203" pitchFamily="66" charset="-78"/>
                <a:cs typeface="Arabic Typesetting" panose="03020402040406030203" pitchFamily="66" charset="-78"/>
              </a:rPr>
              <a:t>على ضرورة قيام المنظمة بتقليص الانحرافات التي تحصل أثناء العمل ، وقد أشار إلى ذلك في كتاباته التي أصبحت ذات أثر فعال في تطوير الجودة الشاملة </a:t>
            </a:r>
            <a:endParaRPr lang="fr-FR" sz="2800" b="1" dirty="0">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1850445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xmlns="" id="{4AF1A1DA-A009-4E08-A738-1895E96A42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8150" y="-2894521"/>
            <a:ext cx="12801600" cy="3751771"/>
          </a:xfrm>
          <a:prstGeom prst="rect">
            <a:avLst/>
          </a:prstGeom>
        </p:spPr>
      </p:pic>
      <p:pic>
        <p:nvPicPr>
          <p:cNvPr id="4" name="Image 3">
            <a:extLst>
              <a:ext uri="{FF2B5EF4-FFF2-40B4-BE49-F238E27FC236}">
                <a16:creationId xmlns:a16="http://schemas.microsoft.com/office/drawing/2014/main" xmlns="" id="{39E05985-AC45-4C60-9177-3C699B93F24E}"/>
              </a:ext>
            </a:extLst>
          </p:cNvPr>
          <p:cNvPicPr>
            <a:picLocks noChangeAspect="1"/>
          </p:cNvPicPr>
          <p:nvPr/>
        </p:nvPicPr>
        <p:blipFill>
          <a:blip r:embed="rId3"/>
          <a:stretch>
            <a:fillRect/>
          </a:stretch>
        </p:blipFill>
        <p:spPr>
          <a:xfrm>
            <a:off x="-381000" y="5796281"/>
            <a:ext cx="12954000" cy="3576319"/>
          </a:xfrm>
          <a:prstGeom prst="rect">
            <a:avLst/>
          </a:prstGeom>
        </p:spPr>
      </p:pic>
      <p:sp>
        <p:nvSpPr>
          <p:cNvPr id="6" name="ZoneTexte 5">
            <a:extLst>
              <a:ext uri="{FF2B5EF4-FFF2-40B4-BE49-F238E27FC236}">
                <a16:creationId xmlns:a16="http://schemas.microsoft.com/office/drawing/2014/main" xmlns="" id="{E0C60696-042A-4340-ADC3-FB0F282D5601}"/>
              </a:ext>
            </a:extLst>
          </p:cNvPr>
          <p:cNvSpPr txBox="1"/>
          <p:nvPr/>
        </p:nvSpPr>
        <p:spPr>
          <a:xfrm>
            <a:off x="3019425" y="303252"/>
            <a:ext cx="4991100" cy="1107996"/>
          </a:xfrm>
          <a:prstGeom prst="rect">
            <a:avLst/>
          </a:prstGeom>
          <a:noFill/>
        </p:spPr>
        <p:txBody>
          <a:bodyPr wrap="square" rtlCol="0">
            <a:spAutoFit/>
          </a:bodyPr>
          <a:lstStyle/>
          <a:p>
            <a:pPr algn="r" rtl="1"/>
            <a:r>
              <a:rPr lang="ar-DZ" sz="6600" b="1" dirty="0">
                <a:highlight>
                  <a:srgbClr val="FFFF00"/>
                </a:highlight>
                <a:latin typeface="Arabic Typesetting" panose="03020402040406030203" pitchFamily="66" charset="-78"/>
                <a:cs typeface="Arabic Typesetting" panose="03020402040406030203" pitchFamily="66" charset="-78"/>
              </a:rPr>
              <a:t>مبادئ ادوارد </a:t>
            </a:r>
            <a:r>
              <a:rPr lang="ar-DZ" sz="6600" b="1" dirty="0" err="1">
                <a:highlight>
                  <a:srgbClr val="FFFF00"/>
                </a:highlight>
                <a:latin typeface="Arabic Typesetting" panose="03020402040406030203" pitchFamily="66" charset="-78"/>
                <a:cs typeface="Arabic Typesetting" panose="03020402040406030203" pitchFamily="66" charset="-78"/>
              </a:rPr>
              <a:t>ديمينغ</a:t>
            </a:r>
            <a:r>
              <a:rPr lang="ar-DZ" sz="6600" b="1" dirty="0">
                <a:highlight>
                  <a:srgbClr val="FFFF00"/>
                </a:highlight>
                <a:latin typeface="Arabic Typesetting" panose="03020402040406030203" pitchFamily="66" charset="-78"/>
                <a:cs typeface="Arabic Typesetting" panose="03020402040406030203" pitchFamily="66" charset="-78"/>
              </a:rPr>
              <a:t>:</a:t>
            </a:r>
            <a:endParaRPr lang="fr-FR" sz="6600" b="1" dirty="0">
              <a:highlight>
                <a:srgbClr val="FFFF00"/>
              </a:highlight>
              <a:latin typeface="Arabic Typesetting" panose="03020402040406030203" pitchFamily="66" charset="-78"/>
              <a:cs typeface="Arabic Typesetting" panose="03020402040406030203" pitchFamily="66" charset="-78"/>
            </a:endParaRPr>
          </a:p>
        </p:txBody>
      </p:sp>
      <p:sp>
        <p:nvSpPr>
          <p:cNvPr id="7" name="ZoneTexte 6">
            <a:extLst>
              <a:ext uri="{FF2B5EF4-FFF2-40B4-BE49-F238E27FC236}">
                <a16:creationId xmlns:a16="http://schemas.microsoft.com/office/drawing/2014/main" xmlns="" id="{199FAF59-5C8A-480D-97BF-82195C27716D}"/>
              </a:ext>
            </a:extLst>
          </p:cNvPr>
          <p:cNvSpPr txBox="1"/>
          <p:nvPr/>
        </p:nvSpPr>
        <p:spPr>
          <a:xfrm>
            <a:off x="6096000" y="1449348"/>
            <a:ext cx="5657850" cy="584775"/>
          </a:xfrm>
          <a:prstGeom prst="rect">
            <a:avLst/>
          </a:prstGeom>
          <a:noFill/>
        </p:spPr>
        <p:txBody>
          <a:bodyPr wrap="square" rtlCol="0">
            <a:spAutoFit/>
          </a:bodyPr>
          <a:lstStyle/>
          <a:p>
            <a:pPr algn="r" rtl="1"/>
            <a:r>
              <a:rPr lang="ar-DZ" sz="3200" b="1" dirty="0">
                <a:solidFill>
                  <a:schemeClr val="bg1"/>
                </a:solidFill>
                <a:cs typeface="+mj-cs"/>
              </a:rPr>
              <a:t>اكد </a:t>
            </a:r>
            <a:r>
              <a:rPr lang="fr-FR" sz="3200" b="1" dirty="0">
                <a:solidFill>
                  <a:schemeClr val="bg1"/>
                </a:solidFill>
                <a:cs typeface="+mj-cs"/>
              </a:rPr>
              <a:t>Deming </a:t>
            </a:r>
            <a:r>
              <a:rPr lang="ar-DZ" sz="3200" b="1" dirty="0">
                <a:solidFill>
                  <a:schemeClr val="bg1"/>
                </a:solidFill>
                <a:cs typeface="+mj-cs"/>
              </a:rPr>
              <a:t> على مبدأين هما:</a:t>
            </a:r>
          </a:p>
        </p:txBody>
      </p:sp>
      <p:graphicFrame>
        <p:nvGraphicFramePr>
          <p:cNvPr id="8" name="Diagramme 7">
            <a:extLst>
              <a:ext uri="{FF2B5EF4-FFF2-40B4-BE49-F238E27FC236}">
                <a16:creationId xmlns:a16="http://schemas.microsoft.com/office/drawing/2014/main" xmlns="" id="{0EEE7098-317E-4B61-9EDF-16CA509CA7B2}"/>
              </a:ext>
            </a:extLst>
          </p:cNvPr>
          <p:cNvGraphicFramePr/>
          <p:nvPr>
            <p:extLst>
              <p:ext uri="{D42A27DB-BD31-4B8C-83A1-F6EECF244321}">
                <p14:modId xmlns:p14="http://schemas.microsoft.com/office/powerpoint/2010/main" val="415911948"/>
              </p:ext>
            </p:extLst>
          </p:nvPr>
        </p:nvGraphicFramePr>
        <p:xfrm>
          <a:off x="2063750" y="1274661"/>
          <a:ext cx="7797800" cy="52810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0211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xmlns="" id="{4AF1A1DA-A009-4E08-A738-1895E96A42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8150" y="-2894521"/>
            <a:ext cx="12801600" cy="3751771"/>
          </a:xfrm>
          <a:prstGeom prst="rect">
            <a:avLst/>
          </a:prstGeom>
        </p:spPr>
      </p:pic>
      <p:pic>
        <p:nvPicPr>
          <p:cNvPr id="4" name="Image 3">
            <a:extLst>
              <a:ext uri="{FF2B5EF4-FFF2-40B4-BE49-F238E27FC236}">
                <a16:creationId xmlns:a16="http://schemas.microsoft.com/office/drawing/2014/main" xmlns="" id="{39E05985-AC45-4C60-9177-3C699B93F24E}"/>
              </a:ext>
            </a:extLst>
          </p:cNvPr>
          <p:cNvPicPr>
            <a:picLocks noChangeAspect="1"/>
          </p:cNvPicPr>
          <p:nvPr/>
        </p:nvPicPr>
        <p:blipFill>
          <a:blip r:embed="rId3"/>
          <a:stretch>
            <a:fillRect/>
          </a:stretch>
        </p:blipFill>
        <p:spPr>
          <a:xfrm>
            <a:off x="-381000" y="5796281"/>
            <a:ext cx="12954000" cy="3576319"/>
          </a:xfrm>
          <a:prstGeom prst="rect">
            <a:avLst/>
          </a:prstGeom>
        </p:spPr>
      </p:pic>
      <p:sp>
        <p:nvSpPr>
          <p:cNvPr id="6" name="ZoneTexte 5">
            <a:extLst>
              <a:ext uri="{FF2B5EF4-FFF2-40B4-BE49-F238E27FC236}">
                <a16:creationId xmlns:a16="http://schemas.microsoft.com/office/drawing/2014/main" xmlns="" id="{E0C60696-042A-4340-ADC3-FB0F282D5601}"/>
              </a:ext>
            </a:extLst>
          </p:cNvPr>
          <p:cNvSpPr txBox="1"/>
          <p:nvPr/>
        </p:nvSpPr>
        <p:spPr>
          <a:xfrm>
            <a:off x="3019425" y="303252"/>
            <a:ext cx="4991100" cy="1107996"/>
          </a:xfrm>
          <a:prstGeom prst="rect">
            <a:avLst/>
          </a:prstGeom>
          <a:noFill/>
        </p:spPr>
        <p:txBody>
          <a:bodyPr wrap="square" rtlCol="0">
            <a:spAutoFit/>
          </a:bodyPr>
          <a:lstStyle/>
          <a:p>
            <a:pPr algn="r" rtl="1"/>
            <a:r>
              <a:rPr lang="ar-DZ" sz="6600" b="1" dirty="0">
                <a:highlight>
                  <a:srgbClr val="FFFF00"/>
                </a:highlight>
                <a:latin typeface="Arabic Typesetting" panose="03020402040406030203" pitchFamily="66" charset="-78"/>
                <a:cs typeface="Arabic Typesetting" panose="03020402040406030203" pitchFamily="66" charset="-78"/>
              </a:rPr>
              <a:t>مبادئ ادوارد </a:t>
            </a:r>
            <a:r>
              <a:rPr lang="ar-DZ" sz="6600" b="1" dirty="0" err="1">
                <a:highlight>
                  <a:srgbClr val="FFFF00"/>
                </a:highlight>
                <a:latin typeface="Arabic Typesetting" panose="03020402040406030203" pitchFamily="66" charset="-78"/>
                <a:cs typeface="Arabic Typesetting" panose="03020402040406030203" pitchFamily="66" charset="-78"/>
              </a:rPr>
              <a:t>ديمينغ</a:t>
            </a:r>
            <a:r>
              <a:rPr lang="ar-DZ" sz="6600" b="1" dirty="0">
                <a:highlight>
                  <a:srgbClr val="FFFF00"/>
                </a:highlight>
                <a:latin typeface="Arabic Typesetting" panose="03020402040406030203" pitchFamily="66" charset="-78"/>
                <a:cs typeface="Arabic Typesetting" panose="03020402040406030203" pitchFamily="66" charset="-78"/>
              </a:rPr>
              <a:t>:</a:t>
            </a:r>
            <a:endParaRPr lang="fr-FR" sz="6600" b="1" dirty="0">
              <a:highlight>
                <a:srgbClr val="FFFF00"/>
              </a:highlight>
              <a:latin typeface="Arabic Typesetting" panose="03020402040406030203" pitchFamily="66" charset="-78"/>
              <a:cs typeface="Arabic Typesetting" panose="03020402040406030203" pitchFamily="66" charset="-78"/>
            </a:endParaRPr>
          </a:p>
        </p:txBody>
      </p:sp>
      <p:sp>
        <p:nvSpPr>
          <p:cNvPr id="7" name="ZoneTexte 6">
            <a:extLst>
              <a:ext uri="{FF2B5EF4-FFF2-40B4-BE49-F238E27FC236}">
                <a16:creationId xmlns:a16="http://schemas.microsoft.com/office/drawing/2014/main" xmlns="" id="{199FAF59-5C8A-480D-97BF-82195C27716D}"/>
              </a:ext>
            </a:extLst>
          </p:cNvPr>
          <p:cNvSpPr txBox="1"/>
          <p:nvPr/>
        </p:nvSpPr>
        <p:spPr>
          <a:xfrm>
            <a:off x="12192000" y="2249547"/>
            <a:ext cx="3238500" cy="1077218"/>
          </a:xfrm>
          <a:prstGeom prst="rect">
            <a:avLst/>
          </a:prstGeom>
          <a:noFill/>
        </p:spPr>
        <p:txBody>
          <a:bodyPr wrap="square" rtlCol="0">
            <a:spAutoFit/>
          </a:bodyPr>
          <a:lstStyle/>
          <a:p>
            <a:pPr algn="r" rtl="1"/>
            <a:r>
              <a:rPr lang="ar-DZ" sz="3200" b="1" dirty="0">
                <a:solidFill>
                  <a:schemeClr val="bg1"/>
                </a:solidFill>
                <a:cs typeface="+mj-cs"/>
              </a:rPr>
              <a:t>اكد </a:t>
            </a:r>
            <a:r>
              <a:rPr lang="fr-FR" sz="3200" b="1" dirty="0">
                <a:solidFill>
                  <a:schemeClr val="bg1"/>
                </a:solidFill>
                <a:cs typeface="+mj-cs"/>
              </a:rPr>
              <a:t>Deming </a:t>
            </a:r>
            <a:r>
              <a:rPr lang="ar-DZ" sz="3200" b="1" dirty="0">
                <a:solidFill>
                  <a:schemeClr val="bg1"/>
                </a:solidFill>
                <a:cs typeface="+mj-cs"/>
              </a:rPr>
              <a:t> على مبدأين هما:</a:t>
            </a:r>
          </a:p>
        </p:txBody>
      </p:sp>
      <p:graphicFrame>
        <p:nvGraphicFramePr>
          <p:cNvPr id="8" name="Diagramme 7">
            <a:extLst>
              <a:ext uri="{FF2B5EF4-FFF2-40B4-BE49-F238E27FC236}">
                <a16:creationId xmlns:a16="http://schemas.microsoft.com/office/drawing/2014/main" xmlns="" id="{0EEE7098-317E-4B61-9EDF-16CA509CA7B2}"/>
              </a:ext>
            </a:extLst>
          </p:cNvPr>
          <p:cNvGraphicFramePr/>
          <p:nvPr>
            <p:extLst>
              <p:ext uri="{D42A27DB-BD31-4B8C-83A1-F6EECF244321}">
                <p14:modId xmlns:p14="http://schemas.microsoft.com/office/powerpoint/2010/main" val="1644658068"/>
              </p:ext>
            </p:extLst>
          </p:nvPr>
        </p:nvGraphicFramePr>
        <p:xfrm>
          <a:off x="784225" y="1430298"/>
          <a:ext cx="4737100" cy="35763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ZoneTexte 1">
            <a:extLst>
              <a:ext uri="{FF2B5EF4-FFF2-40B4-BE49-F238E27FC236}">
                <a16:creationId xmlns:a16="http://schemas.microsoft.com/office/drawing/2014/main" xmlns="" id="{E4B01680-2CFD-48FE-BD8C-D9E414A2DD03}"/>
              </a:ext>
            </a:extLst>
          </p:cNvPr>
          <p:cNvSpPr txBox="1"/>
          <p:nvPr/>
        </p:nvSpPr>
        <p:spPr>
          <a:xfrm>
            <a:off x="6165850" y="1781453"/>
            <a:ext cx="4737100" cy="3477875"/>
          </a:xfrm>
          <a:prstGeom prst="rect">
            <a:avLst/>
          </a:prstGeom>
          <a:noFill/>
        </p:spPr>
        <p:txBody>
          <a:bodyPr wrap="square" rtlCol="0">
            <a:spAutoFit/>
          </a:bodyPr>
          <a:lstStyle/>
          <a:p>
            <a:pPr algn="ctr" rtl="1"/>
            <a:r>
              <a:rPr lang="ar-DZ" sz="4400" b="1" i="0" dirty="0">
                <a:solidFill>
                  <a:schemeClr val="bg1"/>
                </a:solidFill>
                <a:effectLst/>
                <a:latin typeface="Arabic Typesetting" panose="03020402040406030203" pitchFamily="66" charset="-78"/>
                <a:cs typeface="Arabic Typesetting" panose="03020402040406030203" pitchFamily="66" charset="-78"/>
              </a:rPr>
              <a:t>هذين المبدأين يساعدان المنظمة على تحقيق حصة سوقية كبيرة تساعدها على البقاء والنمو في مضمار العمل وان الإدارة العليا تمتلك المسؤولية الاكبر لتحسين الجودة والانتاجية</a:t>
            </a:r>
            <a:endParaRPr lang="fr-FR" sz="4400" b="1" dirty="0">
              <a:solidFill>
                <a:schemeClr val="bg1"/>
              </a:solidFill>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34583892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xmlns="" id="{9733AF51-47DC-42B2-AB61-CAE7A5C6E436}"/>
              </a:ext>
            </a:extLst>
          </p:cNvPr>
          <p:cNvSpPr txBox="1"/>
          <p:nvPr/>
        </p:nvSpPr>
        <p:spPr>
          <a:xfrm>
            <a:off x="971550" y="0"/>
            <a:ext cx="6896100" cy="923330"/>
          </a:xfrm>
          <a:prstGeom prst="rect">
            <a:avLst/>
          </a:prstGeom>
          <a:noFill/>
        </p:spPr>
        <p:txBody>
          <a:bodyPr wrap="square" rtlCol="0">
            <a:spAutoFit/>
          </a:bodyPr>
          <a:lstStyle/>
          <a:p>
            <a:pPr algn="r" rtl="1"/>
            <a:r>
              <a:rPr lang="ar-DZ" sz="5400" b="1" dirty="0">
                <a:highlight>
                  <a:srgbClr val="FFFF00"/>
                </a:highlight>
                <a:latin typeface="Arabic Typesetting" panose="03020402040406030203" pitchFamily="66" charset="-78"/>
                <a:cs typeface="Arabic Typesetting" panose="03020402040406030203" pitchFamily="66" charset="-78"/>
              </a:rPr>
              <a:t>مبادئ </a:t>
            </a:r>
            <a:r>
              <a:rPr lang="ar-DZ" sz="5400" b="1" dirty="0" err="1">
                <a:highlight>
                  <a:srgbClr val="FFFF00"/>
                </a:highlight>
                <a:latin typeface="Arabic Typesetting" panose="03020402040406030203" pitchFamily="66" charset="-78"/>
                <a:cs typeface="Arabic Typesetting" panose="03020402040406030203" pitchFamily="66" charset="-78"/>
              </a:rPr>
              <a:t>ديمينغ</a:t>
            </a:r>
            <a:r>
              <a:rPr lang="ar-DZ" sz="5400" b="1" dirty="0">
                <a:highlight>
                  <a:srgbClr val="FFFF00"/>
                </a:highlight>
                <a:latin typeface="Arabic Typesetting" panose="03020402040406030203" pitchFamily="66" charset="-78"/>
                <a:cs typeface="Arabic Typesetting" panose="03020402040406030203" pitchFamily="66" charset="-78"/>
              </a:rPr>
              <a:t> الأربعة عشر</a:t>
            </a:r>
            <a:endParaRPr lang="fr-FR" sz="5400" b="1" dirty="0">
              <a:highlight>
                <a:srgbClr val="FFFF00"/>
              </a:highlight>
              <a:latin typeface="Arabic Typesetting" panose="03020402040406030203" pitchFamily="66" charset="-78"/>
              <a:cs typeface="Arabic Typesetting" panose="03020402040406030203" pitchFamily="66" charset="-78"/>
            </a:endParaRPr>
          </a:p>
        </p:txBody>
      </p:sp>
      <p:pic>
        <p:nvPicPr>
          <p:cNvPr id="4" name="Image 3">
            <a:extLst>
              <a:ext uri="{FF2B5EF4-FFF2-40B4-BE49-F238E27FC236}">
                <a16:creationId xmlns:a16="http://schemas.microsoft.com/office/drawing/2014/main" xmlns="" id="{3FA0035C-9601-4AF2-97CF-34AB4760D4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650" y="902260"/>
            <a:ext cx="12687300" cy="5053480"/>
          </a:xfrm>
          <a:prstGeom prst="rect">
            <a:avLst/>
          </a:prstGeom>
        </p:spPr>
      </p:pic>
      <p:sp>
        <p:nvSpPr>
          <p:cNvPr id="5" name="ZoneTexte 4">
            <a:extLst>
              <a:ext uri="{FF2B5EF4-FFF2-40B4-BE49-F238E27FC236}">
                <a16:creationId xmlns:a16="http://schemas.microsoft.com/office/drawing/2014/main" xmlns="" id="{C0261034-03E9-4795-A2D0-00806A72FF02}"/>
              </a:ext>
            </a:extLst>
          </p:cNvPr>
          <p:cNvSpPr txBox="1"/>
          <p:nvPr/>
        </p:nvSpPr>
        <p:spPr>
          <a:xfrm>
            <a:off x="1676400" y="2323473"/>
            <a:ext cx="8934450" cy="3046988"/>
          </a:xfrm>
          <a:prstGeom prst="rect">
            <a:avLst/>
          </a:prstGeom>
          <a:noFill/>
        </p:spPr>
        <p:txBody>
          <a:bodyPr wrap="square" rtlCol="0">
            <a:spAutoFit/>
          </a:bodyPr>
          <a:lstStyle/>
          <a:p>
            <a:pPr marL="685800" indent="-685800" algn="r" rtl="1">
              <a:buClr>
                <a:srgbClr val="FFFF00"/>
              </a:buClr>
              <a:buFont typeface="Wingdings" panose="05000000000000000000" pitchFamily="2" charset="2"/>
              <a:buChar char="q"/>
            </a:pPr>
            <a:r>
              <a:rPr lang="ar-DZ" sz="4800" b="1" i="0" dirty="0">
                <a:solidFill>
                  <a:srgbClr val="050505"/>
                </a:solidFill>
                <a:effectLst/>
                <a:latin typeface="Arabic Typesetting" panose="03020402040406030203" pitchFamily="66" charset="-78"/>
                <a:cs typeface="Arabic Typesetting" panose="03020402040406030203" pitchFamily="66" charset="-78"/>
              </a:rPr>
              <a:t>خلال فترة عمله في اليابان قام </a:t>
            </a:r>
            <a:r>
              <a:rPr lang="ar-DZ" sz="4800" b="1" i="0" dirty="0" err="1">
                <a:solidFill>
                  <a:srgbClr val="050505"/>
                </a:solidFill>
                <a:effectLst/>
                <a:latin typeface="Arabic Typesetting" panose="03020402040406030203" pitchFamily="66" charset="-78"/>
                <a:cs typeface="Arabic Typesetting" panose="03020402040406030203" pitchFamily="66" charset="-78"/>
              </a:rPr>
              <a:t>ديمنج</a:t>
            </a:r>
            <a:r>
              <a:rPr lang="ar-DZ" sz="4800" b="1" i="0" dirty="0">
                <a:solidFill>
                  <a:srgbClr val="050505"/>
                </a:solidFill>
                <a:effectLst/>
                <a:latin typeface="Arabic Typesetting" panose="03020402040406030203" pitchFamily="66" charset="-78"/>
                <a:cs typeface="Arabic Typesetting" panose="03020402040406030203" pitchFamily="66" charset="-78"/>
              </a:rPr>
              <a:t> بوضع أسس فلسفته حول الجودة والتي تبلورت في ١٤نقطة أصبحت فيما بعد المبادئ التي تم اعتناقها بواسطة الشركات في معظم دول العالم. وفيما يلي عرض لمبادئ </a:t>
            </a:r>
            <a:r>
              <a:rPr lang="ar-DZ" sz="4800" b="1" i="0" dirty="0" err="1">
                <a:solidFill>
                  <a:srgbClr val="050505"/>
                </a:solidFill>
                <a:effectLst/>
                <a:latin typeface="Arabic Typesetting" panose="03020402040406030203" pitchFamily="66" charset="-78"/>
                <a:cs typeface="Arabic Typesetting" panose="03020402040406030203" pitchFamily="66" charset="-78"/>
              </a:rPr>
              <a:t>ديمنج</a:t>
            </a:r>
            <a:r>
              <a:rPr lang="ar-DZ" sz="4800" b="1" i="0" dirty="0">
                <a:solidFill>
                  <a:srgbClr val="050505"/>
                </a:solidFill>
                <a:effectLst/>
                <a:latin typeface="Arabic Typesetting" panose="03020402040406030203" pitchFamily="66" charset="-78"/>
                <a:cs typeface="Arabic Typesetting" panose="03020402040406030203" pitchFamily="66" charset="-78"/>
              </a:rPr>
              <a:t> :</a:t>
            </a:r>
            <a:endParaRPr lang="fr-FR" sz="4800" b="1" dirty="0">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171448397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1441</TotalTime>
  <Words>3073</Words>
  <Application>Microsoft Office PowerPoint</Application>
  <PresentationFormat>Grand écran</PresentationFormat>
  <Paragraphs>320</Paragraphs>
  <Slides>57</Slides>
  <Notes>1</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57</vt:i4>
      </vt:variant>
    </vt:vector>
  </HeadingPairs>
  <TitlesOfParts>
    <vt:vector size="67" baseType="lpstr">
      <vt:lpstr>Arabic Typesetting</vt:lpstr>
      <vt:lpstr>Arial</vt:lpstr>
      <vt:lpstr>Calibri</vt:lpstr>
      <vt:lpstr>Calibri Light</vt:lpstr>
      <vt:lpstr>Google Sans</vt:lpstr>
      <vt:lpstr>Sakkal Majalla</vt:lpstr>
      <vt:lpstr>Segoe UI Historic</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Windows</dc:creator>
  <cp:lastModifiedBy>MICRO</cp:lastModifiedBy>
  <cp:revision>4</cp:revision>
  <dcterms:created xsi:type="dcterms:W3CDTF">2024-03-08T23:42:25Z</dcterms:created>
  <dcterms:modified xsi:type="dcterms:W3CDTF">2024-03-16T22:21:08Z</dcterms:modified>
</cp:coreProperties>
</file>