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B64AE31-8630-49B7-B40F-75996D39859A}" type="datetimeFigureOut">
              <a:rPr lang="fr-FR" smtClean="0"/>
              <a:pPr/>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DF7DC8-7340-4EB3-AE5F-23D6FA9C1F0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AE31-8630-49B7-B40F-75996D39859A}" type="datetimeFigureOut">
              <a:rPr lang="fr-FR" smtClean="0"/>
              <a:pPr/>
              <a:t>22/03/2024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F7DC8-7340-4EB3-AE5F-23D6FA9C1F0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à coins arrondis 10"/>
          <p:cNvSpPr/>
          <p:nvPr/>
        </p:nvSpPr>
        <p:spPr>
          <a:xfrm>
            <a:off x="642910" y="3143248"/>
            <a:ext cx="6929486" cy="300039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b="1" dirty="0" smtClean="0">
                <a:latin typeface="Simplified Arabic" pitchFamily="18" charset="-78"/>
                <a:cs typeface="Simplified Arabic" pitchFamily="18" charset="-78"/>
              </a:rPr>
              <a:t>يمكن تقسيم وضعية الأوقاف في الجزائر إلى مرحلتين هما:</a:t>
            </a:r>
          </a:p>
          <a:p>
            <a:pPr algn="just" rtl="1"/>
            <a:r>
              <a:rPr lang="ar-DZ" b="1" dirty="0" smtClean="0">
                <a:latin typeface="Simplified Arabic" pitchFamily="18" charset="-78"/>
                <a:cs typeface="Simplified Arabic" pitchFamily="18" charset="-78"/>
              </a:rPr>
              <a:t>1- وضعية الأوقاف قبل صدور القانون رقم 10/91.</a:t>
            </a:r>
          </a:p>
          <a:p>
            <a:pPr algn="just" rtl="1"/>
            <a:r>
              <a:rPr lang="ar-DZ" b="1" dirty="0" smtClean="0">
                <a:latin typeface="Simplified Arabic" pitchFamily="18" charset="-78"/>
                <a:cs typeface="Simplified Arabic" pitchFamily="18" charset="-78"/>
              </a:rPr>
              <a:t> -وضعية الأوقاف في العهد التركي.</a:t>
            </a:r>
          </a:p>
          <a:p>
            <a:pPr algn="just" rtl="1"/>
            <a:r>
              <a:rPr lang="ar-DZ" b="1" dirty="0" smtClean="0">
                <a:latin typeface="Simplified Arabic" pitchFamily="18" charset="-78"/>
                <a:cs typeface="Simplified Arabic" pitchFamily="18" charset="-78"/>
              </a:rPr>
              <a:t>-وضعية الأوقاف في عهد الاستعمار الفرنسي.</a:t>
            </a:r>
          </a:p>
          <a:p>
            <a:pPr algn="just" rtl="1"/>
            <a:r>
              <a:rPr lang="ar-DZ" b="1" dirty="0" smtClean="0">
                <a:latin typeface="Simplified Arabic" pitchFamily="18" charset="-78"/>
                <a:cs typeface="Simplified Arabic" pitchFamily="18" charset="-78"/>
              </a:rPr>
              <a:t>--وضعية الأوقاف في الفترة الانتقالية بعد الاستقلال إلى غاية صدور قانون الأسرة1984.</a:t>
            </a:r>
          </a:p>
          <a:p>
            <a:pPr algn="just" rtl="1"/>
            <a:r>
              <a:rPr lang="ar-DZ" b="1" dirty="0" smtClean="0">
                <a:latin typeface="Simplified Arabic" pitchFamily="18" charset="-78"/>
                <a:cs typeface="Simplified Arabic" pitchFamily="18" charset="-78"/>
              </a:rPr>
              <a:t>2- وضعية الأوقاف بعد صدور القانون رقم 10/91.</a:t>
            </a:r>
            <a:endParaRPr lang="fr-FR" b="1" dirty="0">
              <a:latin typeface="Simplified Arabic" pitchFamily="18" charset="-78"/>
              <a:cs typeface="Simplified Arabic" pitchFamily="18" charset="-78"/>
            </a:endParaRPr>
          </a:p>
        </p:txBody>
      </p:sp>
      <p:sp>
        <p:nvSpPr>
          <p:cNvPr id="5" name="Ellipse 4"/>
          <p:cNvSpPr/>
          <p:nvPr/>
        </p:nvSpPr>
        <p:spPr>
          <a:xfrm>
            <a:off x="1857356" y="1142984"/>
            <a:ext cx="4429156" cy="1071570"/>
          </a:xfrm>
          <a:prstGeom prst="ellipse">
            <a:avLst/>
          </a:prstGeom>
          <a:ln>
            <a:solidFill>
              <a:schemeClr val="accent3">
                <a:lumMod val="60000"/>
                <a:lumOff val="4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implified Arabic" pitchFamily="18" charset="-78"/>
                <a:cs typeface="Simplified Arabic" pitchFamily="18" charset="-78"/>
              </a:rPr>
              <a:t>التطور التاريخي للأوقاف في الجزائر</a:t>
            </a:r>
            <a:endParaRPr lang="fr-FR"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implified Arabic" pitchFamily="18" charset="-78"/>
              <a:cs typeface="Simplified Arabic" pitchFamily="18" charset="-78"/>
            </a:endParaRPr>
          </a:p>
        </p:txBody>
      </p:sp>
      <p:sp>
        <p:nvSpPr>
          <p:cNvPr id="6" name="Flèche vers le bas 5"/>
          <p:cNvSpPr/>
          <p:nvPr/>
        </p:nvSpPr>
        <p:spPr>
          <a:xfrm>
            <a:off x="3786182" y="2428868"/>
            <a:ext cx="428628" cy="571504"/>
          </a:xfrm>
          <a:prstGeom prst="down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857224" y="1071546"/>
            <a:ext cx="7072362" cy="521497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sz="1600" b="1" dirty="0" smtClean="0">
                <a:latin typeface="Simplified Arabic" pitchFamily="18" charset="-78"/>
                <a:cs typeface="Simplified Arabic" pitchFamily="18" charset="-78"/>
              </a:rPr>
              <a:t>ظلت الأوقاف في الجزائر خاضعة لأحكام الشريعة الإسلامية منذ الفتوحات الأولى وتعزز تنظيميها أكثر بدخول الأتراك إلى الجزائر حيث كان أول قانون ينظم الأوقاف في الجزائر في عهد تواجد الأتراك، كما استمرت الأراضي الموقوفة في ظل هذه الفترة في الانتشار مما جعلها تشكل ملكية مستقلة بذاتها تضم مساحات شاسعة من الأراضي.</a:t>
            </a:r>
          </a:p>
          <a:p>
            <a:pPr algn="just" rtl="1"/>
            <a:r>
              <a:rPr lang="ar-DZ" sz="1600" b="1" dirty="0" smtClean="0">
                <a:latin typeface="Simplified Arabic" pitchFamily="18" charset="-78"/>
                <a:cs typeface="Simplified Arabic" pitchFamily="18" charset="-78"/>
              </a:rPr>
              <a:t>  هذا ونسبة الأملاك الوقفية في هذه الفترة بلغت ذروتها حيث تنوعت بين أوقاف الحرمين الشريفين، أوقاف مؤسسة سبل الخيرات، أوقاف الجامع الكبير، أوقاف مؤسسة بيت المال، أوقاف أهل الأندلس، جماعة الشرفاء، أوقاف المرابطين والمعوزين من الجند. </a:t>
            </a:r>
          </a:p>
        </p:txBody>
      </p:sp>
      <p:sp>
        <p:nvSpPr>
          <p:cNvPr id="3" name="Rectangle 2"/>
          <p:cNvSpPr/>
          <p:nvPr/>
        </p:nvSpPr>
        <p:spPr>
          <a:xfrm>
            <a:off x="2643174" y="1214422"/>
            <a:ext cx="4286280" cy="5715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smtClean="0"/>
              <a:t>أولا/ وضعية </a:t>
            </a:r>
            <a:r>
              <a:rPr lang="ar-DZ" b="1" dirty="0" smtClean="0"/>
              <a:t>الأوقاف قبل صدور القانون رقم 10/91</a:t>
            </a:r>
            <a:endParaRPr lang="fr-FR" b="1" dirty="0"/>
          </a:p>
        </p:txBody>
      </p:sp>
      <p:sp>
        <p:nvSpPr>
          <p:cNvPr id="4" name="Rectangle 3"/>
          <p:cNvSpPr/>
          <p:nvPr/>
        </p:nvSpPr>
        <p:spPr>
          <a:xfrm>
            <a:off x="4357686" y="2000240"/>
            <a:ext cx="3143272" cy="50006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smtClean="0"/>
              <a:t>وضعية الأوقاف في العهد العثماني</a:t>
            </a:r>
            <a:endParaRPr lang="fr-F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214414" y="500042"/>
            <a:ext cx="6929486" cy="585791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b="1" dirty="0" smtClean="0"/>
              <a:t>إن كثرة الأوقاف في الجزائر أصبح يشكل حجرة عثرة أمام سياسة التوسع الاستعماري في الجزائر، ولهذه الأسباب أكد الفرنسيون أن الوقف بالجزائر يشكل أحد العوائق التي حالت دون تطور الاستعمار الفرنسي وتوسعه والذي كان يقوم على أحد الدعائم الأـساسية وهي فرنسة الأراضي الجزائرية.</a:t>
            </a:r>
          </a:p>
          <a:p>
            <a:pPr algn="just" rtl="1"/>
            <a:r>
              <a:rPr lang="ar-DZ" b="1" dirty="0" smtClean="0"/>
              <a:t>إن أول ما عمدت إليه السياسة الفرنسية هو </a:t>
            </a:r>
            <a:r>
              <a:rPr lang="ar-DZ" b="1" dirty="0" smtClean="0"/>
              <a:t>تحديد ملكية الدولة والسماح للأوربيين بامتلاك الأملاك الوقفية في ذلك الوقت من خلال :</a:t>
            </a:r>
          </a:p>
          <a:p>
            <a:pPr algn="just" rtl="1"/>
            <a:r>
              <a:rPr lang="ar-DZ" b="1" dirty="0" smtClean="0"/>
              <a:t>-</a:t>
            </a:r>
            <a:r>
              <a:rPr lang="ar-DZ" b="1" dirty="0" smtClean="0"/>
              <a:t>إصدار القرار الصادر في 8سبتمبر1830. </a:t>
            </a:r>
          </a:p>
          <a:p>
            <a:pPr algn="just" rtl="1"/>
            <a:r>
              <a:rPr lang="ar-DZ" b="1" dirty="0" smtClean="0"/>
              <a:t>-</a:t>
            </a:r>
            <a:r>
              <a:rPr lang="ar-DZ" b="1" dirty="0" smtClean="0"/>
              <a:t>والقرار الصادر في 1830/12/07 </a:t>
            </a:r>
            <a:r>
              <a:rPr lang="ar-DZ" b="1" dirty="0" smtClean="0"/>
              <a:t>.</a:t>
            </a:r>
            <a:endParaRPr lang="ar-DZ" b="1" dirty="0" smtClean="0"/>
          </a:p>
          <a:p>
            <a:pPr algn="just" rtl="1"/>
            <a:r>
              <a:rPr lang="ar-DZ" b="1" dirty="0" smtClean="0"/>
              <a:t>-القرار الوزاري </a:t>
            </a:r>
            <a:r>
              <a:rPr lang="ar-DZ" b="1" smtClean="0"/>
              <a:t>الصادر في 1843/03/23</a:t>
            </a:r>
            <a:r>
              <a:rPr lang="ar-DZ" b="1" dirty="0" smtClean="0"/>
              <a:t>.</a:t>
            </a:r>
          </a:p>
          <a:p>
            <a:pPr algn="just" rtl="1"/>
            <a:r>
              <a:rPr lang="ar-DZ" b="1" dirty="0" smtClean="0"/>
              <a:t>-القرار الصادر في1844/10/01</a:t>
            </a:r>
          </a:p>
          <a:p>
            <a:pPr algn="just" rtl="1"/>
            <a:r>
              <a:rPr lang="ar-DZ" b="1" dirty="0" smtClean="0"/>
              <a:t>-القرار الصادر في 1846/07/21</a:t>
            </a:r>
          </a:p>
          <a:p>
            <a:pPr algn="just" rtl="1"/>
            <a:r>
              <a:rPr lang="ar-DZ" b="1" dirty="0" smtClean="0"/>
              <a:t>-القرار الصادر في 1851/06/16 .</a:t>
            </a:r>
          </a:p>
          <a:p>
            <a:pPr algn="just" rtl="1"/>
            <a:r>
              <a:rPr lang="ar-DZ" b="1" dirty="0" smtClean="0"/>
              <a:t>-القرار الصادر في 1958/10/30.</a:t>
            </a:r>
          </a:p>
          <a:p>
            <a:pPr algn="just" rtl="1"/>
            <a:r>
              <a:rPr lang="ar-DZ" b="1" dirty="0" smtClean="0"/>
              <a:t>-القانون الصادر في  1873/07/2 الذي قام بتصفية الأملاك الوقفية وفرنستها</a:t>
            </a:r>
            <a:endParaRPr lang="ar-DZ" b="1" dirty="0" smtClean="0"/>
          </a:p>
        </p:txBody>
      </p:sp>
      <p:sp>
        <p:nvSpPr>
          <p:cNvPr id="3" name="Rectangle 2"/>
          <p:cNvSpPr/>
          <p:nvPr/>
        </p:nvSpPr>
        <p:spPr>
          <a:xfrm>
            <a:off x="4143372" y="857232"/>
            <a:ext cx="3429024" cy="50006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smtClean="0"/>
              <a:t>وضعية الأوقاف أثناء الفترة الاستعمارية</a:t>
            </a:r>
            <a:endParaRPr lang="fr-F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785786" y="357166"/>
            <a:ext cx="7429552" cy="60007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b="1" dirty="0" smtClean="0"/>
              <a:t>غداة الاستقلال ونظرا لما خلفه الاستعمار الفرنسي من خسائر وفساد في كل المجالات مدد العمل بالقوانين  الفرنسية ما عاد تلك التي تمس بالسيادة الوطنية وذلك بموجب القانون الصادر في 1962/12/31. ولسد الفراغ القانوني في مجال تنظيم الأملاك الوقفية التي كانت في مجملها  أثناء الفترة الاستعمارية تمس بالسيادة الوطنية وبأحكام الشريعة الإسلامية والأعراف خاصة منها المنظمة لمجال المعاملات بين المسلمين، تم إصدار أول نص قانوني ينظم الأملاك الوقفية وتسييرها وذلك بموجب المرسوم رقم 283/64 المؤرخ في 1964/10/07  المتضمن الأملاك </a:t>
            </a:r>
            <a:r>
              <a:rPr lang="ar-DZ" b="1" dirty="0" err="1" smtClean="0"/>
              <a:t>الحبسية</a:t>
            </a:r>
            <a:r>
              <a:rPr lang="ar-DZ" b="1" dirty="0" smtClean="0"/>
              <a:t> العامة.</a:t>
            </a:r>
          </a:p>
          <a:p>
            <a:pPr algn="just" rtl="1"/>
            <a:r>
              <a:rPr lang="ar-DZ" b="1" dirty="0" smtClean="0"/>
              <a:t>واستمر الوضع إلى ما هو عليه إلى غاية صدور قانون الأسرة الجزائري 11/84 المؤرخ في 1984/06/09 حيث تم بموجبه تحديد الإطار العام للوقف في الجزائر وذلك في الفصل الثالث من الكتاب الرابع الخاص بالتبرعات وذلك في المواد من 213 إلى 220 حيث عرف الوقف، ووضح القواعد العامة في الوقف خاصة  من حيث تحديد شروط الواقف والموقوف عليه، وأخضعها لنفس الشروط المتعلقة بالواهب والموهوب له طبقا لما حددته نص المادة204 و205 </a:t>
            </a:r>
            <a:r>
              <a:rPr lang="ar-DZ" b="1" dirty="0" err="1" smtClean="0"/>
              <a:t>ق</a:t>
            </a:r>
            <a:r>
              <a:rPr lang="ar-DZ" b="1" dirty="0" smtClean="0"/>
              <a:t>.أ.ج وبعض الأحكام الخاصة بمشروعية محل الوقف واشتراطات الواقف، وتسجيل وشهر الوقف.</a:t>
            </a:r>
            <a:endParaRPr lang="fr-FR" b="1" dirty="0"/>
          </a:p>
        </p:txBody>
      </p:sp>
      <p:sp>
        <p:nvSpPr>
          <p:cNvPr id="3" name="Rectangle 2"/>
          <p:cNvSpPr/>
          <p:nvPr/>
        </p:nvSpPr>
        <p:spPr>
          <a:xfrm>
            <a:off x="3214678" y="642918"/>
            <a:ext cx="4143404" cy="5715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smtClean="0"/>
              <a:t>وضعية الأوقاف في الجزائر في الفترة الانتقالية</a:t>
            </a:r>
            <a:endParaRPr lang="fr-F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357290" y="214290"/>
            <a:ext cx="6500858" cy="614366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b="1" dirty="0" smtClean="0"/>
              <a:t>لم يتم تحديد الإطار القانوني للأملاك الوقفية بصفة واضحة إلا بموجب قانون التوجيه العقاري رقم 25/90 المؤرخ في 1990/11/18، حيث اعتبرت الأملاك  الوقفية صنف قائم بذاته إلى جانب الملكية الوطنية والملكية الخاصة، وعرف الأملاك الوقفية  بأنها الأملاك العقارية التي حبسها مالكها بمحض إرادته ليجعل التمتع </a:t>
            </a:r>
            <a:r>
              <a:rPr lang="ar-DZ" b="1" dirty="0" err="1" smtClean="0"/>
              <a:t>بها</a:t>
            </a:r>
            <a:r>
              <a:rPr lang="ar-DZ" b="1" dirty="0" smtClean="0"/>
              <a:t> دائما تنتفع </a:t>
            </a:r>
            <a:r>
              <a:rPr lang="ar-DZ" b="1" dirty="0" err="1" smtClean="0"/>
              <a:t>به</a:t>
            </a:r>
            <a:r>
              <a:rPr lang="ar-DZ" b="1" dirty="0" smtClean="0"/>
              <a:t> جمعية خيرية أو جمعية ذات منفعة عامة سواء أكان التمتع فوريا  أو عند وفاة الموصين الوسطاء الذين يعينهم المالك المذكور، أما فيما يتعلق بتكوين الأملاك الوقفية وتسييرها أحيل ذلك إلى نص خاص وهو القانون رقم 10/91 المؤرخ في 1991/04/27 المتعلق بالأوقاف الذي وضع الإطار العام لتنظيم الأملاك الوقفية </a:t>
            </a:r>
            <a:r>
              <a:rPr lang="ar-DZ" b="1" dirty="0" err="1" smtClean="0"/>
              <a:t>و</a:t>
            </a:r>
            <a:r>
              <a:rPr lang="ar-DZ" b="1" dirty="0" smtClean="0"/>
              <a:t> تسييرها وحفظها وحمايتها.</a:t>
            </a:r>
          </a:p>
          <a:p>
            <a:pPr algn="just" rtl="1"/>
            <a:r>
              <a:rPr lang="ar-DZ" b="1" dirty="0" smtClean="0"/>
              <a:t>-ليصدر بعد ذلك المرسوم التنفيذي رقم 381/98 المؤرخ في  1998/12/01 الذي يحدد شروط إدارة الأملاك الوقفية وتسييرها وحمايتها </a:t>
            </a:r>
            <a:r>
              <a:rPr lang="ar-DZ" b="1" dirty="0" err="1" smtClean="0"/>
              <a:t>وكيفيات</a:t>
            </a:r>
            <a:r>
              <a:rPr lang="ar-DZ" b="1" dirty="0" smtClean="0"/>
              <a:t> ذلك.</a:t>
            </a:r>
          </a:p>
          <a:p>
            <a:pPr algn="just" rtl="1"/>
            <a:r>
              <a:rPr lang="ar-DZ" b="1" dirty="0" smtClean="0"/>
              <a:t>-القانون 07/01 المؤرخ في 2001/05/22 الذي يعدل ويتمم القانون رقم 10/91 المتعلق بالأوقاف.</a:t>
            </a:r>
          </a:p>
          <a:p>
            <a:pPr algn="just" rtl="1"/>
            <a:r>
              <a:rPr lang="ar-DZ" b="1" dirty="0" smtClean="0"/>
              <a:t>-القانون 10/02 المؤرخ في2002/12/15 الذي يعدل ويتمم القانون رقم 91/10 المتعلق بالأوقاف.</a:t>
            </a:r>
            <a:endParaRPr lang="fr-FR" b="1" dirty="0"/>
          </a:p>
        </p:txBody>
      </p:sp>
      <p:sp>
        <p:nvSpPr>
          <p:cNvPr id="3" name="Rectangle 2"/>
          <p:cNvSpPr/>
          <p:nvPr/>
        </p:nvSpPr>
        <p:spPr>
          <a:xfrm>
            <a:off x="1857356" y="642918"/>
            <a:ext cx="5357850" cy="4286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smtClean="0"/>
              <a:t>ثانيا/ وضعية الأوقاف في الجزائر بعد صدور القانون رقم 10/91</a:t>
            </a:r>
            <a:endParaRPr lang="fr-FR" b="1"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641</Words>
  <Application>Microsoft Office PowerPoint</Application>
  <PresentationFormat>Affichage à l'écran (4:3)</PresentationFormat>
  <Paragraphs>30</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التطور التاريخي للأوقاف في الجزائر</dc:title>
  <dc:creator>LENOVO</dc:creator>
  <cp:lastModifiedBy>LENOVO</cp:lastModifiedBy>
  <cp:revision>40</cp:revision>
  <dcterms:created xsi:type="dcterms:W3CDTF">2024-03-20T20:20:02Z</dcterms:created>
  <dcterms:modified xsi:type="dcterms:W3CDTF">2024-03-22T09:06:21Z</dcterms:modified>
</cp:coreProperties>
</file>