
<file path=[Content_Types].xml><?xml version="1.0" encoding="utf-8"?>
<Types xmlns="http://schemas.openxmlformats.org/package/2006/content-types">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p:scale>
          <a:sx n="70" d="100"/>
          <a:sy n="70" d="100"/>
        </p:scale>
        <p:origin x="-1386" y="-5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F362A245-7FE6-4E03-87E9-81E6943D49B1}" type="datetimeFigureOut">
              <a:rPr lang="fr-FR" smtClean="0"/>
              <a:t>22/03/2024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A7419E74-2D64-46BF-BA87-B8DCA9946B3F}" type="slidenum">
              <a:rPr lang="fr-FR" smtClean="0"/>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F362A245-7FE6-4E03-87E9-81E6943D49B1}" type="datetimeFigureOut">
              <a:rPr lang="fr-FR" smtClean="0"/>
              <a:t>22/03/2024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A7419E74-2D64-46BF-BA87-B8DCA9946B3F}" type="slidenum">
              <a:rPr lang="fr-FR" smtClean="0"/>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F362A245-7FE6-4E03-87E9-81E6943D49B1}" type="datetimeFigureOut">
              <a:rPr lang="fr-FR" smtClean="0"/>
              <a:t>22/03/2024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A7419E74-2D64-46BF-BA87-B8DCA9946B3F}" type="slidenum">
              <a:rPr lang="fr-FR" smtClean="0"/>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F362A245-7FE6-4E03-87E9-81E6943D49B1}" type="datetimeFigureOut">
              <a:rPr lang="fr-FR" smtClean="0"/>
              <a:t>22/03/2024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A7419E74-2D64-46BF-BA87-B8DCA9946B3F}" type="slidenum">
              <a:rPr lang="fr-FR" smtClean="0"/>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F362A245-7FE6-4E03-87E9-81E6943D49B1}" type="datetimeFigureOut">
              <a:rPr lang="fr-FR" smtClean="0"/>
              <a:t>22/03/2024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A7419E74-2D64-46BF-BA87-B8DCA9946B3F}" type="slidenum">
              <a:rPr lang="fr-FR" smtClean="0"/>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F362A245-7FE6-4E03-87E9-81E6943D49B1}" type="datetimeFigureOut">
              <a:rPr lang="fr-FR" smtClean="0"/>
              <a:t>22/03/2024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A7419E74-2D64-46BF-BA87-B8DCA9946B3F}" type="slidenum">
              <a:rPr lang="fr-FR" smtClean="0"/>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F362A245-7FE6-4E03-87E9-81E6943D49B1}" type="datetimeFigureOut">
              <a:rPr lang="fr-FR" smtClean="0"/>
              <a:t>22/03/2024</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A7419E74-2D64-46BF-BA87-B8DCA9946B3F}" type="slidenum">
              <a:rPr lang="fr-FR" smtClean="0"/>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F362A245-7FE6-4E03-87E9-81E6943D49B1}" type="datetimeFigureOut">
              <a:rPr lang="fr-FR" smtClean="0"/>
              <a:t>22/03/2024</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A7419E74-2D64-46BF-BA87-B8DCA9946B3F}" type="slidenum">
              <a:rPr lang="fr-FR" smtClean="0"/>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F362A245-7FE6-4E03-87E9-81E6943D49B1}" type="datetimeFigureOut">
              <a:rPr lang="fr-FR" smtClean="0"/>
              <a:t>22/03/2024</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A7419E74-2D64-46BF-BA87-B8DCA9946B3F}" type="slidenum">
              <a:rPr lang="fr-FR" smtClean="0"/>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F362A245-7FE6-4E03-87E9-81E6943D49B1}" type="datetimeFigureOut">
              <a:rPr lang="fr-FR" smtClean="0"/>
              <a:t>22/03/2024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A7419E74-2D64-46BF-BA87-B8DCA9946B3F}" type="slidenum">
              <a:rPr lang="fr-FR" smtClean="0"/>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F362A245-7FE6-4E03-87E9-81E6943D49B1}" type="datetimeFigureOut">
              <a:rPr lang="fr-FR" smtClean="0"/>
              <a:t>22/03/2024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A7419E74-2D64-46BF-BA87-B8DCA9946B3F}" type="slidenum">
              <a:rPr lang="fr-FR" smtClean="0"/>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362A245-7FE6-4E03-87E9-81E6943D49B1}" type="datetimeFigureOut">
              <a:rPr lang="fr-FR" smtClean="0"/>
              <a:t>22/03/2024</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7419E74-2D64-46BF-BA87-B8DCA9946B3F}" type="slidenum">
              <a:rPr lang="fr-FR" smtClean="0"/>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llipse 4"/>
          <p:cNvSpPr/>
          <p:nvPr/>
        </p:nvSpPr>
        <p:spPr>
          <a:xfrm>
            <a:off x="1928794" y="785794"/>
            <a:ext cx="5715040" cy="1143008"/>
          </a:xfrm>
          <a:prstGeom prst="ellipse">
            <a:avLst/>
          </a:prstGeom>
        </p:spPr>
        <p:style>
          <a:lnRef idx="1">
            <a:schemeClr val="accent6"/>
          </a:lnRef>
          <a:fillRef idx="3">
            <a:schemeClr val="accent6"/>
          </a:fillRef>
          <a:effectRef idx="2">
            <a:schemeClr val="accent6"/>
          </a:effectRef>
          <a:fontRef idx="minor">
            <a:schemeClr val="lt1"/>
          </a:fontRef>
        </p:style>
        <p:txBody>
          <a:bodyPr rtlCol="0" anchor="ctr"/>
          <a:lstStyle/>
          <a:p>
            <a:pPr algn="ctr"/>
            <a:r>
              <a:rPr lang="ar-DZ" sz="3200" dirty="0" smtClean="0"/>
              <a:t>إدارة </a:t>
            </a:r>
            <a:r>
              <a:rPr lang="ar-DZ" sz="3200" dirty="0" err="1" smtClean="0"/>
              <a:t>و</a:t>
            </a:r>
            <a:r>
              <a:rPr lang="ar-DZ" sz="3200" dirty="0" smtClean="0"/>
              <a:t> تسيير الأملاك الوقفية</a:t>
            </a:r>
            <a:endParaRPr lang="fr-FR" sz="3200" dirty="0"/>
          </a:p>
        </p:txBody>
      </p:sp>
      <p:sp>
        <p:nvSpPr>
          <p:cNvPr id="7" name="Flèche courbée vers la gauche 6"/>
          <p:cNvSpPr/>
          <p:nvPr/>
        </p:nvSpPr>
        <p:spPr>
          <a:xfrm>
            <a:off x="5929322" y="2143116"/>
            <a:ext cx="642942" cy="1000132"/>
          </a:xfrm>
          <a:prstGeom prst="curvedLeftArrow">
            <a:avLst/>
          </a:prstGeom>
        </p:spPr>
        <p:style>
          <a:lnRef idx="1">
            <a:schemeClr val="accent6"/>
          </a:lnRef>
          <a:fillRef idx="2">
            <a:schemeClr val="accent6"/>
          </a:fillRef>
          <a:effectRef idx="1">
            <a:schemeClr val="accent6"/>
          </a:effectRef>
          <a:fontRef idx="minor">
            <a:schemeClr val="dk1"/>
          </a:fontRef>
        </p:style>
        <p:txBody>
          <a:bodyPr rtlCol="0" anchor="ctr"/>
          <a:lstStyle/>
          <a:p>
            <a:pPr algn="ctr"/>
            <a:endParaRPr lang="fr-FR">
              <a:solidFill>
                <a:schemeClr val="tx1"/>
              </a:solidFill>
            </a:endParaRPr>
          </a:p>
        </p:txBody>
      </p:sp>
      <p:sp>
        <p:nvSpPr>
          <p:cNvPr id="8" name="Flèche courbée vers la droite 7"/>
          <p:cNvSpPr/>
          <p:nvPr/>
        </p:nvSpPr>
        <p:spPr>
          <a:xfrm>
            <a:off x="2714612" y="2214554"/>
            <a:ext cx="642942" cy="928694"/>
          </a:xfrm>
          <a:prstGeom prst="curvedRightArrow">
            <a:avLst/>
          </a:prstGeom>
        </p:spPr>
        <p:style>
          <a:lnRef idx="1">
            <a:schemeClr val="accent6"/>
          </a:lnRef>
          <a:fillRef idx="2">
            <a:schemeClr val="accent6"/>
          </a:fillRef>
          <a:effectRef idx="1">
            <a:schemeClr val="accent6"/>
          </a:effectRef>
          <a:fontRef idx="minor">
            <a:schemeClr val="dk1"/>
          </a:fontRef>
        </p:style>
        <p:txBody>
          <a:bodyPr rtlCol="0" anchor="ctr"/>
          <a:lstStyle/>
          <a:p>
            <a:pPr algn="ctr"/>
            <a:endParaRPr lang="fr-FR">
              <a:solidFill>
                <a:schemeClr val="tx1"/>
              </a:solidFill>
            </a:endParaRPr>
          </a:p>
        </p:txBody>
      </p:sp>
      <p:sp>
        <p:nvSpPr>
          <p:cNvPr id="9" name="Rectangle à coins arrondis 8"/>
          <p:cNvSpPr/>
          <p:nvPr/>
        </p:nvSpPr>
        <p:spPr>
          <a:xfrm>
            <a:off x="1643042" y="3714752"/>
            <a:ext cx="5500726" cy="500066"/>
          </a:xfrm>
          <a:prstGeom prst="roundRect">
            <a:avLst/>
          </a:prstGeom>
        </p:spPr>
        <p:style>
          <a:lnRef idx="3">
            <a:schemeClr val="lt1"/>
          </a:lnRef>
          <a:fillRef idx="1">
            <a:schemeClr val="accent2"/>
          </a:fillRef>
          <a:effectRef idx="1">
            <a:schemeClr val="accent2"/>
          </a:effectRef>
          <a:fontRef idx="minor">
            <a:schemeClr val="lt1"/>
          </a:fontRef>
        </p:style>
        <p:txBody>
          <a:bodyPr rtlCol="0" anchor="ctr"/>
          <a:lstStyle/>
          <a:p>
            <a:pPr algn="ctr"/>
            <a:r>
              <a:rPr lang="ar-DZ" b="1" dirty="0" smtClean="0"/>
              <a:t>الأجهزة المكلفة بإدارة  وتسيير الأملاك الوقفية</a:t>
            </a:r>
            <a:endParaRPr lang="fr-FR" b="1" dirty="0"/>
          </a:p>
        </p:txBody>
      </p:sp>
      <p:sp>
        <p:nvSpPr>
          <p:cNvPr id="10" name="Rectangle à coins arrondis 9"/>
          <p:cNvSpPr/>
          <p:nvPr/>
        </p:nvSpPr>
        <p:spPr>
          <a:xfrm>
            <a:off x="1714480" y="4643446"/>
            <a:ext cx="5429288" cy="571504"/>
          </a:xfrm>
          <a:prstGeom prst="roundRect">
            <a:avLst/>
          </a:prstGeom>
        </p:spPr>
        <p:style>
          <a:lnRef idx="3">
            <a:schemeClr val="lt1"/>
          </a:lnRef>
          <a:fillRef idx="1">
            <a:schemeClr val="accent2"/>
          </a:fillRef>
          <a:effectRef idx="1">
            <a:schemeClr val="accent2"/>
          </a:effectRef>
          <a:fontRef idx="minor">
            <a:schemeClr val="lt1"/>
          </a:fontRef>
        </p:style>
        <p:txBody>
          <a:bodyPr rtlCol="0" anchor="ctr"/>
          <a:lstStyle/>
          <a:p>
            <a:pPr algn="ctr"/>
            <a:r>
              <a:rPr lang="ar-DZ" b="1" dirty="0" smtClean="0"/>
              <a:t>طرق استغلال واستثمار وتنمية الأملاك الوقفية</a:t>
            </a:r>
            <a:endParaRPr lang="fr-FR" b="1"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857356" y="428604"/>
            <a:ext cx="5143536" cy="1143008"/>
          </a:xfrm>
          <a:prstGeom prst="rect">
            <a:avLst/>
          </a:prstGeom>
        </p:spPr>
        <p:style>
          <a:lnRef idx="3">
            <a:schemeClr val="lt1"/>
          </a:lnRef>
          <a:fillRef idx="1">
            <a:schemeClr val="accent2"/>
          </a:fillRef>
          <a:effectRef idx="1">
            <a:schemeClr val="accent2"/>
          </a:effectRef>
          <a:fontRef idx="minor">
            <a:schemeClr val="lt1"/>
          </a:fontRef>
        </p:style>
        <p:txBody>
          <a:bodyPr rtlCol="0" anchor="ctr"/>
          <a:lstStyle/>
          <a:p>
            <a:pPr algn="ctr"/>
            <a:r>
              <a:rPr lang="ar-DZ" b="1" dirty="0" smtClean="0"/>
              <a:t>الأجهزة المكلفة بإدارة وتسيير الأملاك الوقفية</a:t>
            </a:r>
            <a:endParaRPr lang="fr-FR" b="1" dirty="0"/>
          </a:p>
        </p:txBody>
      </p:sp>
      <p:sp>
        <p:nvSpPr>
          <p:cNvPr id="6" name="Flèche vers le bas 5"/>
          <p:cNvSpPr/>
          <p:nvPr/>
        </p:nvSpPr>
        <p:spPr>
          <a:xfrm>
            <a:off x="5857884" y="1785926"/>
            <a:ext cx="785818" cy="928694"/>
          </a:xfrm>
          <a:prstGeom prst="downArrow">
            <a:avLst/>
          </a:prstGeom>
        </p:spPr>
        <p:style>
          <a:lnRef idx="1">
            <a:schemeClr val="accent6"/>
          </a:lnRef>
          <a:fillRef idx="2">
            <a:schemeClr val="accent6"/>
          </a:fillRef>
          <a:effectRef idx="1">
            <a:schemeClr val="accent6"/>
          </a:effectRef>
          <a:fontRef idx="minor">
            <a:schemeClr val="dk1"/>
          </a:fontRef>
        </p:style>
        <p:txBody>
          <a:bodyPr rtlCol="0" anchor="ctr"/>
          <a:lstStyle/>
          <a:p>
            <a:pPr algn="ctr"/>
            <a:endParaRPr lang="fr-FR"/>
          </a:p>
        </p:txBody>
      </p:sp>
      <p:sp>
        <p:nvSpPr>
          <p:cNvPr id="7" name="Flèche vers le bas 6"/>
          <p:cNvSpPr/>
          <p:nvPr/>
        </p:nvSpPr>
        <p:spPr>
          <a:xfrm>
            <a:off x="2571736" y="1857364"/>
            <a:ext cx="785818" cy="857256"/>
          </a:xfrm>
          <a:prstGeom prst="downArrow">
            <a:avLst/>
          </a:prstGeom>
        </p:spPr>
        <p:style>
          <a:lnRef idx="1">
            <a:schemeClr val="accent6"/>
          </a:lnRef>
          <a:fillRef idx="2">
            <a:schemeClr val="accent6"/>
          </a:fillRef>
          <a:effectRef idx="1">
            <a:schemeClr val="accent6"/>
          </a:effectRef>
          <a:fontRef idx="minor">
            <a:schemeClr val="dk1"/>
          </a:fontRef>
        </p:style>
        <p:txBody>
          <a:bodyPr rtlCol="0" anchor="ctr"/>
          <a:lstStyle/>
          <a:p>
            <a:pPr algn="ctr"/>
            <a:endParaRPr lang="fr-FR"/>
          </a:p>
        </p:txBody>
      </p:sp>
      <p:sp>
        <p:nvSpPr>
          <p:cNvPr id="8" name="Rectangle à coins arrondis 7"/>
          <p:cNvSpPr/>
          <p:nvPr/>
        </p:nvSpPr>
        <p:spPr>
          <a:xfrm>
            <a:off x="4786314" y="2928934"/>
            <a:ext cx="3500462" cy="571504"/>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ar-DZ" b="1" dirty="0" smtClean="0"/>
              <a:t>التسيير المركزي للأملاك الوقفية</a:t>
            </a:r>
            <a:endParaRPr lang="fr-FR" b="1" dirty="0"/>
          </a:p>
        </p:txBody>
      </p:sp>
      <p:sp>
        <p:nvSpPr>
          <p:cNvPr id="9" name="Rectangle à coins arrondis 8"/>
          <p:cNvSpPr/>
          <p:nvPr/>
        </p:nvSpPr>
        <p:spPr>
          <a:xfrm>
            <a:off x="785786" y="2928934"/>
            <a:ext cx="3143272" cy="642942"/>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ar-DZ" b="1" dirty="0" smtClean="0"/>
              <a:t>التسيير </a:t>
            </a:r>
            <a:r>
              <a:rPr lang="ar-DZ" b="1" dirty="0" err="1" smtClean="0"/>
              <a:t>اللامركزي</a:t>
            </a:r>
            <a:r>
              <a:rPr lang="ar-DZ" b="1" dirty="0" smtClean="0"/>
              <a:t> للأملاك الوقفية</a:t>
            </a:r>
            <a:endParaRPr lang="fr-FR" b="1" dirty="0"/>
          </a:p>
        </p:txBody>
      </p:sp>
      <p:sp>
        <p:nvSpPr>
          <p:cNvPr id="12" name="Flèche vers le bas 11"/>
          <p:cNvSpPr/>
          <p:nvPr/>
        </p:nvSpPr>
        <p:spPr>
          <a:xfrm>
            <a:off x="6429388" y="3714752"/>
            <a:ext cx="71438" cy="285752"/>
          </a:xfrm>
          <a:prstGeom prst="downArrow">
            <a:avLst/>
          </a:prstGeom>
        </p:spPr>
        <p:style>
          <a:lnRef idx="1">
            <a:schemeClr val="accent6"/>
          </a:lnRef>
          <a:fillRef idx="2">
            <a:schemeClr val="accent6"/>
          </a:fillRef>
          <a:effectRef idx="1">
            <a:schemeClr val="accent6"/>
          </a:effectRef>
          <a:fontRef idx="minor">
            <a:schemeClr val="dk1"/>
          </a:fontRef>
        </p:style>
        <p:txBody>
          <a:bodyPr rtlCol="0" anchor="ctr"/>
          <a:lstStyle/>
          <a:p>
            <a:pPr algn="ctr"/>
            <a:endParaRPr lang="fr-FR"/>
          </a:p>
        </p:txBody>
      </p:sp>
      <p:sp>
        <p:nvSpPr>
          <p:cNvPr id="13" name="Rectangle 12"/>
          <p:cNvSpPr/>
          <p:nvPr/>
        </p:nvSpPr>
        <p:spPr>
          <a:xfrm>
            <a:off x="4643438" y="4071942"/>
            <a:ext cx="3786214" cy="2286016"/>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pPr algn="just" rtl="1"/>
            <a:r>
              <a:rPr lang="ar-DZ" b="1" dirty="0" smtClean="0"/>
              <a:t>-المرسوم التنفيذي رقم 146/2000 المؤرخ في28 جويلية2000 المتضمن تنظيم الإدارة المركزية في وزارة الشؤون الدينية والأوقاف المعدل والمتمم.</a:t>
            </a:r>
          </a:p>
          <a:p>
            <a:pPr algn="just" rtl="1"/>
            <a:r>
              <a:rPr lang="ar-DZ" b="1" dirty="0" smtClean="0"/>
              <a:t>-المرسوم التنفيذي رقم 179/21 المؤرخ في03 ماي2021 المتضمن إنشاء الديوان الوطني للأوقاف </a:t>
            </a:r>
            <a:r>
              <a:rPr lang="ar-DZ" b="1" dirty="0" err="1" smtClean="0"/>
              <a:t>والزكتة</a:t>
            </a:r>
            <a:r>
              <a:rPr lang="ar-DZ" b="1" dirty="0" smtClean="0"/>
              <a:t> وتحديد القانون الأساسي.</a:t>
            </a:r>
          </a:p>
          <a:p>
            <a:pPr algn="just" rtl="1"/>
            <a:r>
              <a:rPr lang="ar-DZ" dirty="0" smtClean="0"/>
              <a:t> </a:t>
            </a:r>
            <a:endParaRPr lang="fr-FR" dirty="0"/>
          </a:p>
        </p:txBody>
      </p:sp>
      <p:sp>
        <p:nvSpPr>
          <p:cNvPr id="14" name="Flèche vers le bas 13"/>
          <p:cNvSpPr/>
          <p:nvPr/>
        </p:nvSpPr>
        <p:spPr>
          <a:xfrm>
            <a:off x="2357422" y="3714752"/>
            <a:ext cx="71438" cy="285752"/>
          </a:xfrm>
          <a:prstGeom prst="downArrow">
            <a:avLst/>
          </a:prstGeom>
        </p:spPr>
        <p:style>
          <a:lnRef idx="1">
            <a:schemeClr val="accent6"/>
          </a:lnRef>
          <a:fillRef idx="2">
            <a:schemeClr val="accent6"/>
          </a:fillRef>
          <a:effectRef idx="1">
            <a:schemeClr val="accent6"/>
          </a:effectRef>
          <a:fontRef idx="minor">
            <a:schemeClr val="dk1"/>
          </a:fontRef>
        </p:style>
        <p:txBody>
          <a:bodyPr rtlCol="0" anchor="ctr"/>
          <a:lstStyle/>
          <a:p>
            <a:pPr algn="ctr"/>
            <a:endParaRPr lang="fr-FR"/>
          </a:p>
        </p:txBody>
      </p:sp>
      <p:sp>
        <p:nvSpPr>
          <p:cNvPr id="15" name="Rectangle 14"/>
          <p:cNvSpPr/>
          <p:nvPr/>
        </p:nvSpPr>
        <p:spPr>
          <a:xfrm>
            <a:off x="357158" y="4071942"/>
            <a:ext cx="3500462" cy="2214578"/>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pPr algn="just" rtl="1"/>
            <a:r>
              <a:rPr lang="ar-DZ" b="1" dirty="0" smtClean="0"/>
              <a:t>-المرسوم التنفيذي رقم 200/2000المؤرخ في 26 جويلية2000 الذي يحدد قواعد تنظيم مصالح الشؤون الدينية والأوقاف في الولاية وعملها</a:t>
            </a:r>
            <a:endParaRPr lang="fr-FR" b="1"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386" name="Picture 2" descr="C:\Users\LENOVO\Pictures\haikale-tandimi.jpg"/>
          <p:cNvPicPr>
            <a:picLocks noChangeAspect="1" noChangeArrowheads="1"/>
          </p:cNvPicPr>
          <p:nvPr/>
        </p:nvPicPr>
        <p:blipFill>
          <a:blip r:embed="rId2"/>
          <a:srcRect/>
          <a:stretch>
            <a:fillRect/>
          </a:stretch>
        </p:blipFill>
        <p:spPr bwMode="auto">
          <a:xfrm>
            <a:off x="285720" y="571480"/>
            <a:ext cx="8001056" cy="5786478"/>
          </a:xfrm>
          <a:prstGeom prst="rect">
            <a:avLst/>
          </a:prstGeom>
          <a:noFill/>
        </p:spPr>
      </p:pic>
      <p:sp>
        <p:nvSpPr>
          <p:cNvPr id="3" name="Rectangle 2"/>
          <p:cNvSpPr/>
          <p:nvPr/>
        </p:nvSpPr>
        <p:spPr>
          <a:xfrm>
            <a:off x="2357422" y="214290"/>
            <a:ext cx="3571900" cy="357190"/>
          </a:xfrm>
          <a:prstGeom prst="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ar-DZ" b="1" dirty="0" smtClean="0"/>
              <a:t>هيكلة وزارة الشؤون الدينية والأوقاف</a:t>
            </a:r>
            <a:endParaRPr lang="fr-FR" b="1"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à coins arrondis 3"/>
          <p:cNvSpPr/>
          <p:nvPr/>
        </p:nvSpPr>
        <p:spPr>
          <a:xfrm>
            <a:off x="4286248" y="1000108"/>
            <a:ext cx="2928958" cy="1285884"/>
          </a:xfrm>
          <a:prstGeom prst="wedgeRoundRectCallout">
            <a:avLst/>
          </a:prstGeom>
        </p:spPr>
        <p:style>
          <a:lnRef idx="3">
            <a:schemeClr val="lt1"/>
          </a:lnRef>
          <a:fillRef idx="1">
            <a:schemeClr val="accent2"/>
          </a:fillRef>
          <a:effectRef idx="1">
            <a:schemeClr val="accent2"/>
          </a:effectRef>
          <a:fontRef idx="minor">
            <a:schemeClr val="lt1"/>
          </a:fontRef>
        </p:style>
        <p:txBody>
          <a:bodyPr rtlCol="0" anchor="ctr"/>
          <a:lstStyle/>
          <a:p>
            <a:pPr algn="ctr"/>
            <a:r>
              <a:rPr lang="ar-DZ" sz="2800" b="1" dirty="0" smtClean="0"/>
              <a:t>ملاحظة</a:t>
            </a:r>
            <a:endParaRPr lang="fr-FR" sz="2800" b="1" dirty="0"/>
          </a:p>
        </p:txBody>
      </p:sp>
      <p:sp>
        <p:nvSpPr>
          <p:cNvPr id="5" name="Rectangle 4"/>
          <p:cNvSpPr/>
          <p:nvPr/>
        </p:nvSpPr>
        <p:spPr>
          <a:xfrm>
            <a:off x="1071538" y="2714620"/>
            <a:ext cx="6858048" cy="3500462"/>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just" rtl="1"/>
            <a:r>
              <a:rPr lang="ar-DZ" b="1" dirty="0" smtClean="0"/>
              <a:t>-يعد الديوان الوطني للأوقاف والزكاة مؤسسة عمومية ذات طابع صناعي وتجاري يتمتع بالشخصية المعنوية والاستقلال المالي، يخضع إلى القواعد المطبقة على الإدارة في علاقاته مع الدولة، ويعتبر تاجرا في علاقاته مع الغير.</a:t>
            </a:r>
          </a:p>
          <a:p>
            <a:pPr algn="just" rtl="1"/>
            <a:r>
              <a:rPr lang="ar-DZ" b="1" dirty="0" smtClean="0"/>
              <a:t>يوضع الديوان تحت وصاية الوزير المكلف بالشؤون الدينية والأوقاف، وهو يمثل أداة في مجال تسيير الأملاك الوقفية العامة واستغلالها وتنميتها واستثمارها طبقا لإرادة الواقف ولأحكام الشريعة الإسلامية ومقاصدها وللتشريع والتنظيم المعمول </a:t>
            </a:r>
            <a:r>
              <a:rPr lang="ar-DZ" b="1" dirty="0" err="1" smtClean="0"/>
              <a:t>بهما</a:t>
            </a:r>
            <a:r>
              <a:rPr lang="ar-DZ" b="1" dirty="0" smtClean="0"/>
              <a:t>.</a:t>
            </a:r>
          </a:p>
          <a:p>
            <a:pPr algn="just" rtl="1"/>
            <a:r>
              <a:rPr lang="ar-DZ" b="1" dirty="0" smtClean="0"/>
              <a:t>وبهذه الصفة يقوم بجميع المهام التي لها علاقة بأهدافه كما هي محددة في بموجب أحكام المرسوم التنفيذي رقم 381/98 والمرسوم التنفيذي رقم 70/14 والمرسوم التنفيذي رقم213/18.</a:t>
            </a:r>
          </a:p>
          <a:p>
            <a:pPr algn="just" rtl="1"/>
            <a:endParaRPr lang="ar-DZ" b="1" dirty="0" smtClean="0"/>
          </a:p>
          <a:p>
            <a:pPr algn="just" rtl="1"/>
            <a:endParaRPr lang="fr-FR"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857488" y="571480"/>
            <a:ext cx="3500462" cy="500066"/>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ar-DZ" b="1" dirty="0" smtClean="0"/>
              <a:t>التسيير </a:t>
            </a:r>
            <a:r>
              <a:rPr lang="ar-DZ" b="1" dirty="0" err="1" smtClean="0"/>
              <a:t>اللامركزي</a:t>
            </a:r>
            <a:r>
              <a:rPr lang="ar-DZ" b="1" dirty="0" smtClean="0"/>
              <a:t> للأملاك الوقفية</a:t>
            </a:r>
            <a:endParaRPr lang="fr-FR" b="1" dirty="0"/>
          </a:p>
        </p:txBody>
      </p:sp>
      <p:sp>
        <p:nvSpPr>
          <p:cNvPr id="3" name="Flèche courbée vers la gauche 2"/>
          <p:cNvSpPr/>
          <p:nvPr/>
        </p:nvSpPr>
        <p:spPr>
          <a:xfrm>
            <a:off x="6000760" y="1285860"/>
            <a:ext cx="928694" cy="928694"/>
          </a:xfrm>
          <a:prstGeom prst="curved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sp>
        <p:nvSpPr>
          <p:cNvPr id="4" name="Flèche courbée vers la droite 3"/>
          <p:cNvSpPr/>
          <p:nvPr/>
        </p:nvSpPr>
        <p:spPr>
          <a:xfrm>
            <a:off x="2928926" y="1214422"/>
            <a:ext cx="857256" cy="1000132"/>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sp>
        <p:nvSpPr>
          <p:cNvPr id="5" name="Ellipse 4"/>
          <p:cNvSpPr/>
          <p:nvPr/>
        </p:nvSpPr>
        <p:spPr>
          <a:xfrm>
            <a:off x="4071934" y="2357430"/>
            <a:ext cx="1928826" cy="857256"/>
          </a:xfrm>
          <a:prstGeom prst="ellipse">
            <a:avLst/>
          </a:prstGeom>
        </p:spPr>
        <p:style>
          <a:lnRef idx="1">
            <a:schemeClr val="dk1"/>
          </a:lnRef>
          <a:fillRef idx="2">
            <a:schemeClr val="dk1"/>
          </a:fillRef>
          <a:effectRef idx="1">
            <a:schemeClr val="dk1"/>
          </a:effectRef>
          <a:fontRef idx="minor">
            <a:schemeClr val="dk1"/>
          </a:fontRef>
        </p:style>
        <p:txBody>
          <a:bodyPr rtlCol="0" anchor="ctr"/>
          <a:lstStyle/>
          <a:p>
            <a:pPr algn="ctr"/>
            <a:r>
              <a:rPr lang="ar-DZ" b="1" dirty="0" smtClean="0"/>
              <a:t>مدرية الشؤون الدينية والأوقاف</a:t>
            </a:r>
            <a:endParaRPr lang="fr-FR" b="1" dirty="0"/>
          </a:p>
        </p:txBody>
      </p:sp>
      <p:sp>
        <p:nvSpPr>
          <p:cNvPr id="6" name="Ellipse 5"/>
          <p:cNvSpPr/>
          <p:nvPr/>
        </p:nvSpPr>
        <p:spPr>
          <a:xfrm>
            <a:off x="2285984" y="3143248"/>
            <a:ext cx="1857388" cy="642942"/>
          </a:xfrm>
          <a:prstGeom prst="ellipse">
            <a:avLst/>
          </a:prstGeom>
        </p:spPr>
        <p:style>
          <a:lnRef idx="1">
            <a:schemeClr val="dk1"/>
          </a:lnRef>
          <a:fillRef idx="2">
            <a:schemeClr val="dk1"/>
          </a:fillRef>
          <a:effectRef idx="1">
            <a:schemeClr val="dk1"/>
          </a:effectRef>
          <a:fontRef idx="minor">
            <a:schemeClr val="dk1"/>
          </a:fontRef>
        </p:style>
        <p:txBody>
          <a:bodyPr rtlCol="0" anchor="ctr"/>
          <a:lstStyle/>
          <a:p>
            <a:pPr algn="ctr"/>
            <a:r>
              <a:rPr lang="ar-DZ" b="1" dirty="0" err="1" smtClean="0"/>
              <a:t>ناظرالأوقاف</a:t>
            </a:r>
            <a:endParaRPr lang="fr-FR" b="1" dirty="0"/>
          </a:p>
        </p:txBody>
      </p:sp>
      <p:sp>
        <p:nvSpPr>
          <p:cNvPr id="8" name="Ellipse 7"/>
          <p:cNvSpPr/>
          <p:nvPr/>
        </p:nvSpPr>
        <p:spPr>
          <a:xfrm>
            <a:off x="3500430" y="4214818"/>
            <a:ext cx="3500462" cy="928694"/>
          </a:xfrm>
          <a:prstGeom prst="ellipse">
            <a:avLst/>
          </a:prstGeom>
        </p:spPr>
        <p:style>
          <a:lnRef idx="1">
            <a:schemeClr val="dk1"/>
          </a:lnRef>
          <a:fillRef idx="2">
            <a:schemeClr val="dk1"/>
          </a:fillRef>
          <a:effectRef idx="1">
            <a:schemeClr val="dk1"/>
          </a:effectRef>
          <a:fontRef idx="minor">
            <a:schemeClr val="dk1"/>
          </a:fontRef>
        </p:style>
        <p:txBody>
          <a:bodyPr rtlCol="0" anchor="ctr"/>
          <a:lstStyle/>
          <a:p>
            <a:pPr algn="just" rtl="1"/>
            <a:r>
              <a:rPr lang="ar-DZ" b="1" dirty="0" smtClean="0"/>
              <a:t>فرع ممثل للديوان الوطني   للأوقاف والزكاة على مستوى الولاية</a:t>
            </a:r>
            <a:endParaRPr lang="fr-FR" b="1" dirty="0"/>
          </a:p>
        </p:txBody>
      </p:sp>
      <p:sp>
        <p:nvSpPr>
          <p:cNvPr id="9" name="Flèche courbée vers le haut 8"/>
          <p:cNvSpPr/>
          <p:nvPr/>
        </p:nvSpPr>
        <p:spPr>
          <a:xfrm>
            <a:off x="3643306" y="2928934"/>
            <a:ext cx="357190" cy="214314"/>
          </a:xfrm>
          <a:prstGeom prst="curved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sp>
        <p:nvSpPr>
          <p:cNvPr id="13" name="Ellipse 12"/>
          <p:cNvSpPr/>
          <p:nvPr/>
        </p:nvSpPr>
        <p:spPr>
          <a:xfrm>
            <a:off x="571472" y="4000504"/>
            <a:ext cx="1857388" cy="571504"/>
          </a:xfrm>
          <a:prstGeom prst="ellipse">
            <a:avLst/>
          </a:prstGeom>
        </p:spPr>
        <p:style>
          <a:lnRef idx="1">
            <a:schemeClr val="dk1"/>
          </a:lnRef>
          <a:fillRef idx="2">
            <a:schemeClr val="dk1"/>
          </a:fillRef>
          <a:effectRef idx="1">
            <a:schemeClr val="dk1"/>
          </a:effectRef>
          <a:fontRef idx="minor">
            <a:schemeClr val="dk1"/>
          </a:fontRef>
        </p:style>
        <p:txBody>
          <a:bodyPr rtlCol="0" anchor="ctr"/>
          <a:lstStyle/>
          <a:p>
            <a:pPr algn="ctr"/>
            <a:r>
              <a:rPr lang="ar-DZ" b="1" dirty="0" smtClean="0"/>
              <a:t>وكيل الأوقاف</a:t>
            </a:r>
            <a:endParaRPr lang="fr-FR" b="1" dirty="0"/>
          </a:p>
        </p:txBody>
      </p:sp>
      <p:cxnSp>
        <p:nvCxnSpPr>
          <p:cNvPr id="15" name="Connecteur droit avec flèche 14"/>
          <p:cNvCxnSpPr/>
          <p:nvPr/>
        </p:nvCxnSpPr>
        <p:spPr>
          <a:xfrm rot="16200000" flipV="1">
            <a:off x="2357422" y="2857496"/>
            <a:ext cx="357190" cy="357190"/>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sp>
        <p:nvSpPr>
          <p:cNvPr id="16" name="Rectangle 15"/>
          <p:cNvSpPr/>
          <p:nvPr/>
        </p:nvSpPr>
        <p:spPr>
          <a:xfrm>
            <a:off x="214282" y="1428736"/>
            <a:ext cx="1928826" cy="1571636"/>
          </a:xfrm>
          <a:prstGeom prst="rect">
            <a:avLst/>
          </a:prstGeom>
        </p:spPr>
        <p:style>
          <a:lnRef idx="1">
            <a:schemeClr val="accent5"/>
          </a:lnRef>
          <a:fillRef idx="2">
            <a:schemeClr val="accent5"/>
          </a:fillRef>
          <a:effectRef idx="1">
            <a:schemeClr val="accent5"/>
          </a:effectRef>
          <a:fontRef idx="minor">
            <a:schemeClr val="dk1"/>
          </a:fontRef>
        </p:style>
        <p:txBody>
          <a:bodyPr rtlCol="0" anchor="ctr"/>
          <a:lstStyle/>
          <a:p>
            <a:pPr algn="just" rtl="1"/>
            <a:r>
              <a:rPr lang="ar-DZ" b="1" dirty="0" smtClean="0"/>
              <a:t>-شروط وكيفية التعيين</a:t>
            </a:r>
          </a:p>
          <a:p>
            <a:pPr algn="just" rtl="1"/>
            <a:r>
              <a:rPr lang="ar-DZ" b="1" dirty="0" smtClean="0"/>
              <a:t>-مهامه وحقوقه.</a:t>
            </a:r>
          </a:p>
          <a:p>
            <a:pPr algn="just" rtl="1"/>
            <a:r>
              <a:rPr lang="ar-DZ" b="1" dirty="0" smtClean="0"/>
              <a:t>-إنهاء مهامه( الإعفاء والإسقاط)</a:t>
            </a:r>
          </a:p>
          <a:p>
            <a:pPr algn="just" rtl="1"/>
            <a:endParaRPr lang="fr-FR"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132</TotalTime>
  <Words>227</Words>
  <Application>Microsoft Office PowerPoint</Application>
  <PresentationFormat>Affichage à l'écran (4:3)</PresentationFormat>
  <Paragraphs>23</Paragraphs>
  <Slides>5</Slides>
  <Notes>0</Notes>
  <HiddenSlides>0</HiddenSlides>
  <MMClips>0</MMClips>
  <ScaleCrop>false</ScaleCrop>
  <HeadingPairs>
    <vt:vector size="4" baseType="variant">
      <vt:variant>
        <vt:lpstr>Thème</vt:lpstr>
      </vt:variant>
      <vt:variant>
        <vt:i4>1</vt:i4>
      </vt:variant>
      <vt:variant>
        <vt:lpstr>Titres des diapositives</vt:lpstr>
      </vt:variant>
      <vt:variant>
        <vt:i4>5</vt:i4>
      </vt:variant>
    </vt:vector>
  </HeadingPairs>
  <TitlesOfParts>
    <vt:vector size="6" baseType="lpstr">
      <vt:lpstr>Thème Office</vt:lpstr>
      <vt:lpstr>Diapositive 1</vt:lpstr>
      <vt:lpstr>Diapositive 2</vt:lpstr>
      <vt:lpstr>Diapositive 3</vt:lpstr>
      <vt:lpstr>Diapositive 4</vt:lpstr>
      <vt:lpstr>Diapositive 5</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LENOVO</dc:creator>
  <cp:lastModifiedBy>LENOVO</cp:lastModifiedBy>
  <cp:revision>21</cp:revision>
  <dcterms:created xsi:type="dcterms:W3CDTF">2024-03-22T09:46:41Z</dcterms:created>
  <dcterms:modified xsi:type="dcterms:W3CDTF">2024-03-22T11:59:26Z</dcterms:modified>
</cp:coreProperties>
</file>