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EDCA-B691-4AB8-8A88-4B047D5D8A98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5E26-2F88-4C71-8E21-2B37B1F3866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3108" y="642918"/>
            <a:ext cx="5357850" cy="7858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طرق استغلال  واستثمار الأملاك الوقفية</a:t>
            </a:r>
            <a:endParaRPr lang="fr-FR" sz="2800" b="1" dirty="0"/>
          </a:p>
        </p:txBody>
      </p:sp>
      <p:sp>
        <p:nvSpPr>
          <p:cNvPr id="5" name="Flèche courbée vers la gauche 4"/>
          <p:cNvSpPr/>
          <p:nvPr/>
        </p:nvSpPr>
        <p:spPr>
          <a:xfrm>
            <a:off x="6643702" y="1643050"/>
            <a:ext cx="428628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7620" y="2285992"/>
            <a:ext cx="2714644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التمييز بين الاستغلال والاستثمار</a:t>
            </a:r>
            <a:endParaRPr lang="fr-FR" b="1" dirty="0"/>
          </a:p>
        </p:txBody>
      </p:sp>
      <p:sp>
        <p:nvSpPr>
          <p:cNvPr id="9" name="Flèche courbée vers la droite 8"/>
          <p:cNvSpPr/>
          <p:nvPr/>
        </p:nvSpPr>
        <p:spPr>
          <a:xfrm>
            <a:off x="2071670" y="1643050"/>
            <a:ext cx="642942" cy="15716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4612" y="3143248"/>
            <a:ext cx="2857520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صيغ وعقود استثمار الأملاك الوقفية</a:t>
            </a:r>
            <a:endParaRPr lang="fr-FR" b="1" dirty="0"/>
          </a:p>
        </p:txBody>
      </p:sp>
      <p:sp>
        <p:nvSpPr>
          <p:cNvPr id="11" name="Flèche gauche 10"/>
          <p:cNvSpPr/>
          <p:nvPr/>
        </p:nvSpPr>
        <p:spPr>
          <a:xfrm>
            <a:off x="6929454" y="4143380"/>
            <a:ext cx="714380" cy="10715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Alternative 12"/>
          <p:cNvSpPr/>
          <p:nvPr/>
        </p:nvSpPr>
        <p:spPr>
          <a:xfrm>
            <a:off x="857224" y="4214818"/>
            <a:ext cx="5929354" cy="64294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في إطار </a:t>
            </a:r>
            <a:r>
              <a:rPr lang="ar-DZ" b="1" smtClean="0"/>
              <a:t>القانون رقم 10/91المؤرخ </a:t>
            </a:r>
            <a:r>
              <a:rPr lang="ar-DZ" b="1" dirty="0" smtClean="0"/>
              <a:t>في27 أفريل1991 المتعلق بالأوقاف</a:t>
            </a:r>
            <a:endParaRPr lang="fr-FR" b="1" dirty="0"/>
          </a:p>
        </p:txBody>
      </p:sp>
      <p:sp>
        <p:nvSpPr>
          <p:cNvPr id="14" name="Organigramme : Alternative 13"/>
          <p:cNvSpPr/>
          <p:nvPr/>
        </p:nvSpPr>
        <p:spPr>
          <a:xfrm>
            <a:off x="857224" y="5000636"/>
            <a:ext cx="5929354" cy="857256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في إطار المرسوم التنفيذي رقم 381/98 المؤرخ في01 ديسمبر1998 الذي .يحدد شروط إدارة الأملاك الوقفية وتسييرها  وحمايتها </a:t>
            </a:r>
            <a:r>
              <a:rPr lang="ar-DZ" b="1" dirty="0" err="1" smtClean="0"/>
              <a:t>وكيفيات</a:t>
            </a:r>
            <a:r>
              <a:rPr lang="ar-DZ" b="1" dirty="0" smtClean="0"/>
              <a:t> ذلك</a:t>
            </a:r>
            <a:endParaRPr lang="fr-FR" b="1" dirty="0"/>
          </a:p>
        </p:txBody>
      </p:sp>
      <p:sp>
        <p:nvSpPr>
          <p:cNvPr id="15" name="Organigramme : Alternative 14"/>
          <p:cNvSpPr/>
          <p:nvPr/>
        </p:nvSpPr>
        <p:spPr>
          <a:xfrm>
            <a:off x="928662" y="6000768"/>
            <a:ext cx="5857916" cy="64294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في إطار القانون رقم07/01 المؤرخ في 22 ماي2001 المعدل والمتمم للقانون 10/91 المتعلق بالأوقاف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14414" y="785794"/>
            <a:ext cx="6929486" cy="19288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b="1" dirty="0" err="1" smtClean="0"/>
              <a:t>تنص</a:t>
            </a:r>
            <a:r>
              <a:rPr lang="ar-DZ" b="1" dirty="0" smtClean="0"/>
              <a:t> المادة 26 مكرر من القانون رقم07/01 الذي يعدل ويتمم القانون رقم 10/91 على أنه يمكن أن تستغل وتستثمر وتنمى الأملاك الوقفية بتمويل ذاتي أو بتمويل وطني أو خارجي مع مراعاة القوانين والتنظيمات المعمول </a:t>
            </a:r>
            <a:r>
              <a:rPr lang="ar-DZ" b="1" dirty="0" err="1" smtClean="0"/>
              <a:t>بها</a:t>
            </a:r>
            <a:r>
              <a:rPr lang="ar-DZ" b="1" dirty="0" smtClean="0"/>
              <a:t>.</a:t>
            </a:r>
          </a:p>
          <a:p>
            <a:pPr algn="just" rtl="1"/>
            <a:r>
              <a:rPr lang="ar-DZ" b="1" dirty="0" smtClean="0"/>
              <a:t>وتقضي المادة 26 مكرر 1 من نفس القانون سالف الذكر على أنه تستغل وتستثمر وتنمى الأملاك الوقفية بأحد العقود:</a:t>
            </a:r>
            <a:endParaRPr lang="fr-FR" b="1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6715140" y="3143248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5400000">
            <a:off x="4929190" y="3071810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29388" y="4071942"/>
            <a:ext cx="2214578" cy="15716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/>
              <a:t>إذا كانت أرض زراعية أو شجر(م 26 مكرر1):</a:t>
            </a:r>
          </a:p>
          <a:p>
            <a:pPr algn="just" rtl="1"/>
            <a:r>
              <a:rPr lang="ar-DZ" b="1" dirty="0" smtClean="0"/>
              <a:t>-عقد المزارعة</a:t>
            </a:r>
          </a:p>
          <a:p>
            <a:pPr algn="just" rtl="1"/>
            <a:r>
              <a:rPr lang="ar-DZ" b="1" dirty="0" smtClean="0"/>
              <a:t>-عقد </a:t>
            </a:r>
            <a:r>
              <a:rPr lang="ar-DZ" b="1" dirty="0" err="1" smtClean="0"/>
              <a:t>المساقاة</a:t>
            </a:r>
            <a:endParaRPr lang="ar-DZ" b="1" dirty="0" smtClean="0"/>
          </a:p>
          <a:p>
            <a:pPr algn="just" rtl="1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428992" y="4000504"/>
            <a:ext cx="2643206" cy="17859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/>
              <a:t>إذا كانت الأرض الموقوفة عاطلة  أو بور (م 26 مكرر2):</a:t>
            </a:r>
          </a:p>
          <a:p>
            <a:pPr algn="just" rtl="1"/>
            <a:r>
              <a:rPr lang="ar-DZ" b="1" dirty="0" smtClean="0"/>
              <a:t>-عقد الحكر</a:t>
            </a:r>
            <a:endParaRPr lang="fr-FR" b="1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1964513" y="3036091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7158" y="4000504"/>
            <a:ext cx="2571768" cy="17145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/>
              <a:t>إذا كانت الأرض الموقوفة مبنية معرضة للخراب والاندثار(م26 مكرر7):</a:t>
            </a:r>
          </a:p>
          <a:p>
            <a:pPr algn="just" rtl="1"/>
            <a:r>
              <a:rPr lang="ar-DZ" b="1" dirty="0" smtClean="0"/>
              <a:t>عقد الترميم أو التعمير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143636" y="857232"/>
            <a:ext cx="2643206" cy="17145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dirty="0" smtClean="0"/>
              <a:t>يمكن أن تستغل وتستثمر وتنمى بقية الأملاك الوقفية ب:</a:t>
            </a:r>
          </a:p>
          <a:p>
            <a:pPr algn="just" rtl="1"/>
            <a:r>
              <a:rPr lang="ar-DZ" b="1" dirty="0" smtClean="0"/>
              <a:t>-عقد الرصد(م26 مكرر5)</a:t>
            </a:r>
          </a:p>
          <a:p>
            <a:pPr algn="just" rtl="1"/>
            <a:r>
              <a:rPr lang="ar-DZ" b="1" dirty="0" smtClean="0"/>
              <a:t>-عقد المقاولة (م 26 مكرر6-1)</a:t>
            </a:r>
          </a:p>
          <a:p>
            <a:pPr algn="just" rtl="1"/>
            <a:r>
              <a:rPr lang="ar-DZ" b="1" dirty="0" smtClean="0"/>
              <a:t>-عقد المقايضة( </a:t>
            </a:r>
            <a:r>
              <a:rPr lang="ar-DZ" b="1" dirty="0" err="1" smtClean="0"/>
              <a:t>م</a:t>
            </a:r>
            <a:r>
              <a:rPr lang="ar-DZ" b="1" dirty="0" smtClean="0"/>
              <a:t> 26 مكرر6-2)</a:t>
            </a:r>
            <a:endParaRPr lang="fr-FR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786578" y="285728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5400000">
            <a:off x="3571868" y="57148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71802" y="1000108"/>
            <a:ext cx="2714644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dirty="0" smtClean="0"/>
              <a:t>المحلات الوقفية المعدة للسكن والمحلات التجارية ب:</a:t>
            </a:r>
          </a:p>
          <a:p>
            <a:pPr algn="just" rtl="1"/>
            <a:r>
              <a:rPr lang="ar-DZ" b="1" dirty="0" smtClean="0"/>
              <a:t>-عقد الإيجار (م 26 مكرر 8)</a:t>
            </a:r>
            <a:endParaRPr lang="fr-FR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 rot="5400000">
            <a:off x="1214414" y="571480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14282" y="1428736"/>
            <a:ext cx="2571768" cy="1643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dirty="0" smtClean="0"/>
              <a:t>الأراضي الوقفية المخصصة للفلاحة ب:</a:t>
            </a:r>
          </a:p>
          <a:p>
            <a:pPr algn="just" rtl="1"/>
            <a:r>
              <a:rPr lang="ar-DZ" b="1" dirty="0" smtClean="0"/>
              <a:t>-عقد الإيجار(م26 مكرر9)</a:t>
            </a:r>
          </a:p>
          <a:p>
            <a:pPr algn="just" rtl="1"/>
            <a:r>
              <a:rPr lang="ar-DZ" b="1" dirty="0" smtClean="0"/>
              <a:t>تحدد  شروط تطبيق هذه المادة </a:t>
            </a:r>
            <a:r>
              <a:rPr lang="ar-DZ" b="1" dirty="0" err="1" smtClean="0"/>
              <a:t>وكيفياتها</a:t>
            </a:r>
            <a:r>
              <a:rPr lang="ar-DZ" b="1" dirty="0" smtClean="0"/>
              <a:t> عن طريق التنظيم.</a:t>
            </a:r>
            <a:endParaRPr lang="fr-FR" b="1" dirty="0"/>
          </a:p>
        </p:txBody>
      </p:sp>
      <p:sp>
        <p:nvSpPr>
          <p:cNvPr id="20" name="Flèche vers le bas 19"/>
          <p:cNvSpPr/>
          <p:nvPr/>
        </p:nvSpPr>
        <p:spPr>
          <a:xfrm>
            <a:off x="1285852" y="3214686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>
            <a:off x="1428728" y="3786190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Alternative 21"/>
          <p:cNvSpPr/>
          <p:nvPr/>
        </p:nvSpPr>
        <p:spPr>
          <a:xfrm>
            <a:off x="2285984" y="4071942"/>
            <a:ext cx="5857916" cy="1214446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b="1" dirty="0" smtClean="0"/>
              <a:t>وهو المرسوم التنفيذي رقم 70/14 الذي يحدد شروط </a:t>
            </a:r>
            <a:r>
              <a:rPr lang="ar-DZ" b="1" dirty="0" err="1" smtClean="0"/>
              <a:t>وكيفيات</a:t>
            </a:r>
            <a:r>
              <a:rPr lang="ar-DZ" b="1" dirty="0" smtClean="0"/>
              <a:t> إيجار الأملاك الوقفية المخصصة للفلاحة  ويتم التأجير إما عن طريق المزاد العلني أو الإيجار بالتراضي (تناولنا الشروط والإجراءات).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714612" y="928670"/>
            <a:ext cx="5214974" cy="1214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b="1" dirty="0" smtClean="0"/>
              <a:t>استغلال العقارات الوقفية الموجهة لانجاز مشاريع استثمارية بموجب المرسوم التنفيذي رقم 213/18  الذي يحدد شروط </a:t>
            </a:r>
            <a:r>
              <a:rPr lang="ar-DZ" b="1" dirty="0" err="1" smtClean="0"/>
              <a:t>وكيفيات</a:t>
            </a:r>
            <a:r>
              <a:rPr lang="ar-DZ" b="1" dirty="0" smtClean="0"/>
              <a:t> استغلالها، والتي تتم عن طريق تقديم العروض أو عن طريق التراضي (تناولنا الشروط </a:t>
            </a:r>
            <a:r>
              <a:rPr lang="ar-DZ" b="1" dirty="0" err="1" smtClean="0"/>
              <a:t>والاجراءات</a:t>
            </a:r>
            <a:r>
              <a:rPr lang="ar-DZ" b="1" dirty="0" smtClean="0"/>
              <a:t>)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1500166" y="2857496"/>
            <a:ext cx="6929486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/>
              <a:t>أساليب التوظيف الحديثة الموجهة لتمويل الاستثمارات المنتجة (م26 مكرر 10)</a:t>
            </a:r>
            <a:endParaRPr lang="fr-FR" b="1" dirty="0"/>
          </a:p>
        </p:txBody>
      </p:sp>
      <p:sp>
        <p:nvSpPr>
          <p:cNvPr id="4" name="Flèche vers le bas 3"/>
          <p:cNvSpPr/>
          <p:nvPr/>
        </p:nvSpPr>
        <p:spPr>
          <a:xfrm>
            <a:off x="6929454" y="3714752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>
            <a:off x="3000364" y="3714752"/>
            <a:ext cx="45719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000364" y="4357694"/>
            <a:ext cx="4143404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-القرض الحسن</a:t>
            </a:r>
          </a:p>
          <a:p>
            <a:pPr algn="ctr"/>
            <a:r>
              <a:rPr lang="ar-DZ" b="1" dirty="0" smtClean="0"/>
              <a:t>-الودائع ذات المنافع الوقفية</a:t>
            </a:r>
          </a:p>
          <a:p>
            <a:pPr algn="ctr"/>
            <a:r>
              <a:rPr lang="ar-DZ" b="1" dirty="0" smtClean="0"/>
              <a:t>-المضاربة الوقفية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928662" y="642918"/>
            <a:ext cx="7072362" cy="20717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/>
              <a:t>أساليب استثمارية معاصرة:</a:t>
            </a:r>
          </a:p>
          <a:p>
            <a:pPr algn="just" rtl="1"/>
            <a:r>
              <a:rPr lang="ar-DZ" b="1" dirty="0" smtClean="0"/>
              <a:t>من الصيغ والأساليب المميزة اليوم في المجال الوقفي على المستوى العالمي والتي لا بدا على المشرع الجزائري الأخذ </a:t>
            </a:r>
            <a:r>
              <a:rPr lang="ar-DZ" b="1" dirty="0" err="1" smtClean="0"/>
              <a:t>بها</a:t>
            </a:r>
            <a:r>
              <a:rPr lang="ar-DZ" b="1" dirty="0" smtClean="0"/>
              <a:t> في القطاع الوقفي ما يلي:</a:t>
            </a:r>
          </a:p>
          <a:p>
            <a:pPr algn="just" rtl="1"/>
            <a:r>
              <a:rPr lang="ar-DZ" b="1" dirty="0" smtClean="0"/>
              <a:t>-صيغة المشاركة</a:t>
            </a:r>
          </a:p>
          <a:p>
            <a:pPr algn="just" rtl="1"/>
            <a:r>
              <a:rPr lang="ar-DZ" b="1" dirty="0" smtClean="0"/>
              <a:t>-صيغة المرابحة</a:t>
            </a:r>
          </a:p>
          <a:p>
            <a:pPr algn="just" rtl="1"/>
            <a:r>
              <a:rPr lang="ar-DZ" b="1" dirty="0" smtClean="0"/>
              <a:t>-صيغة </a:t>
            </a:r>
            <a:r>
              <a:rPr lang="ar-DZ" b="1" dirty="0" err="1" smtClean="0"/>
              <a:t>الاستصناع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142976" y="3214686"/>
            <a:ext cx="6643734" cy="235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/>
              <a:t>أدوات استثمار معاصرة في تنمية مجال الأوقاف:</a:t>
            </a:r>
          </a:p>
          <a:p>
            <a:pPr algn="just" rtl="1"/>
            <a:r>
              <a:rPr lang="ar-DZ" b="1" dirty="0" smtClean="0"/>
              <a:t>-الصكوك الوقفية.</a:t>
            </a:r>
          </a:p>
          <a:p>
            <a:pPr algn="just" rtl="1"/>
            <a:r>
              <a:rPr lang="ar-DZ" b="1" dirty="0" smtClean="0"/>
              <a:t>-الصناديق الوقفية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364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LENOVO</cp:lastModifiedBy>
  <cp:revision>19</cp:revision>
  <dcterms:created xsi:type="dcterms:W3CDTF">2024-03-22T12:08:12Z</dcterms:created>
  <dcterms:modified xsi:type="dcterms:W3CDTF">2024-03-22T14:07:56Z</dcterms:modified>
</cp:coreProperties>
</file>