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546D009-C55C-4D46-AF36-61424461CADC}"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46D009-C55C-4D46-AF36-61424461CADC}"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46D009-C55C-4D46-AF36-61424461CADC}"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46D009-C55C-4D46-AF36-61424461CADC}"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546D009-C55C-4D46-AF36-61424461CADC}"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546D009-C55C-4D46-AF36-61424461CADC}" type="datetimeFigureOut">
              <a:rPr lang="fr-FR" smtClean="0"/>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546D009-C55C-4D46-AF36-61424461CADC}" type="datetimeFigureOut">
              <a:rPr lang="fr-FR" smtClean="0"/>
              <a:t>22/03/2024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546D009-C55C-4D46-AF36-61424461CADC}" type="datetimeFigureOut">
              <a:rPr lang="fr-FR" smtClean="0"/>
              <a:t>22/03/2024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546D009-C55C-4D46-AF36-61424461CADC}" type="datetimeFigureOut">
              <a:rPr lang="fr-FR" smtClean="0"/>
              <a:t>22/03/2024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546D009-C55C-4D46-AF36-61424461CADC}" type="datetimeFigureOut">
              <a:rPr lang="fr-FR" smtClean="0"/>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546D009-C55C-4D46-AF36-61424461CADC}" type="datetimeFigureOut">
              <a:rPr lang="fr-FR" smtClean="0"/>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052E007-4089-4281-8E72-FE29637CAAF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6D009-C55C-4D46-AF36-61424461CADC}" type="datetimeFigureOut">
              <a:rPr lang="fr-FR" smtClean="0"/>
              <a:t>22/03/2024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2E007-4089-4281-8E72-FE29637CAA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984" y="1000108"/>
            <a:ext cx="4857784" cy="785818"/>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ar-DZ" sz="3200" b="1" dirty="0" smtClean="0"/>
              <a:t>منازعات الأملاك الوقفية</a:t>
            </a:r>
            <a:endParaRPr lang="fr-FR" sz="3200" b="1" dirty="0"/>
          </a:p>
        </p:txBody>
      </p:sp>
      <p:sp>
        <p:nvSpPr>
          <p:cNvPr id="5" name="Rectangle à coins arrondis 4"/>
          <p:cNvSpPr/>
          <p:nvPr/>
        </p:nvSpPr>
        <p:spPr>
          <a:xfrm>
            <a:off x="1357290" y="2285992"/>
            <a:ext cx="6429420" cy="257176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rtl="1"/>
            <a:r>
              <a:rPr lang="ar-DZ" b="1" dirty="0" smtClean="0"/>
              <a:t>قبل الحديث عن منازعات الأملاك الوقفية، نستعرض في هذا المقام أوجه ووسائل الحماية القانونية التي تتمتع </a:t>
            </a:r>
            <a:r>
              <a:rPr lang="ar-DZ" b="1" dirty="0" err="1" smtClean="0"/>
              <a:t>بها</a:t>
            </a:r>
            <a:r>
              <a:rPr lang="ar-DZ" b="1" dirty="0" smtClean="0"/>
              <a:t> الملكية الوقفية في بعض النصوص القانونية التي  لها علاقة بالموضوع، ثم </a:t>
            </a:r>
            <a:r>
              <a:rPr lang="ar-DZ" b="1" dirty="0"/>
              <a:t>ن</a:t>
            </a:r>
            <a:r>
              <a:rPr lang="ar-DZ" b="1" dirty="0" smtClean="0"/>
              <a:t>تطرق إلى المنازعات الناشئة بشأنها، </a:t>
            </a:r>
            <a:r>
              <a:rPr lang="ar-DZ" b="1" smtClean="0"/>
              <a:t>وعليه نتناول </a:t>
            </a:r>
          </a:p>
          <a:p>
            <a:pPr algn="just" rtl="1"/>
            <a:r>
              <a:rPr lang="ar-DZ" b="1" smtClean="0"/>
              <a:t>ما يلي:</a:t>
            </a:r>
            <a:endParaRPr lang="fr-F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0298" y="571480"/>
            <a:ext cx="4572032" cy="71438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b="1" dirty="0" smtClean="0"/>
              <a:t>الحماية القانونية للملكية الوقفية</a:t>
            </a:r>
            <a:endParaRPr lang="fr-FR" b="1" dirty="0"/>
          </a:p>
        </p:txBody>
      </p:sp>
      <p:cxnSp>
        <p:nvCxnSpPr>
          <p:cNvPr id="4" name="Connecteur droit avec flèche 3"/>
          <p:cNvCxnSpPr/>
          <p:nvPr/>
        </p:nvCxnSpPr>
        <p:spPr>
          <a:xfrm>
            <a:off x="7072330" y="1500174"/>
            <a:ext cx="85725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Rectangle à coins arrondis 4"/>
          <p:cNvSpPr/>
          <p:nvPr/>
        </p:nvSpPr>
        <p:spPr>
          <a:xfrm>
            <a:off x="5000628" y="2071678"/>
            <a:ext cx="3929090" cy="392909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b="1" u="sng" dirty="0" smtClean="0"/>
              <a:t>في القانون المدني:</a:t>
            </a:r>
          </a:p>
          <a:p>
            <a:pPr algn="just" rtl="1"/>
            <a:r>
              <a:rPr lang="ar-DZ" b="1" dirty="0" smtClean="0"/>
              <a:t>-الاعتراف بالشخصية المعنوية للوقف بموجب القانون رقم 10/05المعدل والمتمم للقانون المدني (م49 </a:t>
            </a:r>
            <a:r>
              <a:rPr lang="ar-DZ" b="1" dirty="0" err="1" smtClean="0"/>
              <a:t>ق</a:t>
            </a:r>
            <a:r>
              <a:rPr lang="ar-DZ" b="1" dirty="0" smtClean="0"/>
              <a:t>.م).</a:t>
            </a:r>
          </a:p>
          <a:p>
            <a:pPr algn="just" rtl="1"/>
            <a:r>
              <a:rPr lang="ar-DZ" b="1" dirty="0" smtClean="0"/>
              <a:t>-خضوع الأملاك الوقفية والمال العام لنفس الحماية القانونية كنتيجة مترتبة عن طبيعة الوظيفية الاجتماعية والاقتصادية لكل منهما.</a:t>
            </a:r>
          </a:p>
          <a:p>
            <a:pPr algn="just" rtl="1"/>
            <a:r>
              <a:rPr lang="ar-DZ" b="1" dirty="0"/>
              <a:t> </a:t>
            </a:r>
            <a:r>
              <a:rPr lang="ar-DZ" b="1" dirty="0" smtClean="0"/>
              <a:t>    *عدم القابلية للاكتساب بالتقادم.</a:t>
            </a:r>
          </a:p>
          <a:p>
            <a:pPr algn="just" rtl="1"/>
            <a:r>
              <a:rPr lang="ar-DZ" b="1" dirty="0" smtClean="0"/>
              <a:t>*عدم القابلية للتصرف</a:t>
            </a:r>
          </a:p>
          <a:p>
            <a:pPr algn="just" rtl="1"/>
            <a:r>
              <a:rPr lang="ar-DZ" b="1" dirty="0" smtClean="0"/>
              <a:t>*عدم القابلية للحجر</a:t>
            </a:r>
          </a:p>
          <a:p>
            <a:pPr algn="just" rtl="1"/>
            <a:endParaRPr lang="ar-DZ" b="1" dirty="0" smtClean="0"/>
          </a:p>
          <a:p>
            <a:pPr algn="just" rtl="1"/>
            <a:endParaRPr lang="ar-DZ" b="1" dirty="0" smtClean="0"/>
          </a:p>
          <a:p>
            <a:pPr algn="just" rtl="1"/>
            <a:endParaRPr lang="fr-FR" dirty="0"/>
          </a:p>
        </p:txBody>
      </p:sp>
      <p:cxnSp>
        <p:nvCxnSpPr>
          <p:cNvPr id="7" name="Connecteur droit avec flèche 6"/>
          <p:cNvCxnSpPr/>
          <p:nvPr/>
        </p:nvCxnSpPr>
        <p:spPr>
          <a:xfrm rot="5400000">
            <a:off x="3036083" y="1464455"/>
            <a:ext cx="50006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à coins arrondis 7"/>
          <p:cNvSpPr/>
          <p:nvPr/>
        </p:nvSpPr>
        <p:spPr>
          <a:xfrm>
            <a:off x="285720" y="2214554"/>
            <a:ext cx="4071966" cy="307183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b="1" u="sng" dirty="0" smtClean="0"/>
              <a:t>في قانون التوجيه العقاري:</a:t>
            </a:r>
          </a:p>
          <a:p>
            <a:pPr algn="just" rtl="1"/>
            <a:r>
              <a:rPr lang="ar-DZ" b="1" dirty="0" smtClean="0"/>
              <a:t>-الاعتراف بالأملاك الوقفية كصنف مستقل من أصناف الملكية، أملاك وطنية، خاصة، وقفية.</a:t>
            </a:r>
          </a:p>
          <a:p>
            <a:pPr algn="just" rtl="1"/>
            <a:r>
              <a:rPr lang="ar-DZ" b="1" dirty="0" smtClean="0"/>
              <a:t>-تعريف الأملاك الوقفية بموجب المادة31 منه.</a:t>
            </a:r>
          </a:p>
          <a:p>
            <a:pPr algn="just" rtl="1"/>
            <a:r>
              <a:rPr lang="ar-DZ" b="1" dirty="0" smtClean="0"/>
              <a:t>-أحال تسيير وتكوين الأملاك الوقفية إلى نص خاص.</a:t>
            </a:r>
          </a:p>
          <a:p>
            <a:pPr algn="just" rtl="1"/>
            <a:r>
              <a:rPr lang="ar-DZ" b="1" dirty="0" smtClean="0"/>
              <a:t>-إلغاء الأمر 73/71 المتعلق بالثورة الزراعية.</a:t>
            </a:r>
          </a:p>
          <a:p>
            <a:pPr algn="just" rtl="1"/>
            <a:r>
              <a:rPr lang="ar-DZ" b="1" dirty="0" smtClean="0"/>
              <a:t>-فتح باب استرجاع الأراضي الوقفية لأصحابها الأصليين.</a:t>
            </a:r>
            <a:endParaRPr lang="fr-F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cteur droit avec flèche 2"/>
          <p:cNvCxnSpPr/>
          <p:nvPr/>
        </p:nvCxnSpPr>
        <p:spPr>
          <a:xfrm>
            <a:off x="7643834" y="500042"/>
            <a:ext cx="785818"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Rectangle à coins arrondis 3"/>
          <p:cNvSpPr/>
          <p:nvPr/>
        </p:nvSpPr>
        <p:spPr>
          <a:xfrm>
            <a:off x="4857752" y="1357298"/>
            <a:ext cx="3786214" cy="2214578"/>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just" rtl="1"/>
            <a:r>
              <a:rPr lang="ar-DZ" b="1" u="sng" dirty="0" smtClean="0"/>
              <a:t>الحماية الجزائية:</a:t>
            </a:r>
          </a:p>
          <a:p>
            <a:pPr algn="just" rtl="1"/>
            <a:r>
              <a:rPr lang="ar-DZ" b="1" dirty="0" smtClean="0"/>
              <a:t>لقد كرس المشرع هذه الحماية بموجب المادة 36 من قانون الأوقاف التي أحالت إلى الجزاءات المقررة في قانون العقوبات لحماية الأموال خاصة المتعلقة بالجرائم الواقعة على العقار (م386 وكذا المواد406....407 من </a:t>
            </a:r>
            <a:r>
              <a:rPr lang="ar-DZ" b="1" dirty="0" err="1" smtClean="0"/>
              <a:t>ق</a:t>
            </a:r>
            <a:r>
              <a:rPr lang="ar-DZ" b="1" dirty="0" smtClean="0"/>
              <a:t>.ع) </a:t>
            </a:r>
            <a:endParaRPr lang="fr-FR" b="1" dirty="0"/>
          </a:p>
        </p:txBody>
      </p:sp>
      <p:cxnSp>
        <p:nvCxnSpPr>
          <p:cNvPr id="8" name="Connecteur droit avec flèche 7"/>
          <p:cNvCxnSpPr/>
          <p:nvPr/>
        </p:nvCxnSpPr>
        <p:spPr>
          <a:xfrm rot="10800000" flipV="1">
            <a:off x="2357422" y="571480"/>
            <a:ext cx="71438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à coins arrondis 8"/>
          <p:cNvSpPr/>
          <p:nvPr/>
        </p:nvSpPr>
        <p:spPr>
          <a:xfrm>
            <a:off x="285720" y="1357298"/>
            <a:ext cx="4143404" cy="307183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just" rtl="1"/>
            <a:r>
              <a:rPr lang="ar-DZ" b="1" u="sng" dirty="0" smtClean="0"/>
              <a:t>الحماية الإدارية:</a:t>
            </a:r>
          </a:p>
          <a:p>
            <a:pPr algn="just" rtl="1"/>
            <a:r>
              <a:rPr lang="ar-DZ" b="1" dirty="0" smtClean="0"/>
              <a:t>تظهر آليات الحماية الإدارية للملكية الوقفية من خلال ما تملكه الإدارة من امتيازات وصلاحيات السلطة العامة بشأن تسيير الأملاك الوقفية والحفاظ عليها .</a:t>
            </a:r>
          </a:p>
          <a:p>
            <a:pPr algn="just" rtl="1"/>
            <a:r>
              <a:rPr lang="ar-DZ" b="1" dirty="0" smtClean="0"/>
              <a:t>-رقابة إدارة الأوقاف (الرقابة على أعمال الناظر)</a:t>
            </a:r>
          </a:p>
          <a:p>
            <a:pPr algn="just" rtl="1"/>
            <a:r>
              <a:rPr lang="ar-DZ" b="1" dirty="0" smtClean="0"/>
              <a:t>-ضبط القوام المادي للأوقاف من خلال ترقية أساليب التسيير المالي والإداري</a:t>
            </a:r>
          </a:p>
          <a:p>
            <a:pPr algn="just" rtl="1"/>
            <a:r>
              <a:rPr lang="ar-DZ" b="1" dirty="0" smtClean="0"/>
              <a:t>-البحث عن الأملاك الوقفية وتسويتها.</a:t>
            </a:r>
          </a:p>
          <a:p>
            <a:pPr algn="just" rtl="1"/>
            <a:endParaRPr lang="fr-F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285984" y="571480"/>
            <a:ext cx="4286280" cy="12144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b="1" dirty="0" smtClean="0"/>
              <a:t>المنازعات القضائية للأملاك الوقفية</a:t>
            </a:r>
            <a:endParaRPr lang="fr-FR" b="1" dirty="0"/>
          </a:p>
        </p:txBody>
      </p:sp>
      <p:sp>
        <p:nvSpPr>
          <p:cNvPr id="3" name="Ellipse 2"/>
          <p:cNvSpPr/>
          <p:nvPr/>
        </p:nvSpPr>
        <p:spPr>
          <a:xfrm>
            <a:off x="6143604" y="2214554"/>
            <a:ext cx="3000396" cy="2071702"/>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DZ" b="1" u="sng" dirty="0" smtClean="0"/>
              <a:t>أسباب المنازعة:</a:t>
            </a:r>
          </a:p>
          <a:p>
            <a:pPr algn="just" rtl="1"/>
            <a:r>
              <a:rPr lang="ar-DZ" b="1" dirty="0" smtClean="0"/>
              <a:t>-الواقف</a:t>
            </a:r>
          </a:p>
          <a:p>
            <a:pPr algn="just" rtl="1"/>
            <a:r>
              <a:rPr lang="ar-DZ" b="1" dirty="0" smtClean="0"/>
              <a:t>-الموقوف عليه.</a:t>
            </a:r>
          </a:p>
          <a:p>
            <a:pPr algn="just" rtl="1"/>
            <a:r>
              <a:rPr lang="ar-DZ" b="1" dirty="0" smtClean="0"/>
              <a:t>-بسبب محل الوقف</a:t>
            </a:r>
          </a:p>
          <a:p>
            <a:pPr algn="just" rtl="1"/>
            <a:r>
              <a:rPr lang="ar-DZ" b="1" dirty="0" smtClean="0"/>
              <a:t>-بسبب تسيير الوقف.</a:t>
            </a:r>
          </a:p>
          <a:p>
            <a:pPr algn="just" rtl="1"/>
            <a:r>
              <a:rPr lang="ar-DZ" b="1" dirty="0" smtClean="0"/>
              <a:t>-بسبب الغير</a:t>
            </a:r>
            <a:endParaRPr lang="fr-FR" b="1" dirty="0"/>
          </a:p>
        </p:txBody>
      </p:sp>
      <p:sp>
        <p:nvSpPr>
          <p:cNvPr id="4" name="Ellipse 3"/>
          <p:cNvSpPr/>
          <p:nvPr/>
        </p:nvSpPr>
        <p:spPr>
          <a:xfrm>
            <a:off x="0" y="2000240"/>
            <a:ext cx="6715140" cy="485776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rtl="1"/>
            <a:r>
              <a:rPr lang="ar-DZ" b="1" u="sng" dirty="0" smtClean="0"/>
              <a:t>الاختصاص القضائي للدعوى الوقفية</a:t>
            </a:r>
          </a:p>
          <a:p>
            <a:pPr algn="just" rtl="1"/>
            <a:r>
              <a:rPr lang="ar-DZ" b="1" dirty="0"/>
              <a:t>-</a:t>
            </a:r>
            <a:r>
              <a:rPr lang="ar-DZ" b="1" dirty="0" smtClean="0"/>
              <a:t>الاختصاص النوعي</a:t>
            </a:r>
          </a:p>
          <a:p>
            <a:pPr algn="just" rtl="1"/>
            <a:r>
              <a:rPr lang="ar-DZ" b="1" dirty="0"/>
              <a:t> </a:t>
            </a:r>
            <a:r>
              <a:rPr lang="ar-DZ" b="1" dirty="0" smtClean="0"/>
              <a:t>*القضاء العادي: إذا كانت المنازعة متعلقة بحيازة المال الوقفي(منقول) أو الانتفاع </a:t>
            </a:r>
            <a:r>
              <a:rPr lang="ar-DZ" b="1" dirty="0" err="1" smtClean="0"/>
              <a:t>به</a:t>
            </a:r>
            <a:r>
              <a:rPr lang="ar-DZ" b="1" dirty="0" smtClean="0"/>
              <a:t> فإن الاختصاص يعود إلى القسم المدني.</a:t>
            </a:r>
          </a:p>
          <a:p>
            <a:pPr algn="just" rtl="1"/>
            <a:r>
              <a:rPr lang="ar-DZ" b="1" dirty="0" smtClean="0"/>
              <a:t>والعقاري إذا كان الوقف عقارا.</a:t>
            </a:r>
          </a:p>
          <a:p>
            <a:pPr algn="just" rtl="1"/>
            <a:r>
              <a:rPr lang="ar-DZ" b="1" dirty="0" smtClean="0"/>
              <a:t>-*القضاء الإداري: يختص بالفصل في المنازعات التي يكون موضوعها إلغاء أو فسخ عقود مشهرة على الأملاك الوقفية، إلغاء قرارات الوزير المكلف بالأوقاف...</a:t>
            </a:r>
            <a:r>
              <a:rPr lang="ar-DZ" b="1" dirty="0" err="1" smtClean="0"/>
              <a:t>إلخ</a:t>
            </a:r>
            <a:r>
              <a:rPr lang="ar-DZ" b="1" dirty="0" smtClean="0"/>
              <a:t>.</a:t>
            </a:r>
          </a:p>
          <a:p>
            <a:pPr algn="just" rtl="1"/>
            <a:r>
              <a:rPr lang="ar-DZ" b="1" dirty="0" smtClean="0"/>
              <a:t>-الاختصاص المحلي</a:t>
            </a:r>
          </a:p>
          <a:p>
            <a:pPr algn="just" rtl="1"/>
            <a:r>
              <a:rPr lang="ar-DZ" b="1" dirty="0" smtClean="0"/>
              <a:t>*موضوع المنازعة مال وقفي منقول، تختص </a:t>
            </a:r>
            <a:r>
              <a:rPr lang="ar-DZ" b="1" dirty="0" err="1" smtClean="0"/>
              <a:t>به</a:t>
            </a:r>
            <a:r>
              <a:rPr lang="ar-DZ" b="1" dirty="0" smtClean="0"/>
              <a:t> الجهة القضائية التي يقع في دائرة اختصاصها موطن المدعى عليه.</a:t>
            </a:r>
          </a:p>
          <a:p>
            <a:pPr algn="just" rtl="1"/>
            <a:r>
              <a:rPr lang="ar-DZ" b="1" dirty="0" smtClean="0"/>
              <a:t>-موضوع المنازعة مال وقفي عقار،تختص </a:t>
            </a:r>
            <a:r>
              <a:rPr lang="ar-DZ" b="1" dirty="0" err="1" smtClean="0"/>
              <a:t>به</a:t>
            </a:r>
            <a:r>
              <a:rPr lang="ar-DZ" b="1" dirty="0" smtClean="0"/>
              <a:t> الجهة القضائية التي يوجد العقار في دائرة </a:t>
            </a:r>
            <a:r>
              <a:rPr lang="ar-DZ" b="1" dirty="0" err="1" smtClean="0"/>
              <a:t>إختصاصها</a:t>
            </a:r>
            <a:r>
              <a:rPr lang="ar-DZ" b="1"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381</Words>
  <Application>Microsoft Office PowerPoint</Application>
  <PresentationFormat>Affichage à l'écran (4:3)</PresentationFormat>
  <Paragraphs>39</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Diapositive 1</vt:lpstr>
      <vt:lpstr>Diapositive 2</vt:lpstr>
      <vt:lpstr>Diapositive 3</vt:lpstr>
      <vt:lpstr>Diapositive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13</cp:revision>
  <dcterms:created xsi:type="dcterms:W3CDTF">2024-03-22T14:18:43Z</dcterms:created>
  <dcterms:modified xsi:type="dcterms:W3CDTF">2024-03-22T15:40:31Z</dcterms:modified>
</cp:coreProperties>
</file>