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57" r:id="rId3"/>
    <p:sldId id="356" r:id="rId4"/>
    <p:sldId id="354" r:id="rId5"/>
    <p:sldId id="359" r:id="rId6"/>
    <p:sldId id="355" r:id="rId7"/>
    <p:sldId id="374" r:id="rId8"/>
    <p:sldId id="265" r:id="rId9"/>
    <p:sldId id="307" r:id="rId10"/>
    <p:sldId id="335" r:id="rId11"/>
    <p:sldId id="336" r:id="rId12"/>
    <p:sldId id="338" r:id="rId13"/>
    <p:sldId id="347" r:id="rId14"/>
    <p:sldId id="340" r:id="rId15"/>
    <p:sldId id="348" r:id="rId16"/>
    <p:sldId id="362" r:id="rId17"/>
    <p:sldId id="361" r:id="rId18"/>
    <p:sldId id="363" r:id="rId19"/>
    <p:sldId id="364" r:id="rId20"/>
    <p:sldId id="365" r:id="rId21"/>
    <p:sldId id="366" r:id="rId22"/>
    <p:sldId id="367" r:id="rId23"/>
    <p:sldId id="384" r:id="rId24"/>
    <p:sldId id="369" r:id="rId25"/>
    <p:sldId id="370" r:id="rId26"/>
    <p:sldId id="371" r:id="rId27"/>
    <p:sldId id="372" r:id="rId28"/>
    <p:sldId id="373" r:id="rId29"/>
    <p:sldId id="314" r:id="rId30"/>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917"/>
    <a:srgbClr val="FF0066"/>
    <a:srgbClr val="0DC1B8"/>
    <a:srgbClr val="D00054"/>
    <a:srgbClr val="B88C00"/>
    <a:srgbClr val="188A54"/>
    <a:srgbClr val="275C9D"/>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69" d="100"/>
          <a:sy n="69" d="100"/>
        </p:scale>
        <p:origin x="-1404" y="-102"/>
      </p:cViewPr>
      <p:guideLst>
        <p:guide orient="horz" pos="2880"/>
        <p:guide pos="2160"/>
      </p:guideLst>
    </p:cSldViewPr>
  </p:slideViewPr>
  <p:outlineViewPr>
    <p:cViewPr>
      <p:scale>
        <a:sx n="33" d="100"/>
        <a:sy n="33" d="100"/>
      </p:scale>
      <p:origin x="0" y="10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11644-92D4-4AEA-A9D3-4A76A2D8FC56}" type="doc">
      <dgm:prSet loTypeId="urn:microsoft.com/office/officeart/2005/8/layout/radial6" loCatId="cycle" qsTypeId="urn:microsoft.com/office/officeart/2005/8/quickstyle/simple4" qsCatId="simple" csTypeId="urn:microsoft.com/office/officeart/2005/8/colors/colorful1" csCatId="colorful" phldr="1"/>
      <dgm:spPr/>
      <dgm:t>
        <a:bodyPr/>
        <a:lstStyle/>
        <a:p>
          <a:endParaRPr lang="fr-FR"/>
        </a:p>
      </dgm:t>
    </dgm:pt>
    <dgm:pt modelId="{1313674C-14F5-47DE-BB02-37089DAEF11F}">
      <dgm:prSet phldrT="[Texte]" custT="1"/>
      <dgm:spPr>
        <a:solidFill>
          <a:srgbClr val="D00054"/>
        </a:solidFill>
      </dgm:spPr>
      <dgm:t>
        <a:bodyPr/>
        <a:lstStyle/>
        <a:p>
          <a:r>
            <a:rPr lang="ar-SA" sz="2800" b="1" dirty="0" smtClean="0">
              <a:latin typeface="Sakkal Majalla" pitchFamily="2" charset="-78"/>
              <a:cs typeface="Sakkal Majalla" pitchFamily="2" charset="-78"/>
            </a:rPr>
            <a:t>المخطط الانتاجي</a:t>
          </a:r>
          <a:endParaRPr lang="fr-FR" sz="2800" b="1" dirty="0">
            <a:latin typeface="Sakkal Majalla" pitchFamily="2" charset="-78"/>
            <a:cs typeface="Sakkal Majalla" pitchFamily="2" charset="-78"/>
          </a:endParaRPr>
        </a:p>
      </dgm:t>
    </dgm:pt>
    <dgm:pt modelId="{28364FC0-C1E1-42EB-B43A-65C433D60BD5}" type="parTrans" cxnId="{46EBFC41-7DAD-4A58-825E-8F75EB8437B0}">
      <dgm:prSet/>
      <dgm:spPr/>
      <dgm:t>
        <a:bodyPr/>
        <a:lstStyle/>
        <a:p>
          <a:endParaRPr lang="fr-FR" sz="1800" b="1">
            <a:latin typeface="Sakkal Majalla" pitchFamily="2" charset="-78"/>
            <a:cs typeface="Sakkal Majalla" pitchFamily="2" charset="-78"/>
          </a:endParaRPr>
        </a:p>
      </dgm:t>
    </dgm:pt>
    <dgm:pt modelId="{E9D99A88-8DAB-43DB-AEBE-1AA9D647EF91}" type="sibTrans" cxnId="{46EBFC41-7DAD-4A58-825E-8F75EB8437B0}">
      <dgm:prSet/>
      <dgm:spPr/>
      <dgm:t>
        <a:bodyPr/>
        <a:lstStyle/>
        <a:p>
          <a:endParaRPr lang="fr-FR" sz="1800" b="1">
            <a:latin typeface="Sakkal Majalla" pitchFamily="2" charset="-78"/>
            <a:cs typeface="Sakkal Majalla" pitchFamily="2" charset="-78"/>
          </a:endParaRPr>
        </a:p>
      </dgm:t>
    </dgm:pt>
    <dgm:pt modelId="{7B943FA3-2D48-4C4A-92C7-CA7B0A42123A}">
      <dgm:prSet phldrT="[Texte]" custT="1"/>
      <dgm:spPr/>
      <dgm:t>
        <a:bodyPr/>
        <a:lstStyle/>
        <a:p>
          <a:r>
            <a:rPr lang="ar-SA" sz="1800" b="1" dirty="0" smtClean="0">
              <a:latin typeface="Sakkal Majalla" pitchFamily="2" charset="-78"/>
              <a:cs typeface="Sakkal Majalla" pitchFamily="2" charset="-78"/>
            </a:rPr>
            <a:t>تحليل الطلب</a:t>
          </a:r>
          <a:endParaRPr lang="fr-FR" sz="1800" b="1" dirty="0">
            <a:latin typeface="Sakkal Majalla" pitchFamily="2" charset="-78"/>
            <a:cs typeface="Sakkal Majalla" pitchFamily="2" charset="-78"/>
          </a:endParaRPr>
        </a:p>
      </dgm:t>
    </dgm:pt>
    <dgm:pt modelId="{A987E439-1E8D-4305-BEFB-A158D3E25D57}" type="parTrans" cxnId="{C6ADF50F-C97B-4390-AD0C-ECB28620D6BB}">
      <dgm:prSet/>
      <dgm:spPr/>
      <dgm:t>
        <a:bodyPr/>
        <a:lstStyle/>
        <a:p>
          <a:endParaRPr lang="fr-FR" sz="1800" b="1">
            <a:latin typeface="Sakkal Majalla" pitchFamily="2" charset="-78"/>
            <a:cs typeface="Sakkal Majalla" pitchFamily="2" charset="-78"/>
          </a:endParaRPr>
        </a:p>
      </dgm:t>
    </dgm:pt>
    <dgm:pt modelId="{AE1C56FE-597F-474E-BA8B-2241AEB5CCCC}" type="sibTrans" cxnId="{C6ADF50F-C97B-4390-AD0C-ECB28620D6BB}">
      <dgm:prSet/>
      <dgm:spPr/>
      <dgm:t>
        <a:bodyPr/>
        <a:lstStyle/>
        <a:p>
          <a:endParaRPr lang="fr-FR" sz="1800" b="1">
            <a:latin typeface="Sakkal Majalla" pitchFamily="2" charset="-78"/>
            <a:cs typeface="Sakkal Majalla" pitchFamily="2" charset="-78"/>
          </a:endParaRPr>
        </a:p>
      </dgm:t>
    </dgm:pt>
    <dgm:pt modelId="{85DB2CF1-3156-4677-83A2-2F269BCFBF05}">
      <dgm:prSet phldrT="[Texte]" custT="1"/>
      <dgm:spPr/>
      <dgm:t>
        <a:bodyPr/>
        <a:lstStyle/>
        <a:p>
          <a:r>
            <a:rPr lang="ar-SA" sz="1800" b="1" dirty="0" smtClean="0">
              <a:latin typeface="Sakkal Majalla" pitchFamily="2" charset="-78"/>
              <a:cs typeface="Sakkal Majalla" pitchFamily="2" charset="-78"/>
            </a:rPr>
            <a:t>تحديد القدرات والزمن</a:t>
          </a:r>
          <a:endParaRPr lang="fr-FR" sz="1800" b="1" dirty="0">
            <a:latin typeface="Sakkal Majalla" pitchFamily="2" charset="-78"/>
            <a:cs typeface="Sakkal Majalla" pitchFamily="2" charset="-78"/>
          </a:endParaRPr>
        </a:p>
      </dgm:t>
    </dgm:pt>
    <dgm:pt modelId="{7F514655-04EA-4A5F-9046-B037D638DC9D}" type="parTrans" cxnId="{6952BFB1-048E-47B9-9CAF-8F585A729D5E}">
      <dgm:prSet/>
      <dgm:spPr/>
      <dgm:t>
        <a:bodyPr/>
        <a:lstStyle/>
        <a:p>
          <a:endParaRPr lang="fr-FR" sz="1800" b="1">
            <a:latin typeface="Sakkal Majalla" pitchFamily="2" charset="-78"/>
            <a:cs typeface="Sakkal Majalla" pitchFamily="2" charset="-78"/>
          </a:endParaRPr>
        </a:p>
      </dgm:t>
    </dgm:pt>
    <dgm:pt modelId="{EFED09F7-132C-495A-9707-A2560B4B084D}" type="sibTrans" cxnId="{6952BFB1-048E-47B9-9CAF-8F585A729D5E}">
      <dgm:prSet/>
      <dgm:spPr/>
      <dgm:t>
        <a:bodyPr/>
        <a:lstStyle/>
        <a:p>
          <a:endParaRPr lang="fr-FR" sz="1800" b="1">
            <a:latin typeface="Sakkal Majalla" pitchFamily="2" charset="-78"/>
            <a:cs typeface="Sakkal Majalla" pitchFamily="2" charset="-78"/>
          </a:endParaRPr>
        </a:p>
      </dgm:t>
    </dgm:pt>
    <dgm:pt modelId="{B69B1769-7624-40E0-91FE-3DB04121AF0E}">
      <dgm:prSet phldrT="[Texte]" custT="1"/>
      <dgm:spPr/>
      <dgm:t>
        <a:bodyPr/>
        <a:lstStyle/>
        <a:p>
          <a:r>
            <a:rPr lang="ar-SA" sz="1800" b="1" dirty="0" smtClean="0">
              <a:latin typeface="Sakkal Majalla" pitchFamily="2" charset="-78"/>
              <a:cs typeface="Sakkal Majalla" pitchFamily="2" charset="-78"/>
            </a:rPr>
            <a:t>تقييم المواد الأولية، حجم المخرجات</a:t>
          </a:r>
          <a:endParaRPr lang="fr-FR" sz="1800" b="1" dirty="0">
            <a:latin typeface="Sakkal Majalla" pitchFamily="2" charset="-78"/>
            <a:cs typeface="Sakkal Majalla" pitchFamily="2" charset="-78"/>
          </a:endParaRPr>
        </a:p>
      </dgm:t>
    </dgm:pt>
    <dgm:pt modelId="{A053655F-EEAD-4C88-BFEA-57F27D0E5456}" type="parTrans" cxnId="{AF6296E8-907A-4C15-922E-6AB3C4F41E1C}">
      <dgm:prSet/>
      <dgm:spPr/>
      <dgm:t>
        <a:bodyPr/>
        <a:lstStyle/>
        <a:p>
          <a:endParaRPr lang="fr-FR" sz="1800" b="1">
            <a:latin typeface="Sakkal Majalla" pitchFamily="2" charset="-78"/>
            <a:cs typeface="Sakkal Majalla" pitchFamily="2" charset="-78"/>
          </a:endParaRPr>
        </a:p>
      </dgm:t>
    </dgm:pt>
    <dgm:pt modelId="{F094D23F-ECAD-4BEA-A749-B0D6E1B71E7C}" type="sibTrans" cxnId="{AF6296E8-907A-4C15-922E-6AB3C4F41E1C}">
      <dgm:prSet/>
      <dgm:spPr/>
      <dgm:t>
        <a:bodyPr/>
        <a:lstStyle/>
        <a:p>
          <a:endParaRPr lang="fr-FR" sz="1800" b="1">
            <a:latin typeface="Sakkal Majalla" pitchFamily="2" charset="-78"/>
            <a:cs typeface="Sakkal Majalla" pitchFamily="2" charset="-78"/>
          </a:endParaRPr>
        </a:p>
      </dgm:t>
    </dgm:pt>
    <dgm:pt modelId="{165078E5-5164-4AC9-8280-7E5473CD03A8}">
      <dgm:prSet phldrT="[Texte]" custT="1"/>
      <dgm:spPr/>
      <dgm:t>
        <a:bodyPr/>
        <a:lstStyle/>
        <a:p>
          <a:r>
            <a:rPr lang="ar-SA" sz="1800" b="1" dirty="0" smtClean="0">
              <a:latin typeface="Sakkal Majalla" pitchFamily="2" charset="-78"/>
              <a:cs typeface="Sakkal Majalla" pitchFamily="2" charset="-78"/>
            </a:rPr>
            <a:t>الإنتاج، الجودة، مراقبة الحسابات</a:t>
          </a:r>
          <a:endParaRPr lang="fr-FR" sz="1800" b="1" dirty="0">
            <a:latin typeface="Sakkal Majalla" pitchFamily="2" charset="-78"/>
            <a:cs typeface="Sakkal Majalla" pitchFamily="2" charset="-78"/>
          </a:endParaRPr>
        </a:p>
      </dgm:t>
    </dgm:pt>
    <dgm:pt modelId="{F8EAA08C-FC97-4554-849D-BEF1E3B4DB0B}" type="parTrans" cxnId="{4270B59A-B8AC-429A-B4AB-31A2A4C5C587}">
      <dgm:prSet/>
      <dgm:spPr/>
      <dgm:t>
        <a:bodyPr/>
        <a:lstStyle/>
        <a:p>
          <a:endParaRPr lang="fr-FR" sz="1800" b="1">
            <a:latin typeface="Sakkal Majalla" pitchFamily="2" charset="-78"/>
            <a:cs typeface="Sakkal Majalla" pitchFamily="2" charset="-78"/>
          </a:endParaRPr>
        </a:p>
      </dgm:t>
    </dgm:pt>
    <dgm:pt modelId="{3E05AF9C-054E-4E0D-9D34-77FAF6B6212E}" type="sibTrans" cxnId="{4270B59A-B8AC-429A-B4AB-31A2A4C5C587}">
      <dgm:prSet/>
      <dgm:spPr/>
      <dgm:t>
        <a:bodyPr/>
        <a:lstStyle/>
        <a:p>
          <a:endParaRPr lang="fr-FR" sz="1800" b="1">
            <a:latin typeface="Sakkal Majalla" pitchFamily="2" charset="-78"/>
            <a:cs typeface="Sakkal Majalla" pitchFamily="2" charset="-78"/>
          </a:endParaRPr>
        </a:p>
      </dgm:t>
    </dgm:pt>
    <dgm:pt modelId="{9F3508EA-8A5A-4E0F-82E4-52C08EAC845B}">
      <dgm:prSet phldrT="[Texte]" custT="1"/>
      <dgm:spPr/>
      <dgm:t>
        <a:bodyPr/>
        <a:lstStyle/>
        <a:p>
          <a:r>
            <a:rPr lang="ar-SA" sz="1800" b="1" dirty="0" smtClean="0">
              <a:latin typeface="Sakkal Majalla" pitchFamily="2" charset="-78"/>
              <a:cs typeface="Sakkal Majalla" pitchFamily="2" charset="-78"/>
            </a:rPr>
            <a:t>تحسين نظام الإنتاج</a:t>
          </a:r>
          <a:endParaRPr lang="fr-FR" sz="1800" b="1" dirty="0">
            <a:latin typeface="Sakkal Majalla" pitchFamily="2" charset="-78"/>
            <a:cs typeface="Sakkal Majalla" pitchFamily="2" charset="-78"/>
          </a:endParaRPr>
        </a:p>
      </dgm:t>
    </dgm:pt>
    <dgm:pt modelId="{24110A5F-DA0B-4289-BEED-F065AA80E521}" type="parTrans" cxnId="{BC0F5885-AA5A-4EBD-A7DC-8EB4BB8BCAD1}">
      <dgm:prSet/>
      <dgm:spPr/>
      <dgm:t>
        <a:bodyPr/>
        <a:lstStyle/>
        <a:p>
          <a:endParaRPr lang="fr-FR" sz="1800" b="1">
            <a:latin typeface="Sakkal Majalla" pitchFamily="2" charset="-78"/>
            <a:cs typeface="Sakkal Majalla" pitchFamily="2" charset="-78"/>
          </a:endParaRPr>
        </a:p>
      </dgm:t>
    </dgm:pt>
    <dgm:pt modelId="{66E04EAB-CFC2-42BC-B0BE-A2E3D9556FF9}" type="sibTrans" cxnId="{BC0F5885-AA5A-4EBD-A7DC-8EB4BB8BCAD1}">
      <dgm:prSet/>
      <dgm:spPr/>
      <dgm:t>
        <a:bodyPr/>
        <a:lstStyle/>
        <a:p>
          <a:endParaRPr lang="fr-FR" sz="1800" b="1">
            <a:latin typeface="Sakkal Majalla" pitchFamily="2" charset="-78"/>
            <a:cs typeface="Sakkal Majalla" pitchFamily="2" charset="-78"/>
          </a:endParaRPr>
        </a:p>
      </dgm:t>
    </dgm:pt>
    <dgm:pt modelId="{84CF643C-7553-4310-A770-08105135AA54}">
      <dgm:prSet phldrT="[Texte]" custT="1"/>
      <dgm:spPr>
        <a:solidFill>
          <a:srgbClr val="0DC1B8"/>
        </a:solidFill>
      </dgm:spPr>
      <dgm:t>
        <a:bodyPr/>
        <a:lstStyle/>
        <a:p>
          <a:r>
            <a:rPr lang="ar-SA" sz="1800" b="1" dirty="0" smtClean="0">
              <a:latin typeface="Sakkal Majalla" pitchFamily="2" charset="-78"/>
              <a:cs typeface="Sakkal Majalla" pitchFamily="2" charset="-78"/>
            </a:rPr>
            <a:t>تكملة المنتج النهائي</a:t>
          </a:r>
          <a:endParaRPr lang="fr-FR" sz="1800" b="1" dirty="0">
            <a:latin typeface="Sakkal Majalla" pitchFamily="2" charset="-78"/>
            <a:cs typeface="Sakkal Majalla" pitchFamily="2" charset="-78"/>
          </a:endParaRPr>
        </a:p>
      </dgm:t>
    </dgm:pt>
    <dgm:pt modelId="{4B6F5DB0-84B3-463C-A893-977ABEEC99B6}" type="parTrans" cxnId="{FB368722-6AFD-4EB9-A82E-E361987ED96E}">
      <dgm:prSet/>
      <dgm:spPr/>
      <dgm:t>
        <a:bodyPr/>
        <a:lstStyle/>
        <a:p>
          <a:endParaRPr lang="fr-FR" sz="1800" b="1">
            <a:latin typeface="Sakkal Majalla" pitchFamily="2" charset="-78"/>
            <a:cs typeface="Sakkal Majalla" pitchFamily="2" charset="-78"/>
          </a:endParaRPr>
        </a:p>
      </dgm:t>
    </dgm:pt>
    <dgm:pt modelId="{2256ADE0-1B9E-4C2F-B101-1DF0285C944E}" type="sibTrans" cxnId="{FB368722-6AFD-4EB9-A82E-E361987ED96E}">
      <dgm:prSet/>
      <dgm:spPr/>
      <dgm:t>
        <a:bodyPr/>
        <a:lstStyle/>
        <a:p>
          <a:endParaRPr lang="fr-FR" sz="1800" b="1">
            <a:latin typeface="Sakkal Majalla" pitchFamily="2" charset="-78"/>
            <a:cs typeface="Sakkal Majalla" pitchFamily="2" charset="-78"/>
          </a:endParaRPr>
        </a:p>
      </dgm:t>
    </dgm:pt>
    <dgm:pt modelId="{E5556DE3-CB9A-421F-8EC7-4BE9DE912789}">
      <dgm:prSet phldrT="[Texte]"/>
      <dgm:spPr/>
      <dgm:t>
        <a:bodyPr/>
        <a:lstStyle/>
        <a:p>
          <a:endParaRPr lang="fr-FR" sz="1800" b="1" dirty="0">
            <a:latin typeface="Sakkal Majalla" pitchFamily="2" charset="-78"/>
            <a:cs typeface="Sakkal Majalla" pitchFamily="2" charset="-78"/>
          </a:endParaRPr>
        </a:p>
      </dgm:t>
    </dgm:pt>
    <dgm:pt modelId="{934CC94B-075D-4CCD-8F1E-E35979415E61}" type="parTrans" cxnId="{6505F1C3-1FF5-42BB-B775-7E7845939AD0}">
      <dgm:prSet/>
      <dgm:spPr/>
      <dgm:t>
        <a:bodyPr/>
        <a:lstStyle/>
        <a:p>
          <a:endParaRPr lang="fr-FR" sz="1800" b="1">
            <a:latin typeface="Sakkal Majalla" pitchFamily="2" charset="-78"/>
            <a:cs typeface="Sakkal Majalla" pitchFamily="2" charset="-78"/>
          </a:endParaRPr>
        </a:p>
      </dgm:t>
    </dgm:pt>
    <dgm:pt modelId="{CD5C3131-D380-4054-97B1-48AE6DB8E848}" type="sibTrans" cxnId="{6505F1C3-1FF5-42BB-B775-7E7845939AD0}">
      <dgm:prSet/>
      <dgm:spPr/>
      <dgm:t>
        <a:bodyPr/>
        <a:lstStyle/>
        <a:p>
          <a:endParaRPr lang="fr-FR" sz="1800" b="1">
            <a:latin typeface="Sakkal Majalla" pitchFamily="2" charset="-78"/>
            <a:cs typeface="Sakkal Majalla" pitchFamily="2" charset="-78"/>
          </a:endParaRPr>
        </a:p>
      </dgm:t>
    </dgm:pt>
    <dgm:pt modelId="{D123CC80-0C68-4B2E-9BF0-4EF6D1F1CB10}" type="pres">
      <dgm:prSet presAssocID="{4FB11644-92D4-4AEA-A9D3-4A76A2D8FC56}" presName="Name0" presStyleCnt="0">
        <dgm:presLayoutVars>
          <dgm:chMax val="1"/>
          <dgm:dir/>
          <dgm:animLvl val="ctr"/>
          <dgm:resizeHandles val="exact"/>
        </dgm:presLayoutVars>
      </dgm:prSet>
      <dgm:spPr/>
      <dgm:t>
        <a:bodyPr/>
        <a:lstStyle/>
        <a:p>
          <a:endParaRPr lang="fr-FR"/>
        </a:p>
      </dgm:t>
    </dgm:pt>
    <dgm:pt modelId="{9C7BF9D1-3576-408D-8BE5-7168FBB6B904}" type="pres">
      <dgm:prSet presAssocID="{1313674C-14F5-47DE-BB02-37089DAEF11F}" presName="centerShape" presStyleLbl="node0" presStyleIdx="0" presStyleCnt="1"/>
      <dgm:spPr/>
      <dgm:t>
        <a:bodyPr/>
        <a:lstStyle/>
        <a:p>
          <a:endParaRPr lang="fr-FR"/>
        </a:p>
      </dgm:t>
    </dgm:pt>
    <dgm:pt modelId="{C20914D0-BFAD-4664-B888-3BB61DE62E34}" type="pres">
      <dgm:prSet presAssocID="{7B943FA3-2D48-4C4A-92C7-CA7B0A42123A}" presName="node" presStyleLbl="node1" presStyleIdx="0" presStyleCnt="6" custScaleX="112849">
        <dgm:presLayoutVars>
          <dgm:bulletEnabled val="1"/>
        </dgm:presLayoutVars>
      </dgm:prSet>
      <dgm:spPr/>
      <dgm:t>
        <a:bodyPr/>
        <a:lstStyle/>
        <a:p>
          <a:endParaRPr lang="fr-FR"/>
        </a:p>
      </dgm:t>
    </dgm:pt>
    <dgm:pt modelId="{E14388CA-52EC-4585-B741-142D903A7CEC}" type="pres">
      <dgm:prSet presAssocID="{7B943FA3-2D48-4C4A-92C7-CA7B0A42123A}" presName="dummy" presStyleCnt="0"/>
      <dgm:spPr/>
    </dgm:pt>
    <dgm:pt modelId="{CDD9479B-D378-477D-8195-90F4F60D5393}" type="pres">
      <dgm:prSet presAssocID="{AE1C56FE-597F-474E-BA8B-2241AEB5CCCC}" presName="sibTrans" presStyleLbl="sibTrans2D1" presStyleIdx="0" presStyleCnt="6"/>
      <dgm:spPr/>
      <dgm:t>
        <a:bodyPr/>
        <a:lstStyle/>
        <a:p>
          <a:endParaRPr lang="fr-FR"/>
        </a:p>
      </dgm:t>
    </dgm:pt>
    <dgm:pt modelId="{905FC177-9DF3-4669-8781-3CD2394FC9FD}" type="pres">
      <dgm:prSet presAssocID="{85DB2CF1-3156-4677-83A2-2F269BCFBF05}" presName="node" presStyleLbl="node1" presStyleIdx="1" presStyleCnt="6" custScaleX="117635">
        <dgm:presLayoutVars>
          <dgm:bulletEnabled val="1"/>
        </dgm:presLayoutVars>
      </dgm:prSet>
      <dgm:spPr/>
      <dgm:t>
        <a:bodyPr/>
        <a:lstStyle/>
        <a:p>
          <a:endParaRPr lang="fr-FR"/>
        </a:p>
      </dgm:t>
    </dgm:pt>
    <dgm:pt modelId="{3CA7E54A-87AC-494F-9551-9DC316959BB7}" type="pres">
      <dgm:prSet presAssocID="{85DB2CF1-3156-4677-83A2-2F269BCFBF05}" presName="dummy" presStyleCnt="0"/>
      <dgm:spPr/>
    </dgm:pt>
    <dgm:pt modelId="{1E193488-2D11-4170-8575-04D0B447097C}" type="pres">
      <dgm:prSet presAssocID="{EFED09F7-132C-495A-9707-A2560B4B084D}" presName="sibTrans" presStyleLbl="sibTrans2D1" presStyleIdx="1" presStyleCnt="6" custScaleX="130015"/>
      <dgm:spPr/>
      <dgm:t>
        <a:bodyPr/>
        <a:lstStyle/>
        <a:p>
          <a:endParaRPr lang="fr-FR"/>
        </a:p>
      </dgm:t>
    </dgm:pt>
    <dgm:pt modelId="{C8BE00F2-6803-4F62-903D-30BA5680424C}" type="pres">
      <dgm:prSet presAssocID="{B69B1769-7624-40E0-91FE-3DB04121AF0E}" presName="node" presStyleLbl="node1" presStyleIdx="2" presStyleCnt="6" custScaleX="113690">
        <dgm:presLayoutVars>
          <dgm:bulletEnabled val="1"/>
        </dgm:presLayoutVars>
      </dgm:prSet>
      <dgm:spPr/>
      <dgm:t>
        <a:bodyPr/>
        <a:lstStyle/>
        <a:p>
          <a:endParaRPr lang="fr-FR"/>
        </a:p>
      </dgm:t>
    </dgm:pt>
    <dgm:pt modelId="{2AC92FB3-AC51-4813-9472-DAE5F9DF9EDE}" type="pres">
      <dgm:prSet presAssocID="{B69B1769-7624-40E0-91FE-3DB04121AF0E}" presName="dummy" presStyleCnt="0"/>
      <dgm:spPr/>
    </dgm:pt>
    <dgm:pt modelId="{B01EE810-8476-4000-B239-F79C4C6D59A3}" type="pres">
      <dgm:prSet presAssocID="{F094D23F-ECAD-4BEA-A749-B0D6E1B71E7C}" presName="sibTrans" presStyleLbl="sibTrans2D1" presStyleIdx="2" presStyleCnt="6"/>
      <dgm:spPr/>
      <dgm:t>
        <a:bodyPr/>
        <a:lstStyle/>
        <a:p>
          <a:endParaRPr lang="fr-FR"/>
        </a:p>
      </dgm:t>
    </dgm:pt>
    <dgm:pt modelId="{F3A3C005-51DE-48C9-A234-F4902F5B8AEF}" type="pres">
      <dgm:prSet presAssocID="{165078E5-5164-4AC9-8280-7E5473CD03A8}" presName="node" presStyleLbl="node1" presStyleIdx="3" presStyleCnt="6" custScaleX="124101">
        <dgm:presLayoutVars>
          <dgm:bulletEnabled val="1"/>
        </dgm:presLayoutVars>
      </dgm:prSet>
      <dgm:spPr/>
      <dgm:t>
        <a:bodyPr/>
        <a:lstStyle/>
        <a:p>
          <a:endParaRPr lang="fr-FR"/>
        </a:p>
      </dgm:t>
    </dgm:pt>
    <dgm:pt modelId="{0A3C41EA-86BD-4ABF-A571-CA4F29C41B7A}" type="pres">
      <dgm:prSet presAssocID="{165078E5-5164-4AC9-8280-7E5473CD03A8}" presName="dummy" presStyleCnt="0"/>
      <dgm:spPr/>
    </dgm:pt>
    <dgm:pt modelId="{23540D05-9FA9-4740-AEB6-F8A2699780AE}" type="pres">
      <dgm:prSet presAssocID="{3E05AF9C-054E-4E0D-9D34-77FAF6B6212E}" presName="sibTrans" presStyleLbl="sibTrans2D1" presStyleIdx="3" presStyleCnt="6"/>
      <dgm:spPr/>
      <dgm:t>
        <a:bodyPr/>
        <a:lstStyle/>
        <a:p>
          <a:endParaRPr lang="fr-FR"/>
        </a:p>
      </dgm:t>
    </dgm:pt>
    <dgm:pt modelId="{7D15F80F-91AB-4022-BB2E-9E02ADCF9316}" type="pres">
      <dgm:prSet presAssocID="{9F3508EA-8A5A-4E0F-82E4-52C08EAC845B}" presName="node" presStyleLbl="node1" presStyleIdx="4" presStyleCnt="6" custScaleX="132027">
        <dgm:presLayoutVars>
          <dgm:bulletEnabled val="1"/>
        </dgm:presLayoutVars>
      </dgm:prSet>
      <dgm:spPr/>
      <dgm:t>
        <a:bodyPr/>
        <a:lstStyle/>
        <a:p>
          <a:endParaRPr lang="fr-FR"/>
        </a:p>
      </dgm:t>
    </dgm:pt>
    <dgm:pt modelId="{96621A17-9420-4F16-844F-89C0D2EC0024}" type="pres">
      <dgm:prSet presAssocID="{9F3508EA-8A5A-4E0F-82E4-52C08EAC845B}" presName="dummy" presStyleCnt="0"/>
      <dgm:spPr/>
    </dgm:pt>
    <dgm:pt modelId="{DDEE2A65-A51B-4211-BA25-5B75E7B1DB30}" type="pres">
      <dgm:prSet presAssocID="{66E04EAB-CFC2-42BC-B0BE-A2E3D9556FF9}" presName="sibTrans" presStyleLbl="sibTrans2D1" presStyleIdx="4" presStyleCnt="6" custScaleX="117131"/>
      <dgm:spPr/>
      <dgm:t>
        <a:bodyPr/>
        <a:lstStyle/>
        <a:p>
          <a:endParaRPr lang="fr-FR"/>
        </a:p>
      </dgm:t>
    </dgm:pt>
    <dgm:pt modelId="{268BF357-9FEF-464C-8E27-40D42924167F}" type="pres">
      <dgm:prSet presAssocID="{84CF643C-7553-4310-A770-08105135AA54}" presName="node" presStyleLbl="node1" presStyleIdx="5" presStyleCnt="6" custScaleX="135168" custRadScaleRad="94724" custRadScaleInc="12190">
        <dgm:presLayoutVars>
          <dgm:bulletEnabled val="1"/>
        </dgm:presLayoutVars>
      </dgm:prSet>
      <dgm:spPr/>
      <dgm:t>
        <a:bodyPr/>
        <a:lstStyle/>
        <a:p>
          <a:endParaRPr lang="fr-FR"/>
        </a:p>
      </dgm:t>
    </dgm:pt>
    <dgm:pt modelId="{82225A8C-9776-458A-8DAD-9D0CE32D7787}" type="pres">
      <dgm:prSet presAssocID="{84CF643C-7553-4310-A770-08105135AA54}" presName="dummy" presStyleCnt="0"/>
      <dgm:spPr/>
    </dgm:pt>
    <dgm:pt modelId="{CEA682BC-61C0-4381-BD87-D7A377896EBE}" type="pres">
      <dgm:prSet presAssocID="{2256ADE0-1B9E-4C2F-B101-1DF0285C944E}" presName="sibTrans" presStyleLbl="sibTrans2D1" presStyleIdx="5" presStyleCnt="6"/>
      <dgm:spPr/>
      <dgm:t>
        <a:bodyPr/>
        <a:lstStyle/>
        <a:p>
          <a:endParaRPr lang="fr-FR"/>
        </a:p>
      </dgm:t>
    </dgm:pt>
  </dgm:ptLst>
  <dgm:cxnLst>
    <dgm:cxn modelId="{AF6296E8-907A-4C15-922E-6AB3C4F41E1C}" srcId="{1313674C-14F5-47DE-BB02-37089DAEF11F}" destId="{B69B1769-7624-40E0-91FE-3DB04121AF0E}" srcOrd="2" destOrd="0" parTransId="{A053655F-EEAD-4C88-BFEA-57F27D0E5456}" sibTransId="{F094D23F-ECAD-4BEA-A749-B0D6E1B71E7C}"/>
    <dgm:cxn modelId="{856B1562-72E8-45BF-9014-498B0C79440C}" type="presOf" srcId="{1313674C-14F5-47DE-BB02-37089DAEF11F}" destId="{9C7BF9D1-3576-408D-8BE5-7168FBB6B904}" srcOrd="0" destOrd="0" presId="urn:microsoft.com/office/officeart/2005/8/layout/radial6"/>
    <dgm:cxn modelId="{7CF023D6-23AF-4E1A-BFA1-06F573546C32}" type="presOf" srcId="{66E04EAB-CFC2-42BC-B0BE-A2E3D9556FF9}" destId="{DDEE2A65-A51B-4211-BA25-5B75E7B1DB30}" srcOrd="0" destOrd="0" presId="urn:microsoft.com/office/officeart/2005/8/layout/radial6"/>
    <dgm:cxn modelId="{46EBFC41-7DAD-4A58-825E-8F75EB8437B0}" srcId="{4FB11644-92D4-4AEA-A9D3-4A76A2D8FC56}" destId="{1313674C-14F5-47DE-BB02-37089DAEF11F}" srcOrd="0" destOrd="0" parTransId="{28364FC0-C1E1-42EB-B43A-65C433D60BD5}" sibTransId="{E9D99A88-8DAB-43DB-AEBE-1AA9D647EF91}"/>
    <dgm:cxn modelId="{6A389E82-875F-46CB-A528-059882024032}" type="presOf" srcId="{9F3508EA-8A5A-4E0F-82E4-52C08EAC845B}" destId="{7D15F80F-91AB-4022-BB2E-9E02ADCF9316}" srcOrd="0" destOrd="0" presId="urn:microsoft.com/office/officeart/2005/8/layout/radial6"/>
    <dgm:cxn modelId="{BC0F5885-AA5A-4EBD-A7DC-8EB4BB8BCAD1}" srcId="{1313674C-14F5-47DE-BB02-37089DAEF11F}" destId="{9F3508EA-8A5A-4E0F-82E4-52C08EAC845B}" srcOrd="4" destOrd="0" parTransId="{24110A5F-DA0B-4289-BEED-F065AA80E521}" sibTransId="{66E04EAB-CFC2-42BC-B0BE-A2E3D9556FF9}"/>
    <dgm:cxn modelId="{FB368722-6AFD-4EB9-A82E-E361987ED96E}" srcId="{1313674C-14F5-47DE-BB02-37089DAEF11F}" destId="{84CF643C-7553-4310-A770-08105135AA54}" srcOrd="5" destOrd="0" parTransId="{4B6F5DB0-84B3-463C-A893-977ABEEC99B6}" sibTransId="{2256ADE0-1B9E-4C2F-B101-1DF0285C944E}"/>
    <dgm:cxn modelId="{915C3B63-9949-4F46-99D3-5CE078865D5A}" type="presOf" srcId="{3E05AF9C-054E-4E0D-9D34-77FAF6B6212E}" destId="{23540D05-9FA9-4740-AEB6-F8A2699780AE}" srcOrd="0" destOrd="0" presId="urn:microsoft.com/office/officeart/2005/8/layout/radial6"/>
    <dgm:cxn modelId="{9D328E81-B7E3-4946-96CE-82BD42ABB9B7}" type="presOf" srcId="{AE1C56FE-597F-474E-BA8B-2241AEB5CCCC}" destId="{CDD9479B-D378-477D-8195-90F4F60D5393}" srcOrd="0" destOrd="0" presId="urn:microsoft.com/office/officeart/2005/8/layout/radial6"/>
    <dgm:cxn modelId="{4270B59A-B8AC-429A-B4AB-31A2A4C5C587}" srcId="{1313674C-14F5-47DE-BB02-37089DAEF11F}" destId="{165078E5-5164-4AC9-8280-7E5473CD03A8}" srcOrd="3" destOrd="0" parTransId="{F8EAA08C-FC97-4554-849D-BEF1E3B4DB0B}" sibTransId="{3E05AF9C-054E-4E0D-9D34-77FAF6B6212E}"/>
    <dgm:cxn modelId="{99CACAA0-E5A4-4E9A-8537-97099D43298D}" type="presOf" srcId="{B69B1769-7624-40E0-91FE-3DB04121AF0E}" destId="{C8BE00F2-6803-4F62-903D-30BA5680424C}" srcOrd="0" destOrd="0" presId="urn:microsoft.com/office/officeart/2005/8/layout/radial6"/>
    <dgm:cxn modelId="{B648DDCA-63C7-49E5-9854-89F0CD1C0F77}" type="presOf" srcId="{2256ADE0-1B9E-4C2F-B101-1DF0285C944E}" destId="{CEA682BC-61C0-4381-BD87-D7A377896EBE}" srcOrd="0" destOrd="0" presId="urn:microsoft.com/office/officeart/2005/8/layout/radial6"/>
    <dgm:cxn modelId="{35C5AA69-00F9-4BC1-B70C-942189371C50}" type="presOf" srcId="{7B943FA3-2D48-4C4A-92C7-CA7B0A42123A}" destId="{C20914D0-BFAD-4664-B888-3BB61DE62E34}" srcOrd="0" destOrd="0" presId="urn:microsoft.com/office/officeart/2005/8/layout/radial6"/>
    <dgm:cxn modelId="{8FFEAFC6-FB1B-4E9B-819B-370D90AB96C1}" type="presOf" srcId="{84CF643C-7553-4310-A770-08105135AA54}" destId="{268BF357-9FEF-464C-8E27-40D42924167F}" srcOrd="0" destOrd="0" presId="urn:microsoft.com/office/officeart/2005/8/layout/radial6"/>
    <dgm:cxn modelId="{797EE836-5B0C-46AA-8E43-E6628969B8D8}" type="presOf" srcId="{F094D23F-ECAD-4BEA-A749-B0D6E1B71E7C}" destId="{B01EE810-8476-4000-B239-F79C4C6D59A3}" srcOrd="0" destOrd="0" presId="urn:microsoft.com/office/officeart/2005/8/layout/radial6"/>
    <dgm:cxn modelId="{C6ADF50F-C97B-4390-AD0C-ECB28620D6BB}" srcId="{1313674C-14F5-47DE-BB02-37089DAEF11F}" destId="{7B943FA3-2D48-4C4A-92C7-CA7B0A42123A}" srcOrd="0" destOrd="0" parTransId="{A987E439-1E8D-4305-BEFB-A158D3E25D57}" sibTransId="{AE1C56FE-597F-474E-BA8B-2241AEB5CCCC}"/>
    <dgm:cxn modelId="{A0D13EE0-2664-4129-B5C7-27C7AA2556CA}" type="presOf" srcId="{EFED09F7-132C-495A-9707-A2560B4B084D}" destId="{1E193488-2D11-4170-8575-04D0B447097C}" srcOrd="0" destOrd="0" presId="urn:microsoft.com/office/officeart/2005/8/layout/radial6"/>
    <dgm:cxn modelId="{82AC62C4-0546-488D-A893-CBD498DCB700}" type="presOf" srcId="{85DB2CF1-3156-4677-83A2-2F269BCFBF05}" destId="{905FC177-9DF3-4669-8781-3CD2394FC9FD}" srcOrd="0" destOrd="0" presId="urn:microsoft.com/office/officeart/2005/8/layout/radial6"/>
    <dgm:cxn modelId="{6505F1C3-1FF5-42BB-B775-7E7845939AD0}" srcId="{4FB11644-92D4-4AEA-A9D3-4A76A2D8FC56}" destId="{E5556DE3-CB9A-421F-8EC7-4BE9DE912789}" srcOrd="1" destOrd="0" parTransId="{934CC94B-075D-4CCD-8F1E-E35979415E61}" sibTransId="{CD5C3131-D380-4054-97B1-48AE6DB8E848}"/>
    <dgm:cxn modelId="{704C5340-ED9D-441F-9E30-AC9F17418011}" type="presOf" srcId="{4FB11644-92D4-4AEA-A9D3-4A76A2D8FC56}" destId="{D123CC80-0C68-4B2E-9BF0-4EF6D1F1CB10}" srcOrd="0" destOrd="0" presId="urn:microsoft.com/office/officeart/2005/8/layout/radial6"/>
    <dgm:cxn modelId="{496082A0-1335-4B1A-9889-2BA7FA2BE623}" type="presOf" srcId="{165078E5-5164-4AC9-8280-7E5473CD03A8}" destId="{F3A3C005-51DE-48C9-A234-F4902F5B8AEF}" srcOrd="0" destOrd="0" presId="urn:microsoft.com/office/officeart/2005/8/layout/radial6"/>
    <dgm:cxn modelId="{6952BFB1-048E-47B9-9CAF-8F585A729D5E}" srcId="{1313674C-14F5-47DE-BB02-37089DAEF11F}" destId="{85DB2CF1-3156-4677-83A2-2F269BCFBF05}" srcOrd="1" destOrd="0" parTransId="{7F514655-04EA-4A5F-9046-B037D638DC9D}" sibTransId="{EFED09F7-132C-495A-9707-A2560B4B084D}"/>
    <dgm:cxn modelId="{7712B27E-0662-48E3-B611-C4A3DD951598}" type="presParOf" srcId="{D123CC80-0C68-4B2E-9BF0-4EF6D1F1CB10}" destId="{9C7BF9D1-3576-408D-8BE5-7168FBB6B904}" srcOrd="0" destOrd="0" presId="urn:microsoft.com/office/officeart/2005/8/layout/radial6"/>
    <dgm:cxn modelId="{06A1DCC4-74CE-467D-B589-67D0ECFE6E54}" type="presParOf" srcId="{D123CC80-0C68-4B2E-9BF0-4EF6D1F1CB10}" destId="{C20914D0-BFAD-4664-B888-3BB61DE62E34}" srcOrd="1" destOrd="0" presId="urn:microsoft.com/office/officeart/2005/8/layout/radial6"/>
    <dgm:cxn modelId="{8862B271-0038-4425-9E51-1091FC1D91EC}" type="presParOf" srcId="{D123CC80-0C68-4B2E-9BF0-4EF6D1F1CB10}" destId="{E14388CA-52EC-4585-B741-142D903A7CEC}" srcOrd="2" destOrd="0" presId="urn:microsoft.com/office/officeart/2005/8/layout/radial6"/>
    <dgm:cxn modelId="{716241DF-1A27-4A2B-87FA-0B80FC8DF1A0}" type="presParOf" srcId="{D123CC80-0C68-4B2E-9BF0-4EF6D1F1CB10}" destId="{CDD9479B-D378-477D-8195-90F4F60D5393}" srcOrd="3" destOrd="0" presId="urn:microsoft.com/office/officeart/2005/8/layout/radial6"/>
    <dgm:cxn modelId="{73874958-4229-4DA2-BFDD-7C3304660564}" type="presParOf" srcId="{D123CC80-0C68-4B2E-9BF0-4EF6D1F1CB10}" destId="{905FC177-9DF3-4669-8781-3CD2394FC9FD}" srcOrd="4" destOrd="0" presId="urn:microsoft.com/office/officeart/2005/8/layout/radial6"/>
    <dgm:cxn modelId="{EBF00633-D4DB-4789-B172-281CD90E9CD3}" type="presParOf" srcId="{D123CC80-0C68-4B2E-9BF0-4EF6D1F1CB10}" destId="{3CA7E54A-87AC-494F-9551-9DC316959BB7}" srcOrd="5" destOrd="0" presId="urn:microsoft.com/office/officeart/2005/8/layout/radial6"/>
    <dgm:cxn modelId="{69B33B03-F3FA-4D39-98AC-4580D8D8A659}" type="presParOf" srcId="{D123CC80-0C68-4B2E-9BF0-4EF6D1F1CB10}" destId="{1E193488-2D11-4170-8575-04D0B447097C}" srcOrd="6" destOrd="0" presId="urn:microsoft.com/office/officeart/2005/8/layout/radial6"/>
    <dgm:cxn modelId="{EA5A7347-78BD-4816-B274-18CB62AB1ABD}" type="presParOf" srcId="{D123CC80-0C68-4B2E-9BF0-4EF6D1F1CB10}" destId="{C8BE00F2-6803-4F62-903D-30BA5680424C}" srcOrd="7" destOrd="0" presId="urn:microsoft.com/office/officeart/2005/8/layout/radial6"/>
    <dgm:cxn modelId="{536127F4-B7E7-4465-9F7F-2192887BB1C8}" type="presParOf" srcId="{D123CC80-0C68-4B2E-9BF0-4EF6D1F1CB10}" destId="{2AC92FB3-AC51-4813-9472-DAE5F9DF9EDE}" srcOrd="8" destOrd="0" presId="urn:microsoft.com/office/officeart/2005/8/layout/radial6"/>
    <dgm:cxn modelId="{2D9F6FC0-C8B6-40A8-9E8E-D39237B91166}" type="presParOf" srcId="{D123CC80-0C68-4B2E-9BF0-4EF6D1F1CB10}" destId="{B01EE810-8476-4000-B239-F79C4C6D59A3}" srcOrd="9" destOrd="0" presId="urn:microsoft.com/office/officeart/2005/8/layout/radial6"/>
    <dgm:cxn modelId="{787F4619-3D9E-46AE-A509-85C305EA2C67}" type="presParOf" srcId="{D123CC80-0C68-4B2E-9BF0-4EF6D1F1CB10}" destId="{F3A3C005-51DE-48C9-A234-F4902F5B8AEF}" srcOrd="10" destOrd="0" presId="urn:microsoft.com/office/officeart/2005/8/layout/radial6"/>
    <dgm:cxn modelId="{1B6E4FD9-B368-49C4-9E40-CD89C4C363DC}" type="presParOf" srcId="{D123CC80-0C68-4B2E-9BF0-4EF6D1F1CB10}" destId="{0A3C41EA-86BD-4ABF-A571-CA4F29C41B7A}" srcOrd="11" destOrd="0" presId="urn:microsoft.com/office/officeart/2005/8/layout/radial6"/>
    <dgm:cxn modelId="{150CBE7E-C0DB-4ABF-BEE7-C45051ED383B}" type="presParOf" srcId="{D123CC80-0C68-4B2E-9BF0-4EF6D1F1CB10}" destId="{23540D05-9FA9-4740-AEB6-F8A2699780AE}" srcOrd="12" destOrd="0" presId="urn:microsoft.com/office/officeart/2005/8/layout/radial6"/>
    <dgm:cxn modelId="{E055DB0C-5660-4ECD-BF09-F7083FCBE27E}" type="presParOf" srcId="{D123CC80-0C68-4B2E-9BF0-4EF6D1F1CB10}" destId="{7D15F80F-91AB-4022-BB2E-9E02ADCF9316}" srcOrd="13" destOrd="0" presId="urn:microsoft.com/office/officeart/2005/8/layout/radial6"/>
    <dgm:cxn modelId="{5445CABC-F38F-41F6-871A-637075752200}" type="presParOf" srcId="{D123CC80-0C68-4B2E-9BF0-4EF6D1F1CB10}" destId="{96621A17-9420-4F16-844F-89C0D2EC0024}" srcOrd="14" destOrd="0" presId="urn:microsoft.com/office/officeart/2005/8/layout/radial6"/>
    <dgm:cxn modelId="{8CAD7DF7-6BBD-4CA9-887A-B4AF656A8B38}" type="presParOf" srcId="{D123CC80-0C68-4B2E-9BF0-4EF6D1F1CB10}" destId="{DDEE2A65-A51B-4211-BA25-5B75E7B1DB30}" srcOrd="15" destOrd="0" presId="urn:microsoft.com/office/officeart/2005/8/layout/radial6"/>
    <dgm:cxn modelId="{63D3BAD4-E1F9-4C24-96A5-9E9348175CF9}" type="presParOf" srcId="{D123CC80-0C68-4B2E-9BF0-4EF6D1F1CB10}" destId="{268BF357-9FEF-464C-8E27-40D42924167F}" srcOrd="16" destOrd="0" presId="urn:microsoft.com/office/officeart/2005/8/layout/radial6"/>
    <dgm:cxn modelId="{5949F0E2-9E90-44DF-8EBC-7EFBDB23D310}" type="presParOf" srcId="{D123CC80-0C68-4B2E-9BF0-4EF6D1F1CB10}" destId="{82225A8C-9776-458A-8DAD-9D0CE32D7787}" srcOrd="17" destOrd="0" presId="urn:microsoft.com/office/officeart/2005/8/layout/radial6"/>
    <dgm:cxn modelId="{7042D0C3-D8F3-49A8-941B-7060D080BA46}" type="presParOf" srcId="{D123CC80-0C68-4B2E-9BF0-4EF6D1F1CB10}" destId="{CEA682BC-61C0-4381-BD87-D7A377896EBE}"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2742" y="339039"/>
            <a:ext cx="8338515" cy="60388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4/20/2024</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Calibri"/>
                <a:cs typeface="Calibri"/>
              </a:defRPr>
            </a:lvl1pPr>
          </a:lstStyle>
          <a:p>
            <a:pPr marL="38100">
              <a:lnSpc>
                <a:spcPts val="1425"/>
              </a:lnSpc>
            </a:pPr>
            <a:fld id="{81D60167-4931-47E6-BA6A-407CBD079E47}" type="slidenum">
              <a:rPr spc="-5" dirty="0"/>
              <a:pPr marL="38100">
                <a:lnSpc>
                  <a:spcPts val="1425"/>
                </a:lnSpc>
              </a:pPr>
              <a:t>‹N°›</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4/20/2024</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Calibri"/>
                <a:cs typeface="Calibri"/>
              </a:defRPr>
            </a:lvl1pPr>
          </a:lstStyle>
          <a:p>
            <a:pPr marL="38100">
              <a:lnSpc>
                <a:spcPts val="1425"/>
              </a:lnSpc>
            </a:pPr>
            <a:fld id="{81D60167-4931-47E6-BA6A-407CBD079E47}" type="slidenum">
              <a:rPr spc="-5" dirty="0"/>
              <a:pPr marL="38100">
                <a:lnSpc>
                  <a:spcPts val="1425"/>
                </a:lnSpc>
              </a:pPr>
              <a:t>‹N°›</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405790" y="1323286"/>
            <a:ext cx="3902710" cy="3587115"/>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4/20/2024</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Calibri"/>
                <a:cs typeface="Calibri"/>
              </a:defRPr>
            </a:lvl1pPr>
          </a:lstStyle>
          <a:p>
            <a:pPr marL="38100">
              <a:lnSpc>
                <a:spcPts val="1425"/>
              </a:lnSpc>
            </a:pPr>
            <a:fld id="{81D60167-4931-47E6-BA6A-407CBD079E47}" type="slidenum">
              <a:rPr spc="-5" dirty="0"/>
              <a:pPr marL="38100">
                <a:lnSpc>
                  <a:spcPts val="1425"/>
                </a:lnSpc>
              </a:pPr>
              <a:t>‹N°›</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4/20/2024</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Calibri"/>
                <a:cs typeface="Calibri"/>
              </a:defRPr>
            </a:lvl1pPr>
          </a:lstStyle>
          <a:p>
            <a:pPr marL="38100">
              <a:lnSpc>
                <a:spcPts val="1425"/>
              </a:lnSpc>
            </a:pPr>
            <a:fld id="{81D60167-4931-47E6-BA6A-407CBD079E47}" type="slidenum">
              <a:rPr spc="-5" dirty="0"/>
              <a:pPr marL="38100">
                <a:lnSpc>
                  <a:spcPts val="1425"/>
                </a:lnSpc>
              </a:pPr>
              <a:t>‹N°›</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4/20/2024</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Calibri"/>
                <a:cs typeface="Calibri"/>
              </a:defRPr>
            </a:lvl1pPr>
          </a:lstStyle>
          <a:p>
            <a:pPr marL="38100">
              <a:lnSpc>
                <a:spcPts val="1425"/>
              </a:lnSpc>
            </a:pPr>
            <a:fld id="{81D60167-4931-47E6-BA6A-407CBD079E47}" type="slidenum">
              <a:rPr spc="-5" dirty="0"/>
              <a:pPr marL="38100">
                <a:lnSpc>
                  <a:spcPts val="1425"/>
                </a:lnSpc>
              </a:pPr>
              <a:t>‹N°›</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3764" y="6048375"/>
            <a:ext cx="7074281" cy="809621"/>
          </a:xfrm>
          <a:prstGeom prst="rect">
            <a:avLst/>
          </a:prstGeom>
        </p:spPr>
      </p:pic>
      <p:sp>
        <p:nvSpPr>
          <p:cNvPr id="17" name="bg object 17"/>
          <p:cNvSpPr/>
          <p:nvPr/>
        </p:nvSpPr>
        <p:spPr>
          <a:xfrm>
            <a:off x="0" y="1268475"/>
            <a:ext cx="9144000" cy="0"/>
          </a:xfrm>
          <a:custGeom>
            <a:avLst/>
            <a:gdLst/>
            <a:ahLst/>
            <a:cxnLst/>
            <a:rect l="l" t="t" r="r" b="b"/>
            <a:pathLst>
              <a:path w="9144000">
                <a:moveTo>
                  <a:pt x="0" y="0"/>
                </a:moveTo>
                <a:lnTo>
                  <a:pt x="9144000" y="0"/>
                </a:lnTo>
              </a:path>
            </a:pathLst>
          </a:custGeom>
          <a:ln w="9525">
            <a:solidFill>
              <a:srgbClr val="FF0000"/>
            </a:solidFill>
          </a:ln>
        </p:spPr>
        <p:txBody>
          <a:bodyPr wrap="square" lIns="0" tIns="0" rIns="0" bIns="0" rtlCol="0"/>
          <a:lstStyle/>
          <a:p>
            <a:endParaRPr/>
          </a:p>
        </p:txBody>
      </p:sp>
      <p:sp>
        <p:nvSpPr>
          <p:cNvPr id="18" name="bg object 18"/>
          <p:cNvSpPr/>
          <p:nvPr/>
        </p:nvSpPr>
        <p:spPr>
          <a:xfrm>
            <a:off x="0" y="5949950"/>
            <a:ext cx="9144000" cy="0"/>
          </a:xfrm>
          <a:custGeom>
            <a:avLst/>
            <a:gdLst/>
            <a:ahLst/>
            <a:cxnLst/>
            <a:rect l="l" t="t" r="r" b="b"/>
            <a:pathLst>
              <a:path w="9144000">
                <a:moveTo>
                  <a:pt x="0" y="0"/>
                </a:moveTo>
                <a:lnTo>
                  <a:pt x="9144000" y="0"/>
                </a:lnTo>
              </a:path>
            </a:pathLst>
          </a:custGeom>
          <a:ln w="9525">
            <a:solidFill>
              <a:srgbClr val="FF0000"/>
            </a:solidFill>
          </a:ln>
        </p:spPr>
        <p:txBody>
          <a:bodyPr wrap="square" lIns="0" tIns="0" rIns="0" bIns="0" rtlCol="0"/>
          <a:lstStyle/>
          <a:p>
            <a:endParaRPr/>
          </a:p>
        </p:txBody>
      </p:sp>
      <p:pic>
        <p:nvPicPr>
          <p:cNvPr id="19" name="bg object 19"/>
          <p:cNvPicPr/>
          <p:nvPr/>
        </p:nvPicPr>
        <p:blipFill>
          <a:blip r:embed="rId8" cstate="print"/>
          <a:stretch>
            <a:fillRect/>
          </a:stretch>
        </p:blipFill>
        <p:spPr>
          <a:xfrm>
            <a:off x="7164451" y="6165850"/>
            <a:ext cx="1577975" cy="522287"/>
          </a:xfrm>
          <a:prstGeom prst="rect">
            <a:avLst/>
          </a:prstGeom>
        </p:spPr>
      </p:pic>
      <p:sp>
        <p:nvSpPr>
          <p:cNvPr id="2" name="Holder 2"/>
          <p:cNvSpPr>
            <a:spLocks noGrp="1"/>
          </p:cNvSpPr>
          <p:nvPr>
            <p:ph type="title"/>
          </p:nvPr>
        </p:nvSpPr>
        <p:spPr>
          <a:xfrm>
            <a:off x="536244" y="266141"/>
            <a:ext cx="5398770" cy="695325"/>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535000" y="1350645"/>
            <a:ext cx="8073999" cy="425958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4/20/2024</a:t>
            </a:fld>
            <a:endParaRPr lang="en-US"/>
          </a:p>
        </p:txBody>
      </p:sp>
      <p:sp>
        <p:nvSpPr>
          <p:cNvPr id="6" name="Holder 6"/>
          <p:cNvSpPr>
            <a:spLocks noGrp="1"/>
          </p:cNvSpPr>
          <p:nvPr>
            <p:ph type="sldNum" sz="quarter" idx="7"/>
          </p:nvPr>
        </p:nvSpPr>
        <p:spPr>
          <a:xfrm>
            <a:off x="8732773" y="6524345"/>
            <a:ext cx="253365" cy="202565"/>
          </a:xfrm>
          <a:prstGeom prst="rect">
            <a:avLst/>
          </a:prstGeom>
        </p:spPr>
        <p:txBody>
          <a:bodyPr wrap="square" lIns="0" tIns="0" rIns="0" bIns="0">
            <a:spAutoFit/>
          </a:bodyPr>
          <a:lstStyle>
            <a:lvl1pPr>
              <a:defRPr sz="1400" b="0" i="0">
                <a:solidFill>
                  <a:schemeClr val="tx1"/>
                </a:solidFill>
                <a:latin typeface="Calibri"/>
                <a:cs typeface="Calibri"/>
              </a:defRPr>
            </a:lvl1pPr>
          </a:lstStyle>
          <a:p>
            <a:pPr marL="38100">
              <a:lnSpc>
                <a:spcPts val="1425"/>
              </a:lnSpc>
            </a:pPr>
            <a:fld id="{81D60167-4931-47E6-BA6A-407CBD079E47}" type="slidenum">
              <a:rPr spc="-5" dirty="0"/>
              <a:pPr marL="38100">
                <a:lnSpc>
                  <a:spcPts val="1425"/>
                </a:lnSpc>
              </a:pPr>
              <a:t>‹N°›</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676400"/>
            <a:ext cx="8458199" cy="1029128"/>
          </a:xfrm>
          <a:prstGeom prst="rect">
            <a:avLst/>
          </a:prstGeom>
        </p:spPr>
        <p:txBody>
          <a:bodyPr vert="horz" wrap="square" lIns="0" tIns="13335" rIns="0" bIns="0" rtlCol="0">
            <a:spAutoFit/>
          </a:bodyPr>
          <a:lstStyle/>
          <a:p>
            <a:pPr marL="12700" algn="ctr">
              <a:lnSpc>
                <a:spcPct val="100000"/>
              </a:lnSpc>
              <a:spcBef>
                <a:spcPts val="105"/>
              </a:spcBef>
            </a:pPr>
            <a:r>
              <a:rPr lang="ar-SA" sz="6600" spc="5" dirty="0" smtClean="0">
                <a:latin typeface="Sakkal Majalla" pitchFamily="2" charset="-78"/>
                <a:cs typeface="Sakkal Majalla" pitchFamily="2" charset="-78"/>
              </a:rPr>
              <a:t>إعداد </a:t>
            </a:r>
            <a:r>
              <a:rPr lang="ar-SA" sz="6600" spc="5" dirty="0" smtClean="0">
                <a:latin typeface="Sakkal Majalla" pitchFamily="2" charset="-78"/>
                <a:cs typeface="Sakkal Majalla" pitchFamily="2" charset="-78"/>
              </a:rPr>
              <a:t>مخطط الأعمال</a:t>
            </a:r>
            <a:endParaRPr sz="6600" dirty="0">
              <a:latin typeface="Sakkal Majalla" pitchFamily="2" charset="-78"/>
              <a:cs typeface="Sakkal Majalla" pitchFamily="2" charset="-78"/>
            </a:endParaRPr>
          </a:p>
        </p:txBody>
      </p:sp>
      <p:sp>
        <p:nvSpPr>
          <p:cNvPr id="3" name="object 3"/>
          <p:cNvSpPr txBox="1"/>
          <p:nvPr/>
        </p:nvSpPr>
        <p:spPr>
          <a:xfrm>
            <a:off x="914400" y="4572000"/>
            <a:ext cx="5562600" cy="1010533"/>
          </a:xfrm>
          <a:prstGeom prst="rect">
            <a:avLst/>
          </a:prstGeom>
        </p:spPr>
        <p:txBody>
          <a:bodyPr vert="horz" wrap="square" lIns="0" tIns="12700" rIns="0" bIns="0" rtlCol="0">
            <a:spAutoFit/>
          </a:bodyPr>
          <a:lstStyle/>
          <a:p>
            <a:pPr marL="12700" algn="ctr">
              <a:lnSpc>
                <a:spcPct val="100000"/>
              </a:lnSpc>
              <a:spcBef>
                <a:spcPts val="100"/>
              </a:spcBef>
            </a:pPr>
            <a:r>
              <a:rPr lang="ar-SA" sz="3200" b="1" spc="-5" dirty="0" smtClean="0">
                <a:effectLst>
                  <a:outerShdw blurRad="38100" dist="38100" dir="2700000" algn="tl">
                    <a:srgbClr val="000000">
                      <a:alpha val="43137"/>
                    </a:srgbClr>
                  </a:outerShdw>
                </a:effectLst>
                <a:latin typeface="Calibri"/>
                <a:cs typeface="Calibri"/>
              </a:rPr>
              <a:t>د</a:t>
            </a:r>
            <a:r>
              <a:rPr lang="ar-SA" sz="3200" b="1" spc="-5" dirty="0" smtClean="0">
                <a:effectLst>
                  <a:outerShdw blurRad="38100" dist="38100" dir="2700000" algn="tl">
                    <a:srgbClr val="000000">
                      <a:alpha val="43137"/>
                    </a:srgbClr>
                  </a:outerShdw>
                </a:effectLst>
                <a:latin typeface="Calibri"/>
                <a:cs typeface="Calibri"/>
              </a:rPr>
              <a:t>/ </a:t>
            </a:r>
            <a:r>
              <a:rPr lang="ar-SA" sz="3200" b="1" spc="-5" dirty="0" err="1" smtClean="0">
                <a:effectLst>
                  <a:outerShdw blurRad="38100" dist="38100" dir="2700000" algn="tl">
                    <a:srgbClr val="000000">
                      <a:alpha val="43137"/>
                    </a:srgbClr>
                  </a:outerShdw>
                </a:effectLst>
                <a:latin typeface="Calibri"/>
                <a:cs typeface="Calibri"/>
              </a:rPr>
              <a:t>سلاف</a:t>
            </a:r>
            <a:r>
              <a:rPr lang="ar-SA" sz="3200" b="1" spc="-5" dirty="0" smtClean="0">
                <a:effectLst>
                  <a:outerShdw blurRad="38100" dist="38100" dir="2700000" algn="tl">
                    <a:srgbClr val="000000">
                      <a:alpha val="43137"/>
                    </a:srgbClr>
                  </a:outerShdw>
                </a:effectLst>
                <a:latin typeface="Calibri"/>
                <a:cs typeface="Calibri"/>
              </a:rPr>
              <a:t> رحال</a:t>
            </a:r>
            <a:endParaRPr lang="fr-FR" sz="3200" b="1" spc="-5" dirty="0" smtClean="0">
              <a:effectLst>
                <a:outerShdw blurRad="38100" dist="38100" dir="2700000" algn="tl">
                  <a:srgbClr val="000000">
                    <a:alpha val="43137"/>
                  </a:srgbClr>
                </a:outerShdw>
              </a:effectLst>
              <a:latin typeface="Calibri"/>
              <a:cs typeface="Calibri"/>
            </a:endParaRPr>
          </a:p>
          <a:p>
            <a:pPr marL="12700" algn="ctr">
              <a:lnSpc>
                <a:spcPct val="100000"/>
              </a:lnSpc>
              <a:spcBef>
                <a:spcPts val="100"/>
              </a:spcBef>
            </a:pPr>
            <a:endParaRPr sz="3200" b="1" dirty="0">
              <a:effectLst>
                <a:outerShdw blurRad="38100" dist="38100" dir="2700000" algn="tl">
                  <a:srgbClr val="000000">
                    <a:alpha val="43137"/>
                  </a:srgbClr>
                </a:outerShdw>
              </a:effectLst>
              <a:latin typeface="Calibri"/>
              <a:cs typeface="Calibri"/>
            </a:endParaRPr>
          </a:p>
        </p:txBody>
      </p:sp>
      <p:pic>
        <p:nvPicPr>
          <p:cNvPr id="4" name="object 4"/>
          <p:cNvPicPr/>
          <p:nvPr/>
        </p:nvPicPr>
        <p:blipFill>
          <a:blip r:embed="rId2" cstate="print"/>
          <a:stretch>
            <a:fillRect/>
          </a:stretch>
        </p:blipFill>
        <p:spPr>
          <a:xfrm>
            <a:off x="6691153" y="3665379"/>
            <a:ext cx="2379821" cy="2248057"/>
          </a:xfrm>
          <a:prstGeom prst="rect">
            <a:avLst/>
          </a:prstGeom>
        </p:spPr>
      </p:pic>
      <p:pic>
        <p:nvPicPr>
          <p:cNvPr id="7" name="object 7"/>
          <p:cNvPicPr/>
          <p:nvPr/>
        </p:nvPicPr>
        <p:blipFill>
          <a:blip r:embed="rId3" cstate="print"/>
          <a:stretch>
            <a:fillRect/>
          </a:stretch>
        </p:blipFill>
        <p:spPr>
          <a:xfrm>
            <a:off x="2743200" y="0"/>
            <a:ext cx="4824476" cy="1747901"/>
          </a:xfrm>
          <a:prstGeom prst="rect">
            <a:avLst/>
          </a:prstGeom>
        </p:spPr>
      </p:pic>
      <p:pic>
        <p:nvPicPr>
          <p:cNvPr id="8" name="Picture 9"/>
          <p:cNvPicPr>
            <a:picLocks noChangeAspect="1" noChangeArrowheads="1"/>
          </p:cNvPicPr>
          <p:nvPr/>
        </p:nvPicPr>
        <p:blipFill>
          <a:blip r:embed="rId4" cstate="print"/>
          <a:srcRect/>
          <a:stretch>
            <a:fillRect/>
          </a:stretch>
        </p:blipFill>
        <p:spPr bwMode="auto">
          <a:xfrm>
            <a:off x="6877050" y="6019800"/>
            <a:ext cx="2266950" cy="838200"/>
          </a:xfrm>
          <a:prstGeom prst="rect">
            <a:avLst/>
          </a:prstGeom>
          <a:noFill/>
          <a:ln w="9525">
            <a:noFill/>
            <a:miter lim="800000"/>
            <a:headEnd/>
            <a:tailEnd/>
          </a:ln>
        </p:spPr>
      </p:pic>
      <p:pic>
        <p:nvPicPr>
          <p:cNvPr id="10" name="Picture 3" descr="C:\Users\Amira Informatique\Desktop\PDF Entrepre\polycopies\logo cde.jpg"/>
          <p:cNvPicPr>
            <a:picLocks noChangeAspect="1" noChangeArrowheads="1"/>
          </p:cNvPicPr>
          <p:nvPr/>
        </p:nvPicPr>
        <p:blipFill>
          <a:blip r:embed="rId5" cstate="print"/>
          <a:srcRect/>
          <a:stretch>
            <a:fillRect/>
          </a:stretch>
        </p:blipFill>
        <p:spPr bwMode="auto">
          <a:xfrm>
            <a:off x="7010400" y="6019800"/>
            <a:ext cx="2133600" cy="838200"/>
          </a:xfrm>
          <a:prstGeom prst="rect">
            <a:avLst/>
          </a:prstGeom>
          <a:noFill/>
        </p:spPr>
      </p:pic>
      <p:pic>
        <p:nvPicPr>
          <p:cNvPr id="11" name="Picture 3" descr="C:\Users\Amira Informatique\Desktop\PDF Entrepre\polycopies\logo cde.jpg"/>
          <p:cNvPicPr>
            <a:picLocks noChangeAspect="1" noChangeArrowheads="1"/>
          </p:cNvPicPr>
          <p:nvPr/>
        </p:nvPicPr>
        <p:blipFill>
          <a:blip r:embed="rId5" cstate="print"/>
          <a:srcRect/>
          <a:stretch>
            <a:fillRect/>
          </a:stretch>
        </p:blipFill>
        <p:spPr bwMode="auto">
          <a:xfrm>
            <a:off x="304800" y="228600"/>
            <a:ext cx="2133600" cy="838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èle d'analyse PESTEL Excel"/>
          <p:cNvPicPr>
            <a:picLocks noChangeAspect="1" noChangeArrowheads="1"/>
          </p:cNvPicPr>
          <p:nvPr/>
        </p:nvPicPr>
        <p:blipFill>
          <a:blip r:embed="rId2" cstate="print"/>
          <a:srcRect/>
          <a:stretch>
            <a:fillRect/>
          </a:stretch>
        </p:blipFill>
        <p:spPr bwMode="auto">
          <a:xfrm>
            <a:off x="0" y="381000"/>
            <a:ext cx="8686800" cy="5257800"/>
          </a:xfrm>
          <a:prstGeom prst="rect">
            <a:avLst/>
          </a:prstGeom>
          <a:noFill/>
        </p:spPr>
      </p:pic>
      <p:pic>
        <p:nvPicPr>
          <p:cNvPr id="4"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244" y="266141"/>
            <a:ext cx="7083756" cy="677108"/>
          </a:xfrm>
        </p:spPr>
        <p:txBody>
          <a:bodyPr/>
          <a:lstStyle/>
          <a:p>
            <a:pPr algn="ctr"/>
            <a:r>
              <a:rPr lang="ar-SA" dirty="0" smtClean="0">
                <a:effectLst>
                  <a:outerShdw blurRad="38100" dist="38100" dir="2700000" algn="tl">
                    <a:srgbClr val="000000">
                      <a:alpha val="43137"/>
                    </a:srgbClr>
                  </a:outerShdw>
                </a:effectLst>
                <a:latin typeface="Sakkal Majalla" pitchFamily="2" charset="-78"/>
                <a:cs typeface="Sakkal Majalla" pitchFamily="2" charset="-78"/>
              </a:rPr>
              <a:t>العوامل والقوى التنافسية للمشروع</a:t>
            </a:r>
            <a:endParaRPr lang="fr-FR"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7650" name="Picture 2" descr="تحليل القوى الخمس لبورتر - Porter's 5 Forces - مدونة بزنس هب"/>
          <p:cNvPicPr>
            <a:picLocks noChangeAspect="1" noChangeArrowheads="1"/>
          </p:cNvPicPr>
          <p:nvPr/>
        </p:nvPicPr>
        <p:blipFill>
          <a:blip r:embed="rId2" cstate="print">
            <a:clrChange>
              <a:clrFrom>
                <a:srgbClr val="F7F9FA"/>
              </a:clrFrom>
              <a:clrTo>
                <a:srgbClr val="F7F9FA">
                  <a:alpha val="0"/>
                </a:srgbClr>
              </a:clrTo>
            </a:clrChange>
          </a:blip>
          <a:srcRect/>
          <a:stretch>
            <a:fillRect/>
          </a:stretch>
        </p:blipFill>
        <p:spPr bwMode="auto">
          <a:xfrm>
            <a:off x="0" y="1219201"/>
            <a:ext cx="9144000" cy="4800599"/>
          </a:xfrm>
          <a:prstGeom prst="rect">
            <a:avLst/>
          </a:prstGeom>
          <a:noFill/>
        </p:spPr>
      </p:pic>
      <p:pic>
        <p:nvPicPr>
          <p:cNvPr id="6"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228600"/>
            <a:ext cx="5398770" cy="830997"/>
          </a:xfrm>
        </p:spPr>
        <p:txBody>
          <a:bodyPr/>
          <a:lstStyle/>
          <a:p>
            <a:pPr algn="ctr" rtl="1"/>
            <a:r>
              <a:rPr lang="ar-SA" sz="5400" dirty="0" smtClean="0">
                <a:effectLst>
                  <a:outerShdw blurRad="38100" dist="38100" dir="2700000" algn="tl">
                    <a:srgbClr val="000000">
                      <a:alpha val="43137"/>
                    </a:srgbClr>
                  </a:outerShdw>
                </a:effectLst>
                <a:latin typeface="Sakkal Majalla" pitchFamily="2" charset="-78"/>
                <a:cs typeface="Sakkal Majalla" pitchFamily="2" charset="-78"/>
              </a:rPr>
              <a:t>تحليل </a:t>
            </a:r>
            <a:r>
              <a:rPr lang="fr-FR" sz="5400" dirty="0" smtClean="0">
                <a:effectLst>
                  <a:outerShdw blurRad="38100" dist="38100" dir="2700000" algn="tl">
                    <a:srgbClr val="000000">
                      <a:alpha val="43137"/>
                    </a:srgbClr>
                  </a:outerShdw>
                </a:effectLst>
                <a:latin typeface="Sakkal Majalla" pitchFamily="2" charset="-78"/>
                <a:cs typeface="Sakkal Majalla" pitchFamily="2" charset="-78"/>
              </a:rPr>
              <a:t>SWOT </a:t>
            </a:r>
            <a:endParaRPr lang="fr-FR" sz="5400"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6625" name="Picture 1"/>
          <p:cNvPicPr>
            <a:picLocks noChangeAspect="1" noChangeArrowheads="1"/>
          </p:cNvPicPr>
          <p:nvPr/>
        </p:nvPicPr>
        <p:blipFill>
          <a:blip r:embed="rId2" cstate="print"/>
          <a:srcRect/>
          <a:stretch>
            <a:fillRect/>
          </a:stretch>
        </p:blipFill>
        <p:spPr bwMode="auto">
          <a:xfrm>
            <a:off x="890588" y="1109663"/>
            <a:ext cx="7362825" cy="4638675"/>
          </a:xfrm>
          <a:prstGeom prst="rect">
            <a:avLst/>
          </a:prstGeom>
          <a:noFill/>
          <a:ln w="9525">
            <a:noFill/>
            <a:miter lim="800000"/>
            <a:headEnd/>
            <a:tailEnd/>
          </a:ln>
        </p:spPr>
      </p:pic>
      <p:pic>
        <p:nvPicPr>
          <p:cNvPr id="6"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MARKETING MIX 4P : Conseils [Avancé] pour 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55" name="Picture 3" descr="F:\caracteristiques-du-marketing-mix.jpg"/>
          <p:cNvPicPr>
            <a:picLocks noChangeAspect="1" noChangeArrowheads="1"/>
          </p:cNvPicPr>
          <p:nvPr/>
        </p:nvPicPr>
        <p:blipFill>
          <a:blip r:embed="rId2" cstate="print"/>
          <a:srcRect/>
          <a:stretch>
            <a:fillRect/>
          </a:stretch>
        </p:blipFill>
        <p:spPr bwMode="auto">
          <a:xfrm>
            <a:off x="0" y="0"/>
            <a:ext cx="9144000" cy="6172200"/>
          </a:xfrm>
          <a:prstGeom prst="rect">
            <a:avLst/>
          </a:prstGeom>
          <a:noFill/>
        </p:spPr>
      </p:pic>
      <p:pic>
        <p:nvPicPr>
          <p:cNvPr id="5"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266141"/>
            <a:ext cx="4036695" cy="695325"/>
          </a:xfrm>
          <a:prstGeom prst="rect">
            <a:avLst/>
          </a:prstGeom>
        </p:spPr>
        <p:txBody>
          <a:bodyPr vert="horz" wrap="square" lIns="0" tIns="12065" rIns="0" bIns="0" rtlCol="0">
            <a:spAutoFit/>
          </a:bodyPr>
          <a:lstStyle/>
          <a:p>
            <a:pPr marL="12700">
              <a:lnSpc>
                <a:spcPct val="100000"/>
              </a:lnSpc>
              <a:spcBef>
                <a:spcPts val="95"/>
              </a:spcBef>
            </a:pPr>
            <a:r>
              <a:rPr spc="-30" dirty="0"/>
              <a:t>Stratégies</a:t>
            </a:r>
            <a:r>
              <a:rPr spc="-5" dirty="0"/>
              <a:t> de</a:t>
            </a:r>
            <a:r>
              <a:rPr spc="-20" dirty="0"/>
              <a:t> </a:t>
            </a:r>
            <a:r>
              <a:rPr spc="-5" dirty="0"/>
              <a:t>prix</a:t>
            </a:r>
          </a:p>
        </p:txBody>
      </p:sp>
      <p:sp>
        <p:nvSpPr>
          <p:cNvPr id="3" name="object 3"/>
          <p:cNvSpPr txBox="1"/>
          <p:nvPr/>
        </p:nvSpPr>
        <p:spPr>
          <a:xfrm>
            <a:off x="305663" y="2354104"/>
            <a:ext cx="241935" cy="2098675"/>
          </a:xfrm>
          <a:prstGeom prst="rect">
            <a:avLst/>
          </a:prstGeom>
        </p:spPr>
        <p:txBody>
          <a:bodyPr vert="vert270" wrap="square" lIns="0" tIns="0" rIns="0" bIns="0" rtlCol="0">
            <a:spAutoFit/>
          </a:bodyPr>
          <a:lstStyle/>
          <a:p>
            <a:pPr marL="12700">
              <a:lnSpc>
                <a:spcPts val="1720"/>
              </a:lnSpc>
            </a:pPr>
            <a:r>
              <a:rPr sz="1700" b="1" spc="-10" dirty="0">
                <a:latin typeface="Calibri"/>
                <a:cs typeface="Calibri"/>
              </a:rPr>
              <a:t>Stratégie</a:t>
            </a:r>
            <a:r>
              <a:rPr sz="1700" b="1" spc="-35" dirty="0">
                <a:latin typeface="Calibri"/>
                <a:cs typeface="Calibri"/>
              </a:rPr>
              <a:t> </a:t>
            </a:r>
            <a:r>
              <a:rPr sz="1700" b="1" dirty="0">
                <a:latin typeface="Calibri"/>
                <a:cs typeface="Calibri"/>
              </a:rPr>
              <a:t>de</a:t>
            </a:r>
            <a:r>
              <a:rPr sz="1700" b="1" spc="-10" dirty="0">
                <a:latin typeface="Calibri"/>
                <a:cs typeface="Calibri"/>
              </a:rPr>
              <a:t> </a:t>
            </a:r>
            <a:r>
              <a:rPr sz="1700" b="1" spc="-5" dirty="0">
                <a:latin typeface="Calibri"/>
                <a:cs typeface="Calibri"/>
              </a:rPr>
              <a:t>lancement</a:t>
            </a:r>
            <a:endParaRPr sz="1700" dirty="0">
              <a:latin typeface="Calibri"/>
              <a:cs typeface="Calibri"/>
            </a:endParaRPr>
          </a:p>
        </p:txBody>
      </p:sp>
      <p:sp>
        <p:nvSpPr>
          <p:cNvPr id="4" name="object 4"/>
          <p:cNvSpPr/>
          <p:nvPr/>
        </p:nvSpPr>
        <p:spPr>
          <a:xfrm>
            <a:off x="605155" y="2097023"/>
            <a:ext cx="1517015" cy="3426460"/>
          </a:xfrm>
          <a:custGeom>
            <a:avLst/>
            <a:gdLst/>
            <a:ahLst/>
            <a:cxnLst/>
            <a:rect l="l" t="t" r="r" b="b"/>
            <a:pathLst>
              <a:path w="1517014" h="3426460">
                <a:moveTo>
                  <a:pt x="1516888" y="0"/>
                </a:moveTo>
                <a:lnTo>
                  <a:pt x="0" y="0"/>
                </a:lnTo>
                <a:lnTo>
                  <a:pt x="0" y="207010"/>
                </a:lnTo>
                <a:lnTo>
                  <a:pt x="0" y="3426079"/>
                </a:lnTo>
                <a:lnTo>
                  <a:pt x="1516888" y="3426079"/>
                </a:lnTo>
                <a:lnTo>
                  <a:pt x="1516888" y="207010"/>
                </a:lnTo>
                <a:lnTo>
                  <a:pt x="1516888" y="0"/>
                </a:lnTo>
                <a:close/>
              </a:path>
            </a:pathLst>
          </a:custGeom>
          <a:solidFill>
            <a:srgbClr val="C0504D"/>
          </a:solidFill>
        </p:spPr>
        <p:txBody>
          <a:bodyPr wrap="square" lIns="0" tIns="0" rIns="0" bIns="0" rtlCol="0"/>
          <a:lstStyle/>
          <a:p>
            <a:endParaRPr/>
          </a:p>
        </p:txBody>
      </p:sp>
      <p:sp>
        <p:nvSpPr>
          <p:cNvPr id="5" name="object 5"/>
          <p:cNvSpPr txBox="1"/>
          <p:nvPr/>
        </p:nvSpPr>
        <p:spPr>
          <a:xfrm>
            <a:off x="733348" y="2323287"/>
            <a:ext cx="1236345" cy="826769"/>
          </a:xfrm>
          <a:prstGeom prst="rect">
            <a:avLst/>
          </a:prstGeom>
        </p:spPr>
        <p:txBody>
          <a:bodyPr vert="horz" wrap="square" lIns="0" tIns="29209" rIns="0" bIns="0" rtlCol="0">
            <a:spAutoFit/>
          </a:bodyPr>
          <a:lstStyle/>
          <a:p>
            <a:pPr marL="115570" marR="5080" indent="-116205">
              <a:lnSpc>
                <a:spcPct val="91900"/>
              </a:lnSpc>
              <a:spcBef>
                <a:spcPts val="229"/>
              </a:spcBef>
              <a:buChar char="•"/>
              <a:tabLst>
                <a:tab pos="116205" algn="l"/>
              </a:tabLst>
            </a:pPr>
            <a:r>
              <a:rPr sz="1400" spc="-15" dirty="0">
                <a:solidFill>
                  <a:srgbClr val="FFFFFF"/>
                </a:solidFill>
                <a:latin typeface="Calibri"/>
                <a:cs typeface="Calibri"/>
              </a:rPr>
              <a:t>Écrémage</a:t>
            </a:r>
            <a:r>
              <a:rPr sz="1400" dirty="0">
                <a:solidFill>
                  <a:srgbClr val="FFFFFF"/>
                </a:solidFill>
                <a:latin typeface="Calibri"/>
                <a:cs typeface="Calibri"/>
              </a:rPr>
              <a:t> </a:t>
            </a:r>
            <a:r>
              <a:rPr sz="1400" spc="-10" dirty="0">
                <a:solidFill>
                  <a:srgbClr val="FFFFFF"/>
                </a:solidFill>
                <a:latin typeface="Calibri"/>
                <a:cs typeface="Calibri"/>
              </a:rPr>
              <a:t>(prix </a:t>
            </a:r>
            <a:r>
              <a:rPr sz="1400" spc="-5" dirty="0">
                <a:solidFill>
                  <a:srgbClr val="FFFFFF"/>
                </a:solidFill>
                <a:latin typeface="Calibri"/>
                <a:cs typeface="Calibri"/>
              </a:rPr>
              <a:t> </a:t>
            </a:r>
            <a:r>
              <a:rPr sz="1400" spc="-15" dirty="0">
                <a:solidFill>
                  <a:srgbClr val="FFFFFF"/>
                </a:solidFill>
                <a:latin typeface="Calibri"/>
                <a:cs typeface="Calibri"/>
              </a:rPr>
              <a:t>élevé </a:t>
            </a:r>
            <a:r>
              <a:rPr sz="1400" spc="-5" dirty="0">
                <a:solidFill>
                  <a:srgbClr val="FFFFFF"/>
                </a:solidFill>
                <a:latin typeface="Calibri"/>
                <a:cs typeface="Calibri"/>
              </a:rPr>
              <a:t>au </a:t>
            </a:r>
            <a:r>
              <a:rPr sz="1400" spc="-15" dirty="0">
                <a:solidFill>
                  <a:srgbClr val="FFFFFF"/>
                </a:solidFill>
                <a:latin typeface="Calibri"/>
                <a:cs typeface="Calibri"/>
              </a:rPr>
              <a:t>début, </a:t>
            </a:r>
            <a:r>
              <a:rPr sz="1400" spc="-305" dirty="0">
                <a:solidFill>
                  <a:srgbClr val="FFFFFF"/>
                </a:solidFill>
                <a:latin typeface="Calibri"/>
                <a:cs typeface="Calibri"/>
              </a:rPr>
              <a:t> </a:t>
            </a:r>
            <a:r>
              <a:rPr sz="1400" spc="-10" dirty="0">
                <a:solidFill>
                  <a:srgbClr val="FFFFFF"/>
                </a:solidFill>
                <a:latin typeface="Calibri"/>
                <a:cs typeface="Calibri"/>
              </a:rPr>
              <a:t>mais</a:t>
            </a:r>
            <a:r>
              <a:rPr sz="1400" dirty="0">
                <a:solidFill>
                  <a:srgbClr val="FFFFFF"/>
                </a:solidFill>
                <a:latin typeface="Calibri"/>
                <a:cs typeface="Calibri"/>
              </a:rPr>
              <a:t> </a:t>
            </a:r>
            <a:r>
              <a:rPr sz="1400" spc="-15" dirty="0">
                <a:solidFill>
                  <a:srgbClr val="FFFFFF"/>
                </a:solidFill>
                <a:latin typeface="Calibri"/>
                <a:cs typeface="Calibri"/>
              </a:rPr>
              <a:t>diminue </a:t>
            </a:r>
            <a:r>
              <a:rPr sz="1400" spc="-10" dirty="0">
                <a:solidFill>
                  <a:srgbClr val="FFFFFF"/>
                </a:solidFill>
                <a:latin typeface="Calibri"/>
                <a:cs typeface="Calibri"/>
              </a:rPr>
              <a:t> </a:t>
            </a:r>
            <a:r>
              <a:rPr sz="1400" spc="-20" dirty="0">
                <a:solidFill>
                  <a:srgbClr val="FFFFFF"/>
                </a:solidFill>
                <a:latin typeface="Calibri"/>
                <a:cs typeface="Calibri"/>
              </a:rPr>
              <a:t>avec</a:t>
            </a:r>
            <a:r>
              <a:rPr sz="1400" spc="5" dirty="0">
                <a:solidFill>
                  <a:srgbClr val="FFFFFF"/>
                </a:solidFill>
                <a:latin typeface="Calibri"/>
                <a:cs typeface="Calibri"/>
              </a:rPr>
              <a:t> </a:t>
            </a:r>
            <a:r>
              <a:rPr sz="1400" spc="-10" dirty="0">
                <a:solidFill>
                  <a:srgbClr val="FFFFFF"/>
                </a:solidFill>
                <a:latin typeface="Calibri"/>
                <a:cs typeface="Calibri"/>
              </a:rPr>
              <a:t>le</a:t>
            </a:r>
            <a:r>
              <a:rPr sz="1400" spc="-20" dirty="0">
                <a:solidFill>
                  <a:srgbClr val="FFFFFF"/>
                </a:solidFill>
                <a:latin typeface="Calibri"/>
                <a:cs typeface="Calibri"/>
              </a:rPr>
              <a:t> </a:t>
            </a:r>
            <a:r>
              <a:rPr sz="1400" spc="-15" dirty="0">
                <a:solidFill>
                  <a:srgbClr val="FFFFFF"/>
                </a:solidFill>
                <a:latin typeface="Calibri"/>
                <a:cs typeface="Calibri"/>
              </a:rPr>
              <a:t>temps)</a:t>
            </a:r>
            <a:endParaRPr sz="1400">
              <a:latin typeface="Calibri"/>
              <a:cs typeface="Calibri"/>
            </a:endParaRPr>
          </a:p>
        </p:txBody>
      </p:sp>
      <p:sp>
        <p:nvSpPr>
          <p:cNvPr id="6" name="object 6"/>
          <p:cNvSpPr txBox="1"/>
          <p:nvPr/>
        </p:nvSpPr>
        <p:spPr>
          <a:xfrm>
            <a:off x="733348" y="3366261"/>
            <a:ext cx="1224280" cy="823594"/>
          </a:xfrm>
          <a:prstGeom prst="rect">
            <a:avLst/>
          </a:prstGeom>
        </p:spPr>
        <p:txBody>
          <a:bodyPr vert="horz" wrap="square" lIns="0" tIns="29844" rIns="0" bIns="0" rtlCol="0">
            <a:spAutoFit/>
          </a:bodyPr>
          <a:lstStyle/>
          <a:p>
            <a:pPr marL="115570" marR="5080" indent="-116205" algn="just">
              <a:lnSpc>
                <a:spcPct val="91500"/>
              </a:lnSpc>
              <a:spcBef>
                <a:spcPts val="234"/>
              </a:spcBef>
              <a:buChar char="•"/>
              <a:tabLst>
                <a:tab pos="116205" algn="l"/>
              </a:tabLst>
            </a:pPr>
            <a:r>
              <a:rPr sz="1400" spc="-15" dirty="0">
                <a:solidFill>
                  <a:srgbClr val="FFFFFF"/>
                </a:solidFill>
                <a:latin typeface="Calibri"/>
                <a:cs typeface="Calibri"/>
              </a:rPr>
              <a:t>Alignement </a:t>
            </a:r>
            <a:r>
              <a:rPr sz="1400" spc="-10" dirty="0">
                <a:solidFill>
                  <a:srgbClr val="FFFFFF"/>
                </a:solidFill>
                <a:latin typeface="Calibri"/>
                <a:cs typeface="Calibri"/>
              </a:rPr>
              <a:t>sur </a:t>
            </a:r>
            <a:r>
              <a:rPr sz="1400" spc="-305" dirty="0">
                <a:solidFill>
                  <a:srgbClr val="FFFFFF"/>
                </a:solidFill>
                <a:latin typeface="Calibri"/>
                <a:cs typeface="Calibri"/>
              </a:rPr>
              <a:t> </a:t>
            </a:r>
            <a:r>
              <a:rPr sz="1400" spc="-10" dirty="0">
                <a:solidFill>
                  <a:srgbClr val="FFFFFF"/>
                </a:solidFill>
                <a:latin typeface="Calibri"/>
                <a:cs typeface="Calibri"/>
              </a:rPr>
              <a:t>la concurrence </a:t>
            </a:r>
            <a:r>
              <a:rPr sz="1400" spc="-305" dirty="0">
                <a:solidFill>
                  <a:srgbClr val="FFFFFF"/>
                </a:solidFill>
                <a:latin typeface="Calibri"/>
                <a:cs typeface="Calibri"/>
              </a:rPr>
              <a:t> </a:t>
            </a:r>
            <a:r>
              <a:rPr sz="1400" spc="-5" dirty="0">
                <a:solidFill>
                  <a:srgbClr val="FFFFFF"/>
                </a:solidFill>
                <a:latin typeface="Calibri"/>
                <a:cs typeface="Calibri"/>
              </a:rPr>
              <a:t>(on </a:t>
            </a:r>
            <a:r>
              <a:rPr sz="1400" spc="-15" dirty="0">
                <a:solidFill>
                  <a:srgbClr val="FFFFFF"/>
                </a:solidFill>
                <a:latin typeface="Calibri"/>
                <a:cs typeface="Calibri"/>
              </a:rPr>
              <a:t>fait </a:t>
            </a:r>
            <a:r>
              <a:rPr sz="1400" spc="-10" dirty="0">
                <a:solidFill>
                  <a:srgbClr val="FFFFFF"/>
                </a:solidFill>
                <a:latin typeface="Calibri"/>
                <a:cs typeface="Calibri"/>
              </a:rPr>
              <a:t>comme </a:t>
            </a:r>
            <a:r>
              <a:rPr sz="1400" spc="-310" dirty="0">
                <a:solidFill>
                  <a:srgbClr val="FFFFFF"/>
                </a:solidFill>
                <a:latin typeface="Calibri"/>
                <a:cs typeface="Calibri"/>
              </a:rPr>
              <a:t> </a:t>
            </a:r>
            <a:r>
              <a:rPr sz="1400" spc="-10" dirty="0">
                <a:solidFill>
                  <a:srgbClr val="FFFFFF"/>
                </a:solidFill>
                <a:latin typeface="Calibri"/>
                <a:cs typeface="Calibri"/>
              </a:rPr>
              <a:t>les</a:t>
            </a:r>
            <a:r>
              <a:rPr sz="1400" spc="-5" dirty="0">
                <a:solidFill>
                  <a:srgbClr val="FFFFFF"/>
                </a:solidFill>
                <a:latin typeface="Calibri"/>
                <a:cs typeface="Calibri"/>
              </a:rPr>
              <a:t> </a:t>
            </a:r>
            <a:r>
              <a:rPr sz="1400" spc="-10" dirty="0">
                <a:solidFill>
                  <a:srgbClr val="FFFFFF"/>
                </a:solidFill>
                <a:latin typeface="Calibri"/>
                <a:cs typeface="Calibri"/>
              </a:rPr>
              <a:t>autres)</a:t>
            </a:r>
            <a:endParaRPr sz="1400" dirty="0">
              <a:latin typeface="Calibri"/>
              <a:cs typeface="Calibri"/>
            </a:endParaRPr>
          </a:p>
        </p:txBody>
      </p:sp>
      <p:sp>
        <p:nvSpPr>
          <p:cNvPr id="7" name="object 7"/>
          <p:cNvSpPr txBox="1"/>
          <p:nvPr/>
        </p:nvSpPr>
        <p:spPr>
          <a:xfrm>
            <a:off x="733348" y="4409313"/>
            <a:ext cx="1240790" cy="823594"/>
          </a:xfrm>
          <a:prstGeom prst="rect">
            <a:avLst/>
          </a:prstGeom>
        </p:spPr>
        <p:txBody>
          <a:bodyPr vert="horz" wrap="square" lIns="0" tIns="29844" rIns="0" bIns="0" rtlCol="0">
            <a:spAutoFit/>
          </a:bodyPr>
          <a:lstStyle/>
          <a:p>
            <a:pPr marL="115570" marR="5080" indent="-116205">
              <a:lnSpc>
                <a:spcPct val="91500"/>
              </a:lnSpc>
              <a:spcBef>
                <a:spcPts val="234"/>
              </a:spcBef>
              <a:buChar char="•"/>
              <a:tabLst>
                <a:tab pos="116205" algn="l"/>
              </a:tabLst>
            </a:pPr>
            <a:r>
              <a:rPr sz="1400" spc="-15" dirty="0">
                <a:solidFill>
                  <a:srgbClr val="FFFFFF"/>
                </a:solidFill>
                <a:latin typeface="Calibri"/>
                <a:cs typeface="Calibri"/>
              </a:rPr>
              <a:t>Pénétration</a:t>
            </a:r>
            <a:r>
              <a:rPr sz="1400" spc="10" dirty="0">
                <a:solidFill>
                  <a:srgbClr val="FFFFFF"/>
                </a:solidFill>
                <a:latin typeface="Calibri"/>
                <a:cs typeface="Calibri"/>
              </a:rPr>
              <a:t> </a:t>
            </a:r>
            <a:r>
              <a:rPr sz="1400" spc="-15" dirty="0">
                <a:solidFill>
                  <a:srgbClr val="FFFFFF"/>
                </a:solidFill>
                <a:latin typeface="Calibri"/>
                <a:cs typeface="Calibri"/>
              </a:rPr>
              <a:t>de </a:t>
            </a:r>
            <a:r>
              <a:rPr sz="1400" spc="-10" dirty="0">
                <a:solidFill>
                  <a:srgbClr val="FFFFFF"/>
                </a:solidFill>
                <a:latin typeface="Calibri"/>
                <a:cs typeface="Calibri"/>
              </a:rPr>
              <a:t> </a:t>
            </a:r>
            <a:r>
              <a:rPr sz="1400" spc="-15" dirty="0">
                <a:solidFill>
                  <a:srgbClr val="FFFFFF"/>
                </a:solidFill>
                <a:latin typeface="Calibri"/>
                <a:cs typeface="Calibri"/>
              </a:rPr>
              <a:t>marché</a:t>
            </a:r>
            <a:r>
              <a:rPr sz="1400" spc="30" dirty="0">
                <a:solidFill>
                  <a:srgbClr val="FFFFFF"/>
                </a:solidFill>
                <a:latin typeface="Calibri"/>
                <a:cs typeface="Calibri"/>
              </a:rPr>
              <a:t> </a:t>
            </a:r>
            <a:r>
              <a:rPr sz="1400" spc="-10" dirty="0">
                <a:solidFill>
                  <a:srgbClr val="FFFFFF"/>
                </a:solidFill>
                <a:latin typeface="Calibri"/>
                <a:cs typeface="Calibri"/>
              </a:rPr>
              <a:t>(prix </a:t>
            </a:r>
            <a:r>
              <a:rPr sz="1400" spc="-5" dirty="0">
                <a:solidFill>
                  <a:srgbClr val="FFFFFF"/>
                </a:solidFill>
                <a:latin typeface="Calibri"/>
                <a:cs typeface="Calibri"/>
              </a:rPr>
              <a:t> </a:t>
            </a:r>
            <a:r>
              <a:rPr sz="1400" spc="-10" dirty="0">
                <a:solidFill>
                  <a:srgbClr val="FFFFFF"/>
                </a:solidFill>
                <a:latin typeface="Calibri"/>
                <a:cs typeface="Calibri"/>
              </a:rPr>
              <a:t>bas </a:t>
            </a:r>
            <a:r>
              <a:rPr sz="1400" spc="-15" dirty="0">
                <a:solidFill>
                  <a:srgbClr val="FFFFFF"/>
                </a:solidFill>
                <a:latin typeface="Calibri"/>
                <a:cs typeface="Calibri"/>
              </a:rPr>
              <a:t>pour </a:t>
            </a:r>
            <a:r>
              <a:rPr sz="1400" spc="-20" dirty="0">
                <a:solidFill>
                  <a:srgbClr val="FFFFFF"/>
                </a:solidFill>
                <a:latin typeface="Calibri"/>
                <a:cs typeface="Calibri"/>
              </a:rPr>
              <a:t>attirer </a:t>
            </a:r>
            <a:r>
              <a:rPr sz="1400" spc="-305" dirty="0">
                <a:solidFill>
                  <a:srgbClr val="FFFFFF"/>
                </a:solidFill>
                <a:latin typeface="Calibri"/>
                <a:cs typeface="Calibri"/>
              </a:rPr>
              <a:t> </a:t>
            </a:r>
            <a:r>
              <a:rPr sz="1400" spc="-10" dirty="0">
                <a:solidFill>
                  <a:srgbClr val="FFFFFF"/>
                </a:solidFill>
                <a:latin typeface="Calibri"/>
                <a:cs typeface="Calibri"/>
              </a:rPr>
              <a:t>la</a:t>
            </a:r>
            <a:r>
              <a:rPr sz="1400" spc="10" dirty="0">
                <a:solidFill>
                  <a:srgbClr val="FFFFFF"/>
                </a:solidFill>
                <a:latin typeface="Calibri"/>
                <a:cs typeface="Calibri"/>
              </a:rPr>
              <a:t> </a:t>
            </a:r>
            <a:r>
              <a:rPr sz="1400" spc="-15" dirty="0">
                <a:solidFill>
                  <a:srgbClr val="FFFFFF"/>
                </a:solidFill>
                <a:latin typeface="Calibri"/>
                <a:cs typeface="Calibri"/>
              </a:rPr>
              <a:t>clientèle)</a:t>
            </a:r>
            <a:endParaRPr sz="1400">
              <a:latin typeface="Calibri"/>
              <a:cs typeface="Calibri"/>
            </a:endParaRPr>
          </a:p>
        </p:txBody>
      </p:sp>
      <p:grpSp>
        <p:nvGrpSpPr>
          <p:cNvPr id="8" name="object 8"/>
          <p:cNvGrpSpPr/>
          <p:nvPr/>
        </p:nvGrpSpPr>
        <p:grpSpPr>
          <a:xfrm>
            <a:off x="287921" y="1682254"/>
            <a:ext cx="635000" cy="635000"/>
            <a:chOff x="287921" y="1682254"/>
            <a:chExt cx="635000" cy="635000"/>
          </a:xfrm>
        </p:grpSpPr>
        <p:sp>
          <p:nvSpPr>
            <p:cNvPr id="9" name="object 9"/>
            <p:cNvSpPr/>
            <p:nvPr/>
          </p:nvSpPr>
          <p:spPr>
            <a:xfrm>
              <a:off x="300621" y="1694954"/>
              <a:ext cx="609600" cy="609600"/>
            </a:xfrm>
            <a:custGeom>
              <a:avLst/>
              <a:gdLst/>
              <a:ahLst/>
              <a:cxnLst/>
              <a:rect l="l" t="t" r="r" b="b"/>
              <a:pathLst>
                <a:path w="609600" h="609600">
                  <a:moveTo>
                    <a:pt x="609079" y="0"/>
                  </a:moveTo>
                  <a:lnTo>
                    <a:pt x="0" y="0"/>
                  </a:lnTo>
                  <a:lnTo>
                    <a:pt x="0" y="609079"/>
                  </a:lnTo>
                  <a:lnTo>
                    <a:pt x="609079" y="609079"/>
                  </a:lnTo>
                  <a:lnTo>
                    <a:pt x="609079" y="0"/>
                  </a:lnTo>
                  <a:close/>
                </a:path>
              </a:pathLst>
            </a:custGeom>
            <a:solidFill>
              <a:srgbClr val="E1C2C2"/>
            </a:solidFill>
          </p:spPr>
          <p:txBody>
            <a:bodyPr wrap="square" lIns="0" tIns="0" rIns="0" bIns="0" rtlCol="0"/>
            <a:lstStyle/>
            <a:p>
              <a:endParaRPr/>
            </a:p>
          </p:txBody>
        </p:sp>
        <p:sp>
          <p:nvSpPr>
            <p:cNvPr id="10" name="object 10"/>
            <p:cNvSpPr/>
            <p:nvPr/>
          </p:nvSpPr>
          <p:spPr>
            <a:xfrm>
              <a:off x="300621" y="1694954"/>
              <a:ext cx="609600" cy="609600"/>
            </a:xfrm>
            <a:custGeom>
              <a:avLst/>
              <a:gdLst/>
              <a:ahLst/>
              <a:cxnLst/>
              <a:rect l="l" t="t" r="r" b="b"/>
              <a:pathLst>
                <a:path w="609600" h="609600">
                  <a:moveTo>
                    <a:pt x="0" y="609079"/>
                  </a:moveTo>
                  <a:lnTo>
                    <a:pt x="609079" y="609079"/>
                  </a:lnTo>
                  <a:lnTo>
                    <a:pt x="609079" y="0"/>
                  </a:lnTo>
                  <a:lnTo>
                    <a:pt x="0" y="0"/>
                  </a:lnTo>
                  <a:lnTo>
                    <a:pt x="0" y="609079"/>
                  </a:lnTo>
                  <a:close/>
                </a:path>
              </a:pathLst>
            </a:custGeom>
            <a:ln w="25400">
              <a:solidFill>
                <a:srgbClr val="FFFFFF"/>
              </a:solidFill>
            </a:ln>
          </p:spPr>
          <p:txBody>
            <a:bodyPr wrap="square" lIns="0" tIns="0" rIns="0" bIns="0" rtlCol="0"/>
            <a:lstStyle/>
            <a:p>
              <a:endParaRPr/>
            </a:p>
          </p:txBody>
        </p:sp>
      </p:grpSp>
      <p:sp>
        <p:nvSpPr>
          <p:cNvPr id="11" name="object 11"/>
          <p:cNvSpPr txBox="1"/>
          <p:nvPr/>
        </p:nvSpPr>
        <p:spPr>
          <a:xfrm>
            <a:off x="2522727" y="2351482"/>
            <a:ext cx="241935" cy="2559050"/>
          </a:xfrm>
          <a:prstGeom prst="rect">
            <a:avLst/>
          </a:prstGeom>
        </p:spPr>
        <p:txBody>
          <a:bodyPr vert="vert270" wrap="square" lIns="0" tIns="0" rIns="0" bIns="0" rtlCol="0">
            <a:spAutoFit/>
          </a:bodyPr>
          <a:lstStyle/>
          <a:p>
            <a:pPr marL="12700">
              <a:lnSpc>
                <a:spcPts val="1720"/>
              </a:lnSpc>
            </a:pPr>
            <a:r>
              <a:rPr sz="1700" b="1" spc="-10" dirty="0">
                <a:latin typeface="Calibri"/>
                <a:cs typeface="Calibri"/>
              </a:rPr>
              <a:t>Stratégie</a:t>
            </a:r>
            <a:r>
              <a:rPr sz="1700" b="1" spc="-30" dirty="0">
                <a:latin typeface="Calibri"/>
                <a:cs typeface="Calibri"/>
              </a:rPr>
              <a:t> </a:t>
            </a:r>
            <a:r>
              <a:rPr sz="1700" b="1" dirty="0">
                <a:latin typeface="Calibri"/>
                <a:cs typeface="Calibri"/>
              </a:rPr>
              <a:t>basée</a:t>
            </a:r>
            <a:r>
              <a:rPr sz="1700" b="1" spc="-5" dirty="0">
                <a:latin typeface="Calibri"/>
                <a:cs typeface="Calibri"/>
              </a:rPr>
              <a:t> sur</a:t>
            </a:r>
            <a:r>
              <a:rPr sz="1700" b="1" spc="-15" dirty="0">
                <a:latin typeface="Calibri"/>
                <a:cs typeface="Calibri"/>
              </a:rPr>
              <a:t> </a:t>
            </a:r>
            <a:r>
              <a:rPr sz="1700" b="1" spc="-5" dirty="0">
                <a:latin typeface="Calibri"/>
                <a:cs typeface="Calibri"/>
              </a:rPr>
              <a:t>les</a:t>
            </a:r>
            <a:r>
              <a:rPr sz="1700" b="1" spc="-10" dirty="0">
                <a:latin typeface="Calibri"/>
                <a:cs typeface="Calibri"/>
              </a:rPr>
              <a:t> </a:t>
            </a:r>
            <a:r>
              <a:rPr sz="1700" b="1" dirty="0">
                <a:latin typeface="Calibri"/>
                <a:cs typeface="Calibri"/>
              </a:rPr>
              <a:t>coûts</a:t>
            </a:r>
            <a:endParaRPr sz="1700">
              <a:latin typeface="Calibri"/>
              <a:cs typeface="Calibri"/>
            </a:endParaRPr>
          </a:p>
        </p:txBody>
      </p:sp>
      <p:sp>
        <p:nvSpPr>
          <p:cNvPr id="12" name="object 12"/>
          <p:cNvSpPr/>
          <p:nvPr/>
        </p:nvSpPr>
        <p:spPr>
          <a:xfrm>
            <a:off x="2821559" y="2097023"/>
            <a:ext cx="1517015" cy="3426460"/>
          </a:xfrm>
          <a:custGeom>
            <a:avLst/>
            <a:gdLst/>
            <a:ahLst/>
            <a:cxnLst/>
            <a:rect l="l" t="t" r="r" b="b"/>
            <a:pathLst>
              <a:path w="1517014" h="3426460">
                <a:moveTo>
                  <a:pt x="1516888" y="0"/>
                </a:moveTo>
                <a:lnTo>
                  <a:pt x="0" y="0"/>
                </a:lnTo>
                <a:lnTo>
                  <a:pt x="0" y="207010"/>
                </a:lnTo>
                <a:lnTo>
                  <a:pt x="0" y="3426079"/>
                </a:lnTo>
                <a:lnTo>
                  <a:pt x="1516888" y="3426079"/>
                </a:lnTo>
                <a:lnTo>
                  <a:pt x="1516888" y="207010"/>
                </a:lnTo>
                <a:lnTo>
                  <a:pt x="1516888" y="0"/>
                </a:lnTo>
                <a:close/>
              </a:path>
            </a:pathLst>
          </a:custGeom>
          <a:solidFill>
            <a:srgbClr val="C0504D"/>
          </a:solidFill>
        </p:spPr>
        <p:txBody>
          <a:bodyPr wrap="square" lIns="0" tIns="0" rIns="0" bIns="0" rtlCol="0"/>
          <a:lstStyle/>
          <a:p>
            <a:endParaRPr/>
          </a:p>
        </p:txBody>
      </p:sp>
      <p:sp>
        <p:nvSpPr>
          <p:cNvPr id="13" name="object 13"/>
          <p:cNvSpPr txBox="1"/>
          <p:nvPr/>
        </p:nvSpPr>
        <p:spPr>
          <a:xfrm>
            <a:off x="2950717" y="2323287"/>
            <a:ext cx="1177925" cy="1021715"/>
          </a:xfrm>
          <a:prstGeom prst="rect">
            <a:avLst/>
          </a:prstGeom>
        </p:spPr>
        <p:txBody>
          <a:bodyPr vert="horz" wrap="square" lIns="0" tIns="29209" rIns="0" bIns="0" rtlCol="0">
            <a:spAutoFit/>
          </a:bodyPr>
          <a:lstStyle/>
          <a:p>
            <a:pPr marL="115570" marR="5080" indent="-116205">
              <a:lnSpc>
                <a:spcPct val="91800"/>
              </a:lnSpc>
              <a:spcBef>
                <a:spcPts val="229"/>
              </a:spcBef>
              <a:buChar char="•"/>
              <a:tabLst>
                <a:tab pos="116205" algn="l"/>
              </a:tabLst>
            </a:pPr>
            <a:r>
              <a:rPr sz="1400" spc="-15" dirty="0">
                <a:solidFill>
                  <a:srgbClr val="FFFFFF"/>
                </a:solidFill>
                <a:latin typeface="Calibri"/>
                <a:cs typeface="Calibri"/>
              </a:rPr>
              <a:t>Fixer </a:t>
            </a:r>
            <a:r>
              <a:rPr sz="1400" spc="-10" dirty="0">
                <a:solidFill>
                  <a:srgbClr val="FFFFFF"/>
                </a:solidFill>
                <a:latin typeface="Calibri"/>
                <a:cs typeface="Calibri"/>
              </a:rPr>
              <a:t>le</a:t>
            </a:r>
            <a:r>
              <a:rPr sz="1400" dirty="0">
                <a:solidFill>
                  <a:srgbClr val="FFFFFF"/>
                </a:solidFill>
                <a:latin typeface="Calibri"/>
                <a:cs typeface="Calibri"/>
              </a:rPr>
              <a:t> </a:t>
            </a:r>
            <a:r>
              <a:rPr sz="1400" spc="-15" dirty="0">
                <a:solidFill>
                  <a:srgbClr val="FFFFFF"/>
                </a:solidFill>
                <a:latin typeface="Calibri"/>
                <a:cs typeface="Calibri"/>
              </a:rPr>
              <a:t>prix</a:t>
            </a:r>
            <a:r>
              <a:rPr sz="1400" spc="10" dirty="0">
                <a:solidFill>
                  <a:srgbClr val="FFFFFF"/>
                </a:solidFill>
                <a:latin typeface="Calibri"/>
                <a:cs typeface="Calibri"/>
              </a:rPr>
              <a:t> </a:t>
            </a:r>
            <a:r>
              <a:rPr sz="1400" spc="-5" dirty="0">
                <a:solidFill>
                  <a:srgbClr val="FFFFFF"/>
                </a:solidFill>
                <a:latin typeface="Calibri"/>
                <a:cs typeface="Calibri"/>
              </a:rPr>
              <a:t>en </a:t>
            </a:r>
            <a:r>
              <a:rPr sz="1400" spc="-300" dirty="0">
                <a:solidFill>
                  <a:srgbClr val="FFFFFF"/>
                </a:solidFill>
                <a:latin typeface="Calibri"/>
                <a:cs typeface="Calibri"/>
              </a:rPr>
              <a:t> </a:t>
            </a:r>
            <a:r>
              <a:rPr sz="1400" spc="-10" dirty="0">
                <a:solidFill>
                  <a:srgbClr val="FFFFFF"/>
                </a:solidFill>
                <a:latin typeface="Calibri"/>
                <a:cs typeface="Calibri"/>
              </a:rPr>
              <a:t>fonction des </a:t>
            </a:r>
            <a:r>
              <a:rPr sz="1400" spc="-5" dirty="0">
                <a:solidFill>
                  <a:srgbClr val="FFFFFF"/>
                </a:solidFill>
                <a:latin typeface="Calibri"/>
                <a:cs typeface="Calibri"/>
              </a:rPr>
              <a:t> </a:t>
            </a:r>
            <a:r>
              <a:rPr sz="1400" spc="-10" dirty="0">
                <a:solidFill>
                  <a:srgbClr val="FFFFFF"/>
                </a:solidFill>
                <a:latin typeface="Calibri"/>
                <a:cs typeface="Calibri"/>
              </a:rPr>
              <a:t>coûts </a:t>
            </a:r>
            <a:r>
              <a:rPr sz="1400" spc="-5" dirty="0">
                <a:solidFill>
                  <a:srgbClr val="FFFFFF"/>
                </a:solidFill>
                <a:latin typeface="Calibri"/>
                <a:cs typeface="Calibri"/>
              </a:rPr>
              <a:t>et en y </a:t>
            </a:r>
            <a:r>
              <a:rPr sz="1400" dirty="0">
                <a:solidFill>
                  <a:srgbClr val="FFFFFF"/>
                </a:solidFill>
                <a:latin typeface="Calibri"/>
                <a:cs typeface="Calibri"/>
              </a:rPr>
              <a:t> </a:t>
            </a:r>
            <a:r>
              <a:rPr sz="1400" spc="-15" dirty="0">
                <a:solidFill>
                  <a:srgbClr val="FFFFFF"/>
                </a:solidFill>
                <a:latin typeface="Calibri"/>
                <a:cs typeface="Calibri"/>
              </a:rPr>
              <a:t>ajoutant</a:t>
            </a:r>
            <a:r>
              <a:rPr sz="1400" spc="30" dirty="0">
                <a:solidFill>
                  <a:srgbClr val="FFFFFF"/>
                </a:solidFill>
                <a:latin typeface="Calibri"/>
                <a:cs typeface="Calibri"/>
              </a:rPr>
              <a:t> </a:t>
            </a:r>
            <a:r>
              <a:rPr sz="1400" spc="-15" dirty="0">
                <a:solidFill>
                  <a:srgbClr val="FFFFFF"/>
                </a:solidFill>
                <a:latin typeface="Calibri"/>
                <a:cs typeface="Calibri"/>
              </a:rPr>
              <a:t>une </a:t>
            </a:r>
            <a:r>
              <a:rPr sz="1400" spc="-10" dirty="0">
                <a:solidFill>
                  <a:srgbClr val="FFFFFF"/>
                </a:solidFill>
                <a:latin typeface="Calibri"/>
                <a:cs typeface="Calibri"/>
              </a:rPr>
              <a:t> </a:t>
            </a:r>
            <a:r>
              <a:rPr sz="1400" spc="-15" dirty="0">
                <a:solidFill>
                  <a:srgbClr val="FFFFFF"/>
                </a:solidFill>
                <a:latin typeface="Calibri"/>
                <a:cs typeface="Calibri"/>
              </a:rPr>
              <a:t>marge</a:t>
            </a:r>
            <a:endParaRPr sz="1400">
              <a:latin typeface="Calibri"/>
              <a:cs typeface="Calibri"/>
            </a:endParaRPr>
          </a:p>
        </p:txBody>
      </p:sp>
      <p:sp>
        <p:nvSpPr>
          <p:cNvPr id="14" name="object 14"/>
          <p:cNvSpPr txBox="1"/>
          <p:nvPr/>
        </p:nvSpPr>
        <p:spPr>
          <a:xfrm>
            <a:off x="2950717" y="3561410"/>
            <a:ext cx="1154430" cy="826135"/>
          </a:xfrm>
          <a:prstGeom prst="rect">
            <a:avLst/>
          </a:prstGeom>
        </p:spPr>
        <p:txBody>
          <a:bodyPr vert="horz" wrap="square" lIns="0" tIns="29209" rIns="0" bIns="0" rtlCol="0">
            <a:spAutoFit/>
          </a:bodyPr>
          <a:lstStyle/>
          <a:p>
            <a:pPr marL="115570" marR="5080" indent="-116205">
              <a:lnSpc>
                <a:spcPct val="91900"/>
              </a:lnSpc>
              <a:spcBef>
                <a:spcPts val="229"/>
              </a:spcBef>
              <a:buChar char="•"/>
              <a:tabLst>
                <a:tab pos="116205" algn="l"/>
              </a:tabLst>
            </a:pPr>
            <a:r>
              <a:rPr sz="1400" spc="-10" dirty="0">
                <a:solidFill>
                  <a:srgbClr val="FFFFFF"/>
                </a:solidFill>
                <a:latin typeface="Calibri"/>
                <a:cs typeface="Calibri"/>
              </a:rPr>
              <a:t>Prix</a:t>
            </a:r>
            <a:r>
              <a:rPr sz="1400" spc="-15" dirty="0">
                <a:solidFill>
                  <a:srgbClr val="FFFFFF"/>
                </a:solidFill>
                <a:latin typeface="Calibri"/>
                <a:cs typeface="Calibri"/>
              </a:rPr>
              <a:t> de</a:t>
            </a:r>
            <a:r>
              <a:rPr sz="1400" dirty="0">
                <a:solidFill>
                  <a:srgbClr val="FFFFFF"/>
                </a:solidFill>
                <a:latin typeface="Calibri"/>
                <a:cs typeface="Calibri"/>
              </a:rPr>
              <a:t> </a:t>
            </a:r>
            <a:r>
              <a:rPr sz="1400" spc="-25" dirty="0">
                <a:solidFill>
                  <a:srgbClr val="FFFFFF"/>
                </a:solidFill>
                <a:latin typeface="Calibri"/>
                <a:cs typeface="Calibri"/>
              </a:rPr>
              <a:t>vente</a:t>
            </a:r>
            <a:r>
              <a:rPr sz="1400" spc="40" dirty="0">
                <a:solidFill>
                  <a:srgbClr val="FFFFFF"/>
                </a:solidFill>
                <a:latin typeface="Calibri"/>
                <a:cs typeface="Calibri"/>
              </a:rPr>
              <a:t> </a:t>
            </a:r>
            <a:r>
              <a:rPr sz="1400" spc="-5" dirty="0">
                <a:solidFill>
                  <a:srgbClr val="FFFFFF"/>
                </a:solidFill>
                <a:latin typeface="Calibri"/>
                <a:cs typeface="Calibri"/>
              </a:rPr>
              <a:t>: </a:t>
            </a:r>
            <a:r>
              <a:rPr sz="1400" spc="-300" dirty="0">
                <a:solidFill>
                  <a:srgbClr val="FFFFFF"/>
                </a:solidFill>
                <a:latin typeface="Calibri"/>
                <a:cs typeface="Calibri"/>
              </a:rPr>
              <a:t> </a:t>
            </a:r>
            <a:r>
              <a:rPr sz="1400" spc="-10" dirty="0">
                <a:solidFill>
                  <a:srgbClr val="FFFFFF"/>
                </a:solidFill>
                <a:latin typeface="Calibri"/>
                <a:cs typeface="Calibri"/>
              </a:rPr>
              <a:t>Coût</a:t>
            </a:r>
            <a:r>
              <a:rPr sz="1400" spc="-5" dirty="0">
                <a:solidFill>
                  <a:srgbClr val="FFFFFF"/>
                </a:solidFill>
                <a:latin typeface="Calibri"/>
                <a:cs typeface="Calibri"/>
              </a:rPr>
              <a:t> </a:t>
            </a:r>
            <a:r>
              <a:rPr sz="1400" spc="-20" dirty="0">
                <a:solidFill>
                  <a:srgbClr val="FFFFFF"/>
                </a:solidFill>
                <a:latin typeface="Calibri"/>
                <a:cs typeface="Calibri"/>
              </a:rPr>
              <a:t>total </a:t>
            </a:r>
            <a:r>
              <a:rPr sz="1400" spc="-15" dirty="0">
                <a:solidFill>
                  <a:srgbClr val="FFFFFF"/>
                </a:solidFill>
                <a:latin typeface="Calibri"/>
                <a:cs typeface="Calibri"/>
              </a:rPr>
              <a:t> </a:t>
            </a:r>
            <a:r>
              <a:rPr sz="1400" spc="-20" dirty="0">
                <a:solidFill>
                  <a:srgbClr val="FFFFFF"/>
                </a:solidFill>
                <a:latin typeface="Calibri"/>
                <a:cs typeface="Calibri"/>
              </a:rPr>
              <a:t>unitaire</a:t>
            </a:r>
            <a:r>
              <a:rPr sz="1400" spc="-15" dirty="0">
                <a:solidFill>
                  <a:srgbClr val="FFFFFF"/>
                </a:solidFill>
                <a:latin typeface="Calibri"/>
                <a:cs typeface="Calibri"/>
              </a:rPr>
              <a:t> </a:t>
            </a:r>
            <a:r>
              <a:rPr sz="1400" spc="-5" dirty="0">
                <a:solidFill>
                  <a:srgbClr val="FFFFFF"/>
                </a:solidFill>
                <a:latin typeface="Calibri"/>
                <a:cs typeface="Calibri"/>
              </a:rPr>
              <a:t>+ </a:t>
            </a:r>
            <a:r>
              <a:rPr sz="1400" dirty="0">
                <a:solidFill>
                  <a:srgbClr val="FFFFFF"/>
                </a:solidFill>
                <a:latin typeface="Calibri"/>
                <a:cs typeface="Calibri"/>
              </a:rPr>
              <a:t> </a:t>
            </a:r>
            <a:r>
              <a:rPr sz="1400" u="sng" spc="-15" dirty="0">
                <a:solidFill>
                  <a:srgbClr val="FFFFFF"/>
                </a:solidFill>
                <a:uFill>
                  <a:solidFill>
                    <a:srgbClr val="FFFFFF"/>
                  </a:solidFill>
                </a:uFill>
                <a:latin typeface="Calibri"/>
                <a:cs typeface="Calibri"/>
              </a:rPr>
              <a:t>marge</a:t>
            </a:r>
            <a:endParaRPr sz="1400">
              <a:latin typeface="Calibri"/>
              <a:cs typeface="Calibri"/>
            </a:endParaRPr>
          </a:p>
        </p:txBody>
      </p:sp>
      <p:grpSp>
        <p:nvGrpSpPr>
          <p:cNvPr id="15" name="object 15"/>
          <p:cNvGrpSpPr/>
          <p:nvPr/>
        </p:nvGrpSpPr>
        <p:grpSpPr>
          <a:xfrm>
            <a:off x="2504313" y="1682254"/>
            <a:ext cx="635000" cy="635000"/>
            <a:chOff x="2504313" y="1682254"/>
            <a:chExt cx="635000" cy="635000"/>
          </a:xfrm>
        </p:grpSpPr>
        <p:sp>
          <p:nvSpPr>
            <p:cNvPr id="16" name="object 16"/>
            <p:cNvSpPr/>
            <p:nvPr/>
          </p:nvSpPr>
          <p:spPr>
            <a:xfrm>
              <a:off x="2517013" y="1694954"/>
              <a:ext cx="609600" cy="609600"/>
            </a:xfrm>
            <a:custGeom>
              <a:avLst/>
              <a:gdLst/>
              <a:ahLst/>
              <a:cxnLst/>
              <a:rect l="l" t="t" r="r" b="b"/>
              <a:pathLst>
                <a:path w="609600" h="609600">
                  <a:moveTo>
                    <a:pt x="609079" y="0"/>
                  </a:moveTo>
                  <a:lnTo>
                    <a:pt x="0" y="0"/>
                  </a:lnTo>
                  <a:lnTo>
                    <a:pt x="0" y="609079"/>
                  </a:lnTo>
                  <a:lnTo>
                    <a:pt x="609079" y="609079"/>
                  </a:lnTo>
                  <a:lnTo>
                    <a:pt x="609079" y="0"/>
                  </a:lnTo>
                  <a:close/>
                </a:path>
              </a:pathLst>
            </a:custGeom>
            <a:solidFill>
              <a:srgbClr val="E1C2C2"/>
            </a:solidFill>
          </p:spPr>
          <p:txBody>
            <a:bodyPr wrap="square" lIns="0" tIns="0" rIns="0" bIns="0" rtlCol="0"/>
            <a:lstStyle/>
            <a:p>
              <a:endParaRPr/>
            </a:p>
          </p:txBody>
        </p:sp>
        <p:sp>
          <p:nvSpPr>
            <p:cNvPr id="17" name="object 17"/>
            <p:cNvSpPr/>
            <p:nvPr/>
          </p:nvSpPr>
          <p:spPr>
            <a:xfrm>
              <a:off x="2517013" y="1694954"/>
              <a:ext cx="609600" cy="609600"/>
            </a:xfrm>
            <a:custGeom>
              <a:avLst/>
              <a:gdLst/>
              <a:ahLst/>
              <a:cxnLst/>
              <a:rect l="l" t="t" r="r" b="b"/>
              <a:pathLst>
                <a:path w="609600" h="609600">
                  <a:moveTo>
                    <a:pt x="0" y="609079"/>
                  </a:moveTo>
                  <a:lnTo>
                    <a:pt x="609079" y="609079"/>
                  </a:lnTo>
                  <a:lnTo>
                    <a:pt x="609079" y="0"/>
                  </a:lnTo>
                  <a:lnTo>
                    <a:pt x="0" y="0"/>
                  </a:lnTo>
                  <a:lnTo>
                    <a:pt x="0" y="609079"/>
                  </a:lnTo>
                  <a:close/>
                </a:path>
              </a:pathLst>
            </a:custGeom>
            <a:ln w="25400">
              <a:solidFill>
                <a:srgbClr val="FFFFFF"/>
              </a:solidFill>
            </a:ln>
          </p:spPr>
          <p:txBody>
            <a:bodyPr wrap="square" lIns="0" tIns="0" rIns="0" bIns="0" rtlCol="0"/>
            <a:lstStyle/>
            <a:p>
              <a:endParaRPr/>
            </a:p>
          </p:txBody>
        </p:sp>
      </p:grpSp>
      <p:sp>
        <p:nvSpPr>
          <p:cNvPr id="18" name="object 18"/>
          <p:cNvSpPr txBox="1"/>
          <p:nvPr/>
        </p:nvSpPr>
        <p:spPr>
          <a:xfrm>
            <a:off x="4739665" y="2349911"/>
            <a:ext cx="242570" cy="2837815"/>
          </a:xfrm>
          <a:prstGeom prst="rect">
            <a:avLst/>
          </a:prstGeom>
        </p:spPr>
        <p:txBody>
          <a:bodyPr vert="vert270" wrap="square" lIns="0" tIns="0" rIns="0" bIns="0" rtlCol="0">
            <a:spAutoFit/>
          </a:bodyPr>
          <a:lstStyle/>
          <a:p>
            <a:pPr marL="12700">
              <a:lnSpc>
                <a:spcPts val="1720"/>
              </a:lnSpc>
            </a:pPr>
            <a:r>
              <a:rPr sz="1700" b="1" spc="-10" dirty="0">
                <a:latin typeface="Calibri"/>
                <a:cs typeface="Calibri"/>
              </a:rPr>
              <a:t>Stratégie</a:t>
            </a:r>
            <a:r>
              <a:rPr sz="1700" b="1" spc="-25" dirty="0">
                <a:latin typeface="Calibri"/>
                <a:cs typeface="Calibri"/>
              </a:rPr>
              <a:t> </a:t>
            </a:r>
            <a:r>
              <a:rPr sz="1700" b="1" dirty="0">
                <a:latin typeface="Calibri"/>
                <a:cs typeface="Calibri"/>
              </a:rPr>
              <a:t>basée </a:t>
            </a:r>
            <a:r>
              <a:rPr sz="1700" b="1" spc="-5" dirty="0">
                <a:latin typeface="Calibri"/>
                <a:cs typeface="Calibri"/>
              </a:rPr>
              <a:t>sur</a:t>
            </a:r>
            <a:r>
              <a:rPr sz="1700" b="1" spc="-10" dirty="0">
                <a:latin typeface="Calibri"/>
                <a:cs typeface="Calibri"/>
              </a:rPr>
              <a:t> la</a:t>
            </a:r>
            <a:r>
              <a:rPr sz="1700" b="1" spc="-5" dirty="0">
                <a:latin typeface="Calibri"/>
                <a:cs typeface="Calibri"/>
              </a:rPr>
              <a:t> </a:t>
            </a:r>
            <a:r>
              <a:rPr sz="1700" b="1" dirty="0">
                <a:latin typeface="Calibri"/>
                <a:cs typeface="Calibri"/>
              </a:rPr>
              <a:t>demande</a:t>
            </a:r>
            <a:endParaRPr sz="1700">
              <a:latin typeface="Calibri"/>
              <a:cs typeface="Calibri"/>
            </a:endParaRPr>
          </a:p>
        </p:txBody>
      </p:sp>
      <p:sp>
        <p:nvSpPr>
          <p:cNvPr id="19" name="object 19"/>
          <p:cNvSpPr/>
          <p:nvPr/>
        </p:nvSpPr>
        <p:spPr>
          <a:xfrm>
            <a:off x="5037963" y="2097023"/>
            <a:ext cx="1517015" cy="3426460"/>
          </a:xfrm>
          <a:custGeom>
            <a:avLst/>
            <a:gdLst/>
            <a:ahLst/>
            <a:cxnLst/>
            <a:rect l="l" t="t" r="r" b="b"/>
            <a:pathLst>
              <a:path w="1517015" h="3426460">
                <a:moveTo>
                  <a:pt x="1516888" y="0"/>
                </a:moveTo>
                <a:lnTo>
                  <a:pt x="0" y="0"/>
                </a:lnTo>
                <a:lnTo>
                  <a:pt x="0" y="207010"/>
                </a:lnTo>
                <a:lnTo>
                  <a:pt x="0" y="3426079"/>
                </a:lnTo>
                <a:lnTo>
                  <a:pt x="1516888" y="3426079"/>
                </a:lnTo>
                <a:lnTo>
                  <a:pt x="1516888" y="207010"/>
                </a:lnTo>
                <a:lnTo>
                  <a:pt x="1516888" y="0"/>
                </a:lnTo>
                <a:close/>
              </a:path>
            </a:pathLst>
          </a:custGeom>
          <a:solidFill>
            <a:srgbClr val="C0504D"/>
          </a:solidFill>
        </p:spPr>
        <p:txBody>
          <a:bodyPr wrap="square" lIns="0" tIns="0" rIns="0" bIns="0" rtlCol="0"/>
          <a:lstStyle/>
          <a:p>
            <a:endParaRPr/>
          </a:p>
        </p:txBody>
      </p:sp>
      <p:sp>
        <p:nvSpPr>
          <p:cNvPr id="20" name="object 20"/>
          <p:cNvSpPr txBox="1"/>
          <p:nvPr/>
        </p:nvSpPr>
        <p:spPr>
          <a:xfrm>
            <a:off x="5167884" y="2323287"/>
            <a:ext cx="1185545" cy="1021715"/>
          </a:xfrm>
          <a:prstGeom prst="rect">
            <a:avLst/>
          </a:prstGeom>
        </p:spPr>
        <p:txBody>
          <a:bodyPr vert="horz" wrap="square" lIns="0" tIns="29209" rIns="0" bIns="0" rtlCol="0">
            <a:spAutoFit/>
          </a:bodyPr>
          <a:lstStyle/>
          <a:p>
            <a:pPr marL="115570" marR="5080" indent="-116205">
              <a:lnSpc>
                <a:spcPct val="91800"/>
              </a:lnSpc>
              <a:spcBef>
                <a:spcPts val="229"/>
              </a:spcBef>
              <a:buChar char="•"/>
              <a:tabLst>
                <a:tab pos="116205" algn="l"/>
              </a:tabLst>
            </a:pPr>
            <a:r>
              <a:rPr sz="1400" spc="-15" dirty="0">
                <a:solidFill>
                  <a:srgbClr val="FFFFFF"/>
                </a:solidFill>
                <a:latin typeface="Calibri"/>
                <a:cs typeface="Calibri"/>
              </a:rPr>
              <a:t>On</a:t>
            </a:r>
            <a:r>
              <a:rPr sz="1400" spc="-5" dirty="0">
                <a:solidFill>
                  <a:srgbClr val="FFFFFF"/>
                </a:solidFill>
                <a:latin typeface="Calibri"/>
                <a:cs typeface="Calibri"/>
              </a:rPr>
              <a:t> </a:t>
            </a:r>
            <a:r>
              <a:rPr sz="1400" spc="-15" dirty="0">
                <a:solidFill>
                  <a:srgbClr val="FFFFFF"/>
                </a:solidFill>
                <a:latin typeface="Calibri"/>
                <a:cs typeface="Calibri"/>
              </a:rPr>
              <a:t>tient </a:t>
            </a:r>
            <a:r>
              <a:rPr sz="1400" spc="-10" dirty="0">
                <a:solidFill>
                  <a:srgbClr val="FFFFFF"/>
                </a:solidFill>
                <a:latin typeface="Calibri"/>
                <a:cs typeface="Calibri"/>
              </a:rPr>
              <a:t> </a:t>
            </a:r>
            <a:r>
              <a:rPr sz="1400" spc="-15" dirty="0">
                <a:solidFill>
                  <a:srgbClr val="FFFFFF"/>
                </a:solidFill>
                <a:latin typeface="Calibri"/>
                <a:cs typeface="Calibri"/>
              </a:rPr>
              <a:t>compte</a:t>
            </a:r>
            <a:r>
              <a:rPr sz="1400" spc="10" dirty="0">
                <a:solidFill>
                  <a:srgbClr val="FFFFFF"/>
                </a:solidFill>
                <a:latin typeface="Calibri"/>
                <a:cs typeface="Calibri"/>
              </a:rPr>
              <a:t> </a:t>
            </a:r>
            <a:r>
              <a:rPr sz="1400" spc="-15" dirty="0">
                <a:solidFill>
                  <a:srgbClr val="FFFFFF"/>
                </a:solidFill>
                <a:latin typeface="Calibri"/>
                <a:cs typeface="Calibri"/>
              </a:rPr>
              <a:t>du </a:t>
            </a:r>
            <a:r>
              <a:rPr sz="1400" spc="-10" dirty="0">
                <a:solidFill>
                  <a:srgbClr val="FFFFFF"/>
                </a:solidFill>
                <a:latin typeface="Calibri"/>
                <a:cs typeface="Calibri"/>
              </a:rPr>
              <a:t> </a:t>
            </a:r>
            <a:r>
              <a:rPr sz="1400" spc="-15" dirty="0">
                <a:solidFill>
                  <a:srgbClr val="FFFFFF"/>
                </a:solidFill>
                <a:latin typeface="Calibri"/>
                <a:cs typeface="Calibri"/>
              </a:rPr>
              <a:t>marché </a:t>
            </a:r>
            <a:r>
              <a:rPr sz="1400" spc="-10" dirty="0">
                <a:solidFill>
                  <a:srgbClr val="FFFFFF"/>
                </a:solidFill>
                <a:latin typeface="Calibri"/>
                <a:cs typeface="Calibri"/>
              </a:rPr>
              <a:t>(étude </a:t>
            </a:r>
            <a:r>
              <a:rPr sz="1400" spc="-305" dirty="0">
                <a:solidFill>
                  <a:srgbClr val="FFFFFF"/>
                </a:solidFill>
                <a:latin typeface="Calibri"/>
                <a:cs typeface="Calibri"/>
              </a:rPr>
              <a:t> </a:t>
            </a:r>
            <a:r>
              <a:rPr sz="1400" spc="-15" dirty="0">
                <a:solidFill>
                  <a:srgbClr val="FFFFFF"/>
                </a:solidFill>
                <a:latin typeface="Calibri"/>
                <a:cs typeface="Calibri"/>
              </a:rPr>
              <a:t>de</a:t>
            </a:r>
            <a:r>
              <a:rPr sz="1400" spc="10" dirty="0">
                <a:solidFill>
                  <a:srgbClr val="FFFFFF"/>
                </a:solidFill>
                <a:latin typeface="Calibri"/>
                <a:cs typeface="Calibri"/>
              </a:rPr>
              <a:t> </a:t>
            </a:r>
            <a:r>
              <a:rPr sz="1400" spc="-15" dirty="0">
                <a:solidFill>
                  <a:srgbClr val="FFFFFF"/>
                </a:solidFill>
                <a:latin typeface="Calibri"/>
                <a:cs typeface="Calibri"/>
              </a:rPr>
              <a:t>marché </a:t>
            </a:r>
            <a:r>
              <a:rPr sz="1400" spc="-10" dirty="0">
                <a:solidFill>
                  <a:srgbClr val="FFFFFF"/>
                </a:solidFill>
                <a:latin typeface="Calibri"/>
                <a:cs typeface="Calibri"/>
              </a:rPr>
              <a:t> </a:t>
            </a:r>
            <a:r>
              <a:rPr sz="1400" spc="-20" dirty="0">
                <a:solidFill>
                  <a:srgbClr val="FFFFFF"/>
                </a:solidFill>
                <a:latin typeface="Calibri"/>
                <a:cs typeface="Calibri"/>
              </a:rPr>
              <a:t>importante)</a:t>
            </a:r>
            <a:endParaRPr sz="1400">
              <a:latin typeface="Calibri"/>
              <a:cs typeface="Calibri"/>
            </a:endParaRPr>
          </a:p>
        </p:txBody>
      </p:sp>
      <p:sp>
        <p:nvSpPr>
          <p:cNvPr id="21" name="object 21"/>
          <p:cNvSpPr txBox="1"/>
          <p:nvPr/>
        </p:nvSpPr>
        <p:spPr>
          <a:xfrm>
            <a:off x="5167884" y="3561410"/>
            <a:ext cx="1205865" cy="1216660"/>
          </a:xfrm>
          <a:prstGeom prst="rect">
            <a:avLst/>
          </a:prstGeom>
        </p:spPr>
        <p:txBody>
          <a:bodyPr vert="horz" wrap="square" lIns="0" tIns="29209" rIns="0" bIns="0" rtlCol="0">
            <a:spAutoFit/>
          </a:bodyPr>
          <a:lstStyle/>
          <a:p>
            <a:pPr marL="115570" marR="5080" indent="-116205">
              <a:lnSpc>
                <a:spcPct val="91700"/>
              </a:lnSpc>
              <a:spcBef>
                <a:spcPts val="229"/>
              </a:spcBef>
              <a:buChar char="•"/>
              <a:tabLst>
                <a:tab pos="116205" algn="l"/>
              </a:tabLst>
            </a:pPr>
            <a:r>
              <a:rPr sz="1400" spc="-15" dirty="0">
                <a:solidFill>
                  <a:srgbClr val="FFFFFF"/>
                </a:solidFill>
                <a:latin typeface="Calibri"/>
                <a:cs typeface="Calibri"/>
              </a:rPr>
              <a:t>On</a:t>
            </a:r>
            <a:r>
              <a:rPr sz="1400" spc="-10" dirty="0">
                <a:solidFill>
                  <a:srgbClr val="FFFFFF"/>
                </a:solidFill>
                <a:latin typeface="Calibri"/>
                <a:cs typeface="Calibri"/>
              </a:rPr>
              <a:t> mise</a:t>
            </a:r>
            <a:r>
              <a:rPr sz="1400" spc="5" dirty="0">
                <a:solidFill>
                  <a:srgbClr val="FFFFFF"/>
                </a:solidFill>
                <a:latin typeface="Calibri"/>
                <a:cs typeface="Calibri"/>
              </a:rPr>
              <a:t> </a:t>
            </a:r>
            <a:r>
              <a:rPr sz="1400" spc="-10" dirty="0">
                <a:solidFill>
                  <a:srgbClr val="FFFFFF"/>
                </a:solidFill>
                <a:latin typeface="Calibri"/>
                <a:cs typeface="Calibri"/>
              </a:rPr>
              <a:t>sur</a:t>
            </a:r>
            <a:r>
              <a:rPr sz="1400" dirty="0">
                <a:solidFill>
                  <a:srgbClr val="FFFFFF"/>
                </a:solidFill>
                <a:latin typeface="Calibri"/>
                <a:cs typeface="Calibri"/>
              </a:rPr>
              <a:t> </a:t>
            </a:r>
            <a:r>
              <a:rPr sz="1400" spc="-10" dirty="0">
                <a:solidFill>
                  <a:srgbClr val="FFFFFF"/>
                </a:solidFill>
                <a:latin typeface="Calibri"/>
                <a:cs typeface="Calibri"/>
              </a:rPr>
              <a:t>la </a:t>
            </a:r>
            <a:r>
              <a:rPr sz="1400" spc="-5" dirty="0">
                <a:solidFill>
                  <a:srgbClr val="FFFFFF"/>
                </a:solidFill>
                <a:latin typeface="Calibri"/>
                <a:cs typeface="Calibri"/>
              </a:rPr>
              <a:t> </a:t>
            </a:r>
            <a:r>
              <a:rPr sz="1400" spc="-20" dirty="0">
                <a:solidFill>
                  <a:srgbClr val="FFFFFF"/>
                </a:solidFill>
                <a:latin typeface="Calibri"/>
                <a:cs typeface="Calibri"/>
              </a:rPr>
              <a:t>qualité</a:t>
            </a:r>
            <a:r>
              <a:rPr sz="1400" spc="60" dirty="0">
                <a:solidFill>
                  <a:srgbClr val="FFFFFF"/>
                </a:solidFill>
                <a:latin typeface="Calibri"/>
                <a:cs typeface="Calibri"/>
              </a:rPr>
              <a:t> </a:t>
            </a:r>
            <a:r>
              <a:rPr sz="1400" spc="-10" dirty="0">
                <a:solidFill>
                  <a:srgbClr val="FFFFFF"/>
                </a:solidFill>
                <a:latin typeface="Calibri"/>
                <a:cs typeface="Calibri"/>
              </a:rPr>
              <a:t>des </a:t>
            </a:r>
            <a:r>
              <a:rPr sz="1400" spc="-5" dirty="0">
                <a:solidFill>
                  <a:srgbClr val="FFFFFF"/>
                </a:solidFill>
                <a:latin typeface="Calibri"/>
                <a:cs typeface="Calibri"/>
              </a:rPr>
              <a:t> </a:t>
            </a:r>
            <a:r>
              <a:rPr sz="1400" spc="-15" dirty="0">
                <a:solidFill>
                  <a:srgbClr val="FFFFFF"/>
                </a:solidFill>
                <a:latin typeface="Calibri"/>
                <a:cs typeface="Calibri"/>
              </a:rPr>
              <a:t>produits </a:t>
            </a:r>
            <a:r>
              <a:rPr sz="1400" spc="-5" dirty="0">
                <a:solidFill>
                  <a:srgbClr val="FFFFFF"/>
                </a:solidFill>
                <a:latin typeface="Calibri"/>
                <a:cs typeface="Calibri"/>
              </a:rPr>
              <a:t>et </a:t>
            </a:r>
            <a:r>
              <a:rPr sz="1400" spc="-10" dirty="0">
                <a:solidFill>
                  <a:srgbClr val="FFFFFF"/>
                </a:solidFill>
                <a:latin typeface="Calibri"/>
                <a:cs typeface="Calibri"/>
              </a:rPr>
              <a:t>des </a:t>
            </a:r>
            <a:r>
              <a:rPr sz="1400" spc="-305" dirty="0">
                <a:solidFill>
                  <a:srgbClr val="FFFFFF"/>
                </a:solidFill>
                <a:latin typeface="Calibri"/>
                <a:cs typeface="Calibri"/>
              </a:rPr>
              <a:t> </a:t>
            </a:r>
            <a:r>
              <a:rPr sz="1400" spc="-5" dirty="0">
                <a:solidFill>
                  <a:srgbClr val="FFFFFF"/>
                </a:solidFill>
                <a:latin typeface="Calibri"/>
                <a:cs typeface="Calibri"/>
              </a:rPr>
              <a:t>services </a:t>
            </a:r>
            <a:r>
              <a:rPr sz="1400" dirty="0">
                <a:solidFill>
                  <a:srgbClr val="FFFFFF"/>
                </a:solidFill>
                <a:latin typeface="Calibri"/>
                <a:cs typeface="Calibri"/>
              </a:rPr>
              <a:t> </a:t>
            </a:r>
            <a:r>
              <a:rPr sz="1400" spc="-5" dirty="0">
                <a:solidFill>
                  <a:srgbClr val="FFFFFF"/>
                </a:solidFill>
                <a:latin typeface="Calibri"/>
                <a:cs typeface="Calibri"/>
              </a:rPr>
              <a:t>(services </a:t>
            </a:r>
            <a:r>
              <a:rPr sz="1400" dirty="0">
                <a:solidFill>
                  <a:srgbClr val="FFFFFF"/>
                </a:solidFill>
                <a:latin typeface="Calibri"/>
                <a:cs typeface="Calibri"/>
              </a:rPr>
              <a:t> </a:t>
            </a:r>
            <a:r>
              <a:rPr sz="1400" spc="-10" dirty="0">
                <a:solidFill>
                  <a:srgbClr val="FFFFFF"/>
                </a:solidFill>
                <a:latin typeface="Calibri"/>
                <a:cs typeface="Calibri"/>
              </a:rPr>
              <a:t>personnalisés)</a:t>
            </a:r>
            <a:endParaRPr sz="1400">
              <a:latin typeface="Calibri"/>
              <a:cs typeface="Calibri"/>
            </a:endParaRPr>
          </a:p>
        </p:txBody>
      </p:sp>
      <p:grpSp>
        <p:nvGrpSpPr>
          <p:cNvPr id="22" name="object 22"/>
          <p:cNvGrpSpPr/>
          <p:nvPr/>
        </p:nvGrpSpPr>
        <p:grpSpPr>
          <a:xfrm>
            <a:off x="4720844" y="1682254"/>
            <a:ext cx="635000" cy="635000"/>
            <a:chOff x="4720844" y="1682254"/>
            <a:chExt cx="635000" cy="635000"/>
          </a:xfrm>
        </p:grpSpPr>
        <p:sp>
          <p:nvSpPr>
            <p:cNvPr id="23" name="object 23"/>
            <p:cNvSpPr/>
            <p:nvPr/>
          </p:nvSpPr>
          <p:spPr>
            <a:xfrm>
              <a:off x="4733544" y="1694954"/>
              <a:ext cx="609600" cy="609600"/>
            </a:xfrm>
            <a:custGeom>
              <a:avLst/>
              <a:gdLst/>
              <a:ahLst/>
              <a:cxnLst/>
              <a:rect l="l" t="t" r="r" b="b"/>
              <a:pathLst>
                <a:path w="609600" h="609600">
                  <a:moveTo>
                    <a:pt x="609079" y="0"/>
                  </a:moveTo>
                  <a:lnTo>
                    <a:pt x="0" y="0"/>
                  </a:lnTo>
                  <a:lnTo>
                    <a:pt x="0" y="609079"/>
                  </a:lnTo>
                  <a:lnTo>
                    <a:pt x="609079" y="609079"/>
                  </a:lnTo>
                  <a:lnTo>
                    <a:pt x="609079" y="0"/>
                  </a:lnTo>
                  <a:close/>
                </a:path>
              </a:pathLst>
            </a:custGeom>
            <a:solidFill>
              <a:srgbClr val="E1C2C2"/>
            </a:solidFill>
          </p:spPr>
          <p:txBody>
            <a:bodyPr wrap="square" lIns="0" tIns="0" rIns="0" bIns="0" rtlCol="0"/>
            <a:lstStyle/>
            <a:p>
              <a:endParaRPr/>
            </a:p>
          </p:txBody>
        </p:sp>
        <p:sp>
          <p:nvSpPr>
            <p:cNvPr id="24" name="object 24"/>
            <p:cNvSpPr/>
            <p:nvPr/>
          </p:nvSpPr>
          <p:spPr>
            <a:xfrm>
              <a:off x="4733544" y="1694954"/>
              <a:ext cx="609600" cy="609600"/>
            </a:xfrm>
            <a:custGeom>
              <a:avLst/>
              <a:gdLst/>
              <a:ahLst/>
              <a:cxnLst/>
              <a:rect l="l" t="t" r="r" b="b"/>
              <a:pathLst>
                <a:path w="609600" h="609600">
                  <a:moveTo>
                    <a:pt x="0" y="609079"/>
                  </a:moveTo>
                  <a:lnTo>
                    <a:pt x="609079" y="609079"/>
                  </a:lnTo>
                  <a:lnTo>
                    <a:pt x="609079" y="0"/>
                  </a:lnTo>
                  <a:lnTo>
                    <a:pt x="0" y="0"/>
                  </a:lnTo>
                  <a:lnTo>
                    <a:pt x="0" y="609079"/>
                  </a:lnTo>
                  <a:close/>
                </a:path>
              </a:pathLst>
            </a:custGeom>
            <a:ln w="25400">
              <a:solidFill>
                <a:srgbClr val="FFFFFF"/>
              </a:solidFill>
            </a:ln>
          </p:spPr>
          <p:txBody>
            <a:bodyPr wrap="square" lIns="0" tIns="0" rIns="0" bIns="0" rtlCol="0"/>
            <a:lstStyle/>
            <a:p>
              <a:endParaRPr/>
            </a:p>
          </p:txBody>
        </p:sp>
      </p:grpSp>
      <p:sp>
        <p:nvSpPr>
          <p:cNvPr id="25" name="object 25"/>
          <p:cNvSpPr txBox="1"/>
          <p:nvPr/>
        </p:nvSpPr>
        <p:spPr>
          <a:xfrm>
            <a:off x="6957314" y="2351371"/>
            <a:ext cx="241935" cy="3092450"/>
          </a:xfrm>
          <a:prstGeom prst="rect">
            <a:avLst/>
          </a:prstGeom>
        </p:spPr>
        <p:txBody>
          <a:bodyPr vert="vert270" wrap="square" lIns="0" tIns="0" rIns="0" bIns="0" rtlCol="0">
            <a:spAutoFit/>
          </a:bodyPr>
          <a:lstStyle/>
          <a:p>
            <a:pPr marL="12700">
              <a:lnSpc>
                <a:spcPts val="1720"/>
              </a:lnSpc>
            </a:pPr>
            <a:r>
              <a:rPr sz="1700" b="1" spc="-10" dirty="0">
                <a:latin typeface="Calibri"/>
                <a:cs typeface="Calibri"/>
              </a:rPr>
              <a:t>Stratégie</a:t>
            </a:r>
            <a:r>
              <a:rPr sz="1700" b="1" spc="-35" dirty="0">
                <a:latin typeface="Calibri"/>
                <a:cs typeface="Calibri"/>
              </a:rPr>
              <a:t> </a:t>
            </a:r>
            <a:r>
              <a:rPr sz="1700" b="1" dirty="0">
                <a:latin typeface="Calibri"/>
                <a:cs typeface="Calibri"/>
              </a:rPr>
              <a:t>basée</a:t>
            </a:r>
            <a:r>
              <a:rPr sz="1700" b="1" spc="-5" dirty="0">
                <a:latin typeface="Calibri"/>
                <a:cs typeface="Calibri"/>
              </a:rPr>
              <a:t> sur</a:t>
            </a:r>
            <a:r>
              <a:rPr sz="1700" b="1" spc="-15" dirty="0">
                <a:latin typeface="Calibri"/>
                <a:cs typeface="Calibri"/>
              </a:rPr>
              <a:t> </a:t>
            </a:r>
            <a:r>
              <a:rPr sz="1700" b="1" spc="-10" dirty="0">
                <a:latin typeface="Calibri"/>
                <a:cs typeface="Calibri"/>
              </a:rPr>
              <a:t>la </a:t>
            </a:r>
            <a:r>
              <a:rPr sz="1700" b="1" dirty="0">
                <a:latin typeface="Calibri"/>
                <a:cs typeface="Calibri"/>
              </a:rPr>
              <a:t>concurrence</a:t>
            </a:r>
            <a:endParaRPr sz="1700">
              <a:latin typeface="Calibri"/>
              <a:cs typeface="Calibri"/>
            </a:endParaRPr>
          </a:p>
        </p:txBody>
      </p:sp>
      <p:sp>
        <p:nvSpPr>
          <p:cNvPr id="26" name="object 26"/>
          <p:cNvSpPr/>
          <p:nvPr/>
        </p:nvSpPr>
        <p:spPr>
          <a:xfrm>
            <a:off x="7303516" y="2132964"/>
            <a:ext cx="1517015" cy="171450"/>
          </a:xfrm>
          <a:custGeom>
            <a:avLst/>
            <a:gdLst/>
            <a:ahLst/>
            <a:cxnLst/>
            <a:rect l="l" t="t" r="r" b="b"/>
            <a:pathLst>
              <a:path w="1517015" h="171450">
                <a:moveTo>
                  <a:pt x="0" y="171068"/>
                </a:moveTo>
                <a:lnTo>
                  <a:pt x="1516887" y="171068"/>
                </a:lnTo>
                <a:lnTo>
                  <a:pt x="1516887" y="0"/>
                </a:lnTo>
                <a:lnTo>
                  <a:pt x="0" y="0"/>
                </a:lnTo>
                <a:lnTo>
                  <a:pt x="0" y="171068"/>
                </a:lnTo>
                <a:close/>
              </a:path>
            </a:pathLst>
          </a:custGeom>
          <a:solidFill>
            <a:srgbClr val="C0504D"/>
          </a:solidFill>
        </p:spPr>
        <p:txBody>
          <a:bodyPr wrap="square" lIns="0" tIns="0" rIns="0" bIns="0" rtlCol="0"/>
          <a:lstStyle/>
          <a:p>
            <a:endParaRPr/>
          </a:p>
        </p:txBody>
      </p:sp>
      <p:sp>
        <p:nvSpPr>
          <p:cNvPr id="27" name="object 27"/>
          <p:cNvSpPr txBox="1"/>
          <p:nvPr/>
        </p:nvSpPr>
        <p:spPr>
          <a:xfrm>
            <a:off x="7303516" y="2304033"/>
            <a:ext cx="1517015" cy="3255010"/>
          </a:xfrm>
          <a:prstGeom prst="rect">
            <a:avLst/>
          </a:prstGeom>
          <a:solidFill>
            <a:srgbClr val="C0504D"/>
          </a:solidFill>
        </p:spPr>
        <p:txBody>
          <a:bodyPr vert="horz" wrap="square" lIns="0" tIns="84455" rIns="0" bIns="0" rtlCol="0">
            <a:spAutoFit/>
          </a:bodyPr>
          <a:lstStyle/>
          <a:p>
            <a:pPr marL="246379" marR="127635" indent="-116205">
              <a:lnSpc>
                <a:spcPct val="91800"/>
              </a:lnSpc>
              <a:spcBef>
                <a:spcPts val="665"/>
              </a:spcBef>
              <a:buChar char="•"/>
              <a:tabLst>
                <a:tab pos="247015" algn="l"/>
              </a:tabLst>
            </a:pPr>
            <a:r>
              <a:rPr sz="1400" spc="-15" dirty="0">
                <a:solidFill>
                  <a:srgbClr val="FFFFFF"/>
                </a:solidFill>
                <a:latin typeface="Calibri"/>
                <a:cs typeface="Calibri"/>
              </a:rPr>
              <a:t>Fixer</a:t>
            </a:r>
            <a:r>
              <a:rPr sz="1400" spc="-5" dirty="0">
                <a:solidFill>
                  <a:srgbClr val="FFFFFF"/>
                </a:solidFill>
                <a:latin typeface="Calibri"/>
                <a:cs typeface="Calibri"/>
              </a:rPr>
              <a:t> </a:t>
            </a:r>
            <a:r>
              <a:rPr sz="1400" spc="-10" dirty="0">
                <a:solidFill>
                  <a:srgbClr val="FFFFFF"/>
                </a:solidFill>
                <a:latin typeface="Calibri"/>
                <a:cs typeface="Calibri"/>
              </a:rPr>
              <a:t>le</a:t>
            </a:r>
            <a:r>
              <a:rPr sz="1400" spc="5" dirty="0">
                <a:solidFill>
                  <a:srgbClr val="FFFFFF"/>
                </a:solidFill>
                <a:latin typeface="Calibri"/>
                <a:cs typeface="Calibri"/>
              </a:rPr>
              <a:t> </a:t>
            </a:r>
            <a:r>
              <a:rPr sz="1400" spc="-15" dirty="0">
                <a:solidFill>
                  <a:srgbClr val="FFFFFF"/>
                </a:solidFill>
                <a:latin typeface="Calibri"/>
                <a:cs typeface="Calibri"/>
              </a:rPr>
              <a:t>prix</a:t>
            </a:r>
            <a:r>
              <a:rPr sz="1400" spc="20" dirty="0">
                <a:solidFill>
                  <a:srgbClr val="FFFFFF"/>
                </a:solidFill>
                <a:latin typeface="Calibri"/>
                <a:cs typeface="Calibri"/>
              </a:rPr>
              <a:t> </a:t>
            </a:r>
            <a:r>
              <a:rPr sz="1400" spc="-5" dirty="0">
                <a:solidFill>
                  <a:srgbClr val="FFFFFF"/>
                </a:solidFill>
                <a:latin typeface="Calibri"/>
                <a:cs typeface="Calibri"/>
              </a:rPr>
              <a:t>en </a:t>
            </a:r>
            <a:r>
              <a:rPr sz="1400" dirty="0">
                <a:solidFill>
                  <a:srgbClr val="FFFFFF"/>
                </a:solidFill>
                <a:latin typeface="Calibri"/>
                <a:cs typeface="Calibri"/>
              </a:rPr>
              <a:t> </a:t>
            </a:r>
            <a:r>
              <a:rPr sz="1400" spc="-10" dirty="0">
                <a:solidFill>
                  <a:srgbClr val="FFFFFF"/>
                </a:solidFill>
                <a:latin typeface="Calibri"/>
                <a:cs typeface="Calibri"/>
              </a:rPr>
              <a:t>fonction des </a:t>
            </a:r>
            <a:r>
              <a:rPr sz="1400" spc="-5" dirty="0">
                <a:solidFill>
                  <a:srgbClr val="FFFFFF"/>
                </a:solidFill>
                <a:latin typeface="Calibri"/>
                <a:cs typeface="Calibri"/>
              </a:rPr>
              <a:t> </a:t>
            </a:r>
            <a:r>
              <a:rPr sz="1400" spc="-15" dirty="0">
                <a:solidFill>
                  <a:srgbClr val="FFFFFF"/>
                </a:solidFill>
                <a:latin typeface="Calibri"/>
                <a:cs typeface="Calibri"/>
              </a:rPr>
              <a:t>concurrents</a:t>
            </a:r>
            <a:r>
              <a:rPr sz="1400" spc="30" dirty="0">
                <a:solidFill>
                  <a:srgbClr val="FFFFFF"/>
                </a:solidFill>
                <a:latin typeface="Calibri"/>
                <a:cs typeface="Calibri"/>
              </a:rPr>
              <a:t> </a:t>
            </a:r>
            <a:r>
              <a:rPr sz="1400" spc="-5" dirty="0">
                <a:solidFill>
                  <a:srgbClr val="FFFFFF"/>
                </a:solidFill>
                <a:latin typeface="Calibri"/>
                <a:cs typeface="Calibri"/>
              </a:rPr>
              <a:t>: </a:t>
            </a:r>
            <a:r>
              <a:rPr sz="1400" dirty="0">
                <a:solidFill>
                  <a:srgbClr val="FFFFFF"/>
                </a:solidFill>
                <a:latin typeface="Calibri"/>
                <a:cs typeface="Calibri"/>
              </a:rPr>
              <a:t> </a:t>
            </a:r>
            <a:r>
              <a:rPr sz="1400" spc="-10" dirty="0">
                <a:solidFill>
                  <a:srgbClr val="FFFFFF"/>
                </a:solidFill>
                <a:latin typeface="Calibri"/>
                <a:cs typeface="Calibri"/>
              </a:rPr>
              <a:t>Prix</a:t>
            </a:r>
            <a:r>
              <a:rPr sz="1400" spc="-15" dirty="0">
                <a:solidFill>
                  <a:srgbClr val="FFFFFF"/>
                </a:solidFill>
                <a:latin typeface="Calibri"/>
                <a:cs typeface="Calibri"/>
              </a:rPr>
              <a:t> plus</a:t>
            </a:r>
            <a:r>
              <a:rPr sz="1400" spc="25" dirty="0">
                <a:solidFill>
                  <a:srgbClr val="FFFFFF"/>
                </a:solidFill>
                <a:latin typeface="Calibri"/>
                <a:cs typeface="Calibri"/>
              </a:rPr>
              <a:t> </a:t>
            </a:r>
            <a:r>
              <a:rPr sz="1400" spc="-10" dirty="0">
                <a:solidFill>
                  <a:srgbClr val="FFFFFF"/>
                </a:solidFill>
                <a:latin typeface="Calibri"/>
                <a:cs typeface="Calibri"/>
              </a:rPr>
              <a:t>élevé, </a:t>
            </a:r>
            <a:r>
              <a:rPr sz="1400" spc="-5" dirty="0">
                <a:solidFill>
                  <a:srgbClr val="FFFFFF"/>
                </a:solidFill>
                <a:latin typeface="Calibri"/>
                <a:cs typeface="Calibri"/>
              </a:rPr>
              <a:t> </a:t>
            </a:r>
            <a:r>
              <a:rPr sz="1400" spc="-10" dirty="0">
                <a:solidFill>
                  <a:srgbClr val="FFFFFF"/>
                </a:solidFill>
                <a:latin typeface="Calibri"/>
                <a:cs typeface="Calibri"/>
              </a:rPr>
              <a:t>moins élevé, </a:t>
            </a:r>
            <a:r>
              <a:rPr sz="1400" spc="-5" dirty="0">
                <a:solidFill>
                  <a:srgbClr val="FFFFFF"/>
                </a:solidFill>
                <a:latin typeface="Calibri"/>
                <a:cs typeface="Calibri"/>
              </a:rPr>
              <a:t>ou </a:t>
            </a:r>
            <a:r>
              <a:rPr sz="1400" spc="-305" dirty="0">
                <a:solidFill>
                  <a:srgbClr val="FFFFFF"/>
                </a:solidFill>
                <a:latin typeface="Calibri"/>
                <a:cs typeface="Calibri"/>
              </a:rPr>
              <a:t> </a:t>
            </a:r>
            <a:r>
              <a:rPr sz="1400" spc="-10" dirty="0">
                <a:solidFill>
                  <a:srgbClr val="FFFFFF"/>
                </a:solidFill>
                <a:latin typeface="Calibri"/>
                <a:cs typeface="Calibri"/>
              </a:rPr>
              <a:t>aligné.</a:t>
            </a:r>
            <a:endParaRPr sz="1400">
              <a:latin typeface="Calibri"/>
              <a:cs typeface="Calibri"/>
            </a:endParaRPr>
          </a:p>
        </p:txBody>
      </p:sp>
      <p:grpSp>
        <p:nvGrpSpPr>
          <p:cNvPr id="28" name="object 28"/>
          <p:cNvGrpSpPr/>
          <p:nvPr/>
        </p:nvGrpSpPr>
        <p:grpSpPr>
          <a:xfrm>
            <a:off x="6937247" y="1682254"/>
            <a:ext cx="635000" cy="635000"/>
            <a:chOff x="6937247" y="1682254"/>
            <a:chExt cx="635000" cy="635000"/>
          </a:xfrm>
        </p:grpSpPr>
        <p:sp>
          <p:nvSpPr>
            <p:cNvPr id="29" name="object 29"/>
            <p:cNvSpPr/>
            <p:nvPr/>
          </p:nvSpPr>
          <p:spPr>
            <a:xfrm>
              <a:off x="6949947" y="1694954"/>
              <a:ext cx="609600" cy="609600"/>
            </a:xfrm>
            <a:custGeom>
              <a:avLst/>
              <a:gdLst/>
              <a:ahLst/>
              <a:cxnLst/>
              <a:rect l="l" t="t" r="r" b="b"/>
              <a:pathLst>
                <a:path w="609600" h="609600">
                  <a:moveTo>
                    <a:pt x="609079" y="0"/>
                  </a:moveTo>
                  <a:lnTo>
                    <a:pt x="0" y="0"/>
                  </a:lnTo>
                  <a:lnTo>
                    <a:pt x="0" y="609079"/>
                  </a:lnTo>
                  <a:lnTo>
                    <a:pt x="609079" y="609079"/>
                  </a:lnTo>
                  <a:lnTo>
                    <a:pt x="609079" y="0"/>
                  </a:lnTo>
                  <a:close/>
                </a:path>
              </a:pathLst>
            </a:custGeom>
            <a:solidFill>
              <a:srgbClr val="E1C2C2"/>
            </a:solidFill>
          </p:spPr>
          <p:txBody>
            <a:bodyPr wrap="square" lIns="0" tIns="0" rIns="0" bIns="0" rtlCol="0"/>
            <a:lstStyle/>
            <a:p>
              <a:endParaRPr/>
            </a:p>
          </p:txBody>
        </p:sp>
        <p:sp>
          <p:nvSpPr>
            <p:cNvPr id="30" name="object 30"/>
            <p:cNvSpPr/>
            <p:nvPr/>
          </p:nvSpPr>
          <p:spPr>
            <a:xfrm>
              <a:off x="6949947" y="1694954"/>
              <a:ext cx="609600" cy="609600"/>
            </a:xfrm>
            <a:custGeom>
              <a:avLst/>
              <a:gdLst/>
              <a:ahLst/>
              <a:cxnLst/>
              <a:rect l="l" t="t" r="r" b="b"/>
              <a:pathLst>
                <a:path w="609600" h="609600">
                  <a:moveTo>
                    <a:pt x="0" y="609079"/>
                  </a:moveTo>
                  <a:lnTo>
                    <a:pt x="609079" y="609079"/>
                  </a:lnTo>
                  <a:lnTo>
                    <a:pt x="609079" y="0"/>
                  </a:lnTo>
                  <a:lnTo>
                    <a:pt x="0" y="0"/>
                  </a:lnTo>
                  <a:lnTo>
                    <a:pt x="0" y="609079"/>
                  </a:lnTo>
                  <a:close/>
                </a:path>
              </a:pathLst>
            </a:custGeom>
            <a:ln w="25400">
              <a:solidFill>
                <a:srgbClr val="FFFFFF"/>
              </a:solidFill>
            </a:ln>
          </p:spPr>
          <p:txBody>
            <a:bodyPr wrap="square" lIns="0" tIns="0" rIns="0" bIns="0" rtlCol="0"/>
            <a:lstStyle/>
            <a:p>
              <a:endParaRPr/>
            </a:p>
          </p:txBody>
        </p:sp>
      </p:gr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14</a:t>
            </a:fld>
            <a:endParaRPr spc="-5" dirty="0"/>
          </a:p>
        </p:txBody>
      </p:sp>
      <p:pic>
        <p:nvPicPr>
          <p:cNvPr id="33" name="Picture 3" descr="C:\Users\Amira Informatique\Desktop\PDF Entrepre\polycopies\logo cde.jpg"/>
          <p:cNvPicPr>
            <a:picLocks noChangeAspect="1" noChangeArrowheads="1"/>
          </p:cNvPicPr>
          <p:nvPr/>
        </p:nvPicPr>
        <p:blipFill>
          <a:blip r:embed="rId2" cstate="print"/>
          <a:srcRect/>
          <a:stretch>
            <a:fillRect/>
          </a:stretch>
        </p:blipFill>
        <p:spPr bwMode="auto">
          <a:xfrm>
            <a:off x="7010400" y="6019800"/>
            <a:ext cx="2133600" cy="838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marketing-mix.jpg"/>
          <p:cNvPicPr>
            <a:picLocks noChangeAspect="1" noChangeArrowheads="1"/>
          </p:cNvPicPr>
          <p:nvPr/>
        </p:nvPicPr>
        <p:blipFill>
          <a:blip r:embed="rId2" cstate="print"/>
          <a:srcRect/>
          <a:stretch>
            <a:fillRect/>
          </a:stretch>
        </p:blipFill>
        <p:spPr bwMode="auto">
          <a:xfrm>
            <a:off x="762000" y="304800"/>
            <a:ext cx="7620000" cy="5638800"/>
          </a:xfrm>
          <a:prstGeom prst="rect">
            <a:avLst/>
          </a:prstGeom>
          <a:noFill/>
        </p:spPr>
      </p:pic>
      <p:pic>
        <p:nvPicPr>
          <p:cNvPr id="4"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
          </p:nvPr>
        </p:nvSpPr>
        <p:spPr>
          <a:xfrm>
            <a:off x="1295400" y="457200"/>
            <a:ext cx="6400800" cy="830997"/>
          </a:xfrm>
        </p:spPr>
        <p:txBody>
          <a:bodyPr/>
          <a:lstStyle/>
          <a:p>
            <a:pPr algn="ctr" rtl="1"/>
            <a:r>
              <a:rPr lang="ar-SA" sz="5400" b="1" dirty="0" smtClean="0">
                <a:effectLst>
                  <a:outerShdw blurRad="38100" dist="38100" dir="2700000" algn="tl">
                    <a:srgbClr val="000000">
                      <a:alpha val="43137"/>
                    </a:srgbClr>
                  </a:outerShdw>
                </a:effectLst>
                <a:latin typeface="Sakkal Majalla" pitchFamily="2" charset="-78"/>
                <a:cs typeface="Sakkal Majalla" pitchFamily="2" charset="-78"/>
              </a:rPr>
              <a:t>المخطط الانتاجي</a:t>
            </a:r>
            <a:endParaRPr lang="fr-FR" sz="5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9154" name="AutoShape 2" descr="32,907 Production Word Images, Stock Photos, 3D object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56" name="AutoShape 4" descr="32,907 Production Word Images, Stock Photos, 3D object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58" name="Picture 6"/>
          <p:cNvPicPr>
            <a:picLocks noChangeAspect="1" noChangeArrowheads="1"/>
          </p:cNvPicPr>
          <p:nvPr/>
        </p:nvPicPr>
        <p:blipFill>
          <a:blip r:embed="rId2" cstate="print">
            <a:clrChange>
              <a:clrFrom>
                <a:srgbClr val="F8F8FA"/>
              </a:clrFrom>
              <a:clrTo>
                <a:srgbClr val="F8F8FA">
                  <a:alpha val="0"/>
                </a:srgbClr>
              </a:clrTo>
            </a:clrChange>
          </a:blip>
          <a:srcRect/>
          <a:stretch>
            <a:fillRect/>
          </a:stretch>
        </p:blipFill>
        <p:spPr bwMode="auto">
          <a:xfrm>
            <a:off x="990600" y="1905000"/>
            <a:ext cx="7239000" cy="3352800"/>
          </a:xfrm>
          <a:prstGeom prst="rect">
            <a:avLst/>
          </a:prstGeom>
          <a:noFill/>
          <a:ln w="9525">
            <a:noFill/>
            <a:miter lim="800000"/>
            <a:headEnd/>
            <a:tailEnd/>
          </a:ln>
        </p:spPr>
      </p:pic>
      <p:pic>
        <p:nvPicPr>
          <p:cNvPr id="7"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990600"/>
          <a:ext cx="8763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ous-titre 2"/>
          <p:cNvSpPr txBox="1">
            <a:spLocks/>
          </p:cNvSpPr>
          <p:nvPr/>
        </p:nvSpPr>
        <p:spPr>
          <a:xfrm>
            <a:off x="1219200" y="228600"/>
            <a:ext cx="6400800" cy="830997"/>
          </a:xfrm>
          <a:prstGeom prst="rect">
            <a:avLst/>
          </a:prstGeo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rPr>
              <a:t>المخطط الانتاجي</a:t>
            </a:r>
            <a:endParaRPr kumimoji="0" lang="fr-FR"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endParaRPr>
          </a:p>
        </p:txBody>
      </p:sp>
      <p:pic>
        <p:nvPicPr>
          <p:cNvPr id="9" name="Picture 3" descr="C:\Users\Amira Informatique\Desktop\PDF Entrepre\polycopies\logo cde.jpg"/>
          <p:cNvPicPr>
            <a:picLocks noChangeAspect="1" noChangeArrowheads="1"/>
          </p:cNvPicPr>
          <p:nvPr/>
        </p:nvPicPr>
        <p:blipFill>
          <a:blip r:embed="rId7" cstate="print"/>
          <a:srcRect/>
          <a:stretch>
            <a:fillRect/>
          </a:stretch>
        </p:blipFill>
        <p:spPr bwMode="auto">
          <a:xfrm>
            <a:off x="7010400" y="6019800"/>
            <a:ext cx="2133600" cy="83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244" y="266141"/>
            <a:ext cx="7693356" cy="830997"/>
          </a:xfrm>
        </p:spPr>
        <p:txBody>
          <a:bodyPr/>
          <a:lstStyle/>
          <a:p>
            <a:pPr algn="ctr"/>
            <a:r>
              <a:rPr lang="ar-SA" sz="5400" dirty="0" smtClean="0">
                <a:effectLst>
                  <a:outerShdw blurRad="38100" dist="38100" dir="2700000" algn="tl">
                    <a:srgbClr val="000000">
                      <a:alpha val="43137"/>
                    </a:srgbClr>
                  </a:outerShdw>
                </a:effectLst>
                <a:latin typeface="Sakkal Majalla" pitchFamily="2" charset="-78"/>
                <a:cs typeface="Sakkal Majalla" pitchFamily="2" charset="-78"/>
              </a:rPr>
              <a:t>العملية الإنتاجية</a:t>
            </a:r>
            <a:endParaRPr lang="fr-FR" sz="5400"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8130" name="Picture 2" descr="Processus de fabrication"/>
          <p:cNvPicPr>
            <a:picLocks noChangeAspect="1" noChangeArrowheads="1"/>
          </p:cNvPicPr>
          <p:nvPr/>
        </p:nvPicPr>
        <p:blipFill>
          <a:blip r:embed="rId2" cstate="print"/>
          <a:srcRect/>
          <a:stretch>
            <a:fillRect/>
          </a:stretch>
        </p:blipFill>
        <p:spPr bwMode="auto">
          <a:xfrm>
            <a:off x="0" y="914400"/>
            <a:ext cx="9144000" cy="5105401"/>
          </a:xfrm>
          <a:prstGeom prst="rect">
            <a:avLst/>
          </a:prstGeom>
          <a:noFill/>
        </p:spPr>
      </p:pic>
      <p:pic>
        <p:nvPicPr>
          <p:cNvPr id="5"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607756" cy="677108"/>
          </a:xfrm>
        </p:spPr>
        <p:txBody>
          <a:bodyPr/>
          <a:lstStyle/>
          <a:p>
            <a:pPr algn="ctr"/>
            <a:r>
              <a:rPr lang="ar-SA" dirty="0" smtClean="0">
                <a:effectLst>
                  <a:outerShdw blurRad="38100" dist="38100" dir="2700000" algn="tl">
                    <a:srgbClr val="000000">
                      <a:alpha val="43137"/>
                    </a:srgbClr>
                  </a:outerShdw>
                </a:effectLst>
                <a:latin typeface="Sakkal Majalla" pitchFamily="2" charset="-78"/>
                <a:cs typeface="Sakkal Majalla" pitchFamily="2" charset="-78"/>
              </a:rPr>
              <a:t>قدرات الانتاج، البيع والخدمات</a:t>
            </a:r>
            <a:endParaRPr lang="fr-FR"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0180" name="AutoShape 4" descr="Exemples de plans d'aménagement de bureaux modifiables pour vo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0187" name="AutoShape 11" descr="Capacite de production mise a l echelle de la capacite de production  analyse de fabrication ou d achat - FasterCa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0189" name="AutoShape 13" descr="Capacite de production mise a l echelle de la capacite de production  analyse de fabrication ou d achat - FasterCa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32" name="Groupe 31"/>
          <p:cNvGrpSpPr/>
          <p:nvPr/>
        </p:nvGrpSpPr>
        <p:grpSpPr>
          <a:xfrm>
            <a:off x="1371600" y="1295400"/>
            <a:ext cx="6858000" cy="4648200"/>
            <a:chOff x="2362200" y="1828800"/>
            <a:chExt cx="6400800" cy="3922931"/>
          </a:xfrm>
        </p:grpSpPr>
        <p:sp>
          <p:nvSpPr>
            <p:cNvPr id="8" name="Ellipse 7"/>
            <p:cNvSpPr/>
            <p:nvPr/>
          </p:nvSpPr>
          <p:spPr>
            <a:xfrm>
              <a:off x="5943600" y="1828800"/>
              <a:ext cx="914400" cy="914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9" name="Ellipse 8"/>
            <p:cNvSpPr/>
            <p:nvPr/>
          </p:nvSpPr>
          <p:spPr>
            <a:xfrm>
              <a:off x="4419600" y="2590800"/>
              <a:ext cx="914400" cy="914400"/>
            </a:xfrm>
            <a:prstGeom prst="ellipse">
              <a:avLst/>
            </a:prstGeom>
            <a:solidFill>
              <a:srgbClr val="FFC000"/>
            </a:solid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0" name="Ellipse 9"/>
            <p:cNvSpPr/>
            <p:nvPr/>
          </p:nvSpPr>
          <p:spPr>
            <a:xfrm>
              <a:off x="6019800" y="3352800"/>
              <a:ext cx="914400" cy="914400"/>
            </a:xfrm>
            <a:prstGeom prst="ellipse">
              <a:avLst/>
            </a:prstGeom>
            <a:solidFill>
              <a:srgbClr val="D00054"/>
            </a:solidFill>
            <a:ln>
              <a:solidFill>
                <a:srgbClr val="D0005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1" name="Ellipse 10"/>
            <p:cNvSpPr/>
            <p:nvPr/>
          </p:nvSpPr>
          <p:spPr>
            <a:xfrm>
              <a:off x="4419600" y="4114800"/>
              <a:ext cx="914400" cy="914400"/>
            </a:xfrm>
            <a:prstGeom prst="ellipse">
              <a:avLst/>
            </a:prstGeom>
            <a:solidFill>
              <a:srgbClr val="0DC1B8"/>
            </a:solidFill>
            <a:ln>
              <a:solidFill>
                <a:srgbClr val="0DC1B8"/>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2" name="Ellipse 11"/>
            <p:cNvSpPr/>
            <p:nvPr/>
          </p:nvSpPr>
          <p:spPr>
            <a:xfrm>
              <a:off x="6096000" y="4800600"/>
              <a:ext cx="914400" cy="914400"/>
            </a:xfrm>
            <a:prstGeom prst="ellipse">
              <a:avLst/>
            </a:prstGeom>
            <a:solidFill>
              <a:srgbClr val="92D050"/>
            </a:solid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15" name="Ellipse 14"/>
            <p:cNvSpPr/>
            <p:nvPr/>
          </p:nvSpPr>
          <p:spPr>
            <a:xfrm>
              <a:off x="6019800" y="1905000"/>
              <a:ext cx="685800" cy="685800"/>
            </a:xfrm>
            <a:prstGeom prst="ellipse">
              <a:avLst/>
            </a:prstGeom>
            <a:solidFill>
              <a:schemeClr val="bg1"/>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dirty="0" smtClean="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01</a:t>
              </a:r>
              <a:endParaRPr lang="fr-FR" sz="2000" dirty="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16" name="Ellipse 15"/>
            <p:cNvSpPr/>
            <p:nvPr/>
          </p:nvSpPr>
          <p:spPr>
            <a:xfrm>
              <a:off x="4572000" y="2743200"/>
              <a:ext cx="685800" cy="685800"/>
            </a:xfrm>
            <a:prstGeom prst="ellipse">
              <a:avLst/>
            </a:prstGeom>
            <a:solidFill>
              <a:schemeClr val="bg1"/>
            </a:solid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t>02</a:t>
              </a:r>
              <a:endParaRPr lang="fr-FR" sz="2000" dirty="0">
                <a:ln w="18415" cmpd="sng">
                  <a:solidFill>
                    <a:srgbClr val="FFC000"/>
                  </a:solidFill>
                  <a:prstDash val="solid"/>
                </a:ln>
                <a:solidFill>
                  <a:srgbClr val="FFFFFF"/>
                </a:solidFill>
                <a:effectLst>
                  <a:outerShdw blurRad="63500" dir="3600000" algn="tl" rotWithShape="0">
                    <a:srgbClr val="000000">
                      <a:alpha val="70000"/>
                    </a:srgbClr>
                  </a:outerShdw>
                </a:effectLst>
              </a:endParaRPr>
            </a:p>
          </p:txBody>
        </p:sp>
        <p:sp>
          <p:nvSpPr>
            <p:cNvPr id="17" name="Ellipse 16"/>
            <p:cNvSpPr/>
            <p:nvPr/>
          </p:nvSpPr>
          <p:spPr>
            <a:xfrm>
              <a:off x="6172200" y="3429000"/>
              <a:ext cx="685800" cy="685800"/>
            </a:xfrm>
            <a:prstGeom prst="ellipse">
              <a:avLst/>
            </a:prstGeom>
            <a:solidFill>
              <a:schemeClr val="bg1"/>
            </a:solidFill>
            <a:ln>
              <a:solidFill>
                <a:srgbClr val="D0005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dirty="0" smtClean="0">
                  <a:ln w="18415" cmpd="sng">
                    <a:solidFill>
                      <a:srgbClr val="D00054"/>
                    </a:solidFill>
                    <a:prstDash val="solid"/>
                  </a:ln>
                  <a:solidFill>
                    <a:srgbClr val="FFFFFF"/>
                  </a:solidFill>
                  <a:effectLst>
                    <a:outerShdw blurRad="63500" dir="3600000" algn="tl" rotWithShape="0">
                      <a:srgbClr val="000000">
                        <a:alpha val="70000"/>
                      </a:srgbClr>
                    </a:outerShdw>
                  </a:effectLst>
                </a:rPr>
                <a:t>03</a:t>
              </a:r>
              <a:endParaRPr lang="fr-FR" sz="2000" dirty="0">
                <a:ln w="18415" cmpd="sng">
                  <a:solidFill>
                    <a:srgbClr val="D00054"/>
                  </a:solidFill>
                  <a:prstDash val="solid"/>
                </a:ln>
                <a:solidFill>
                  <a:srgbClr val="FFFFFF"/>
                </a:solidFill>
                <a:effectLst>
                  <a:outerShdw blurRad="63500" dir="3600000" algn="tl" rotWithShape="0">
                    <a:srgbClr val="000000">
                      <a:alpha val="70000"/>
                    </a:srgbClr>
                  </a:outerShdw>
                </a:effectLst>
              </a:endParaRPr>
            </a:p>
          </p:txBody>
        </p:sp>
        <p:sp>
          <p:nvSpPr>
            <p:cNvPr id="18" name="Ellipse 17"/>
            <p:cNvSpPr/>
            <p:nvPr/>
          </p:nvSpPr>
          <p:spPr>
            <a:xfrm>
              <a:off x="4572000" y="4267200"/>
              <a:ext cx="685800" cy="685800"/>
            </a:xfrm>
            <a:prstGeom prst="ellipse">
              <a:avLst/>
            </a:prstGeom>
            <a:solidFill>
              <a:schemeClr val="bg1"/>
            </a:solidFill>
            <a:ln>
              <a:solidFill>
                <a:srgbClr val="0DC1B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dirty="0" smtClean="0">
                  <a:ln w="18415" cmpd="sng">
                    <a:solidFill>
                      <a:srgbClr val="0DC1B8"/>
                    </a:solidFill>
                    <a:prstDash val="solid"/>
                  </a:ln>
                  <a:solidFill>
                    <a:srgbClr val="FFFFFF"/>
                  </a:solidFill>
                  <a:effectLst>
                    <a:outerShdw blurRad="63500" dir="3600000" algn="tl" rotWithShape="0">
                      <a:srgbClr val="000000">
                        <a:alpha val="70000"/>
                      </a:srgbClr>
                    </a:outerShdw>
                  </a:effectLst>
                </a:rPr>
                <a:t>04</a:t>
              </a:r>
              <a:endParaRPr lang="fr-FR" sz="2000" dirty="0">
                <a:ln w="18415" cmpd="sng">
                  <a:solidFill>
                    <a:srgbClr val="0DC1B8"/>
                  </a:solidFill>
                  <a:prstDash val="solid"/>
                </a:ln>
                <a:solidFill>
                  <a:srgbClr val="FFFFFF"/>
                </a:solidFill>
                <a:effectLst>
                  <a:outerShdw blurRad="63500" dir="3600000" algn="tl" rotWithShape="0">
                    <a:srgbClr val="000000">
                      <a:alpha val="70000"/>
                    </a:srgbClr>
                  </a:outerShdw>
                </a:effectLst>
              </a:endParaRPr>
            </a:p>
          </p:txBody>
        </p:sp>
        <p:sp>
          <p:nvSpPr>
            <p:cNvPr id="19" name="Ellipse 18"/>
            <p:cNvSpPr/>
            <p:nvPr/>
          </p:nvSpPr>
          <p:spPr>
            <a:xfrm>
              <a:off x="6172200" y="4953000"/>
              <a:ext cx="685800" cy="685800"/>
            </a:xfrm>
            <a:prstGeom prst="ellipse">
              <a:avLst/>
            </a:prstGeom>
            <a:solidFill>
              <a:schemeClr val="bg1"/>
            </a:solid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dirty="0" smtClean="0">
                  <a:ln w="18415" cmpd="sng">
                    <a:solidFill>
                      <a:srgbClr val="92D050"/>
                    </a:solidFill>
                    <a:prstDash val="solid"/>
                  </a:ln>
                  <a:solidFill>
                    <a:srgbClr val="FFFFFF"/>
                  </a:solidFill>
                  <a:effectLst>
                    <a:outerShdw blurRad="63500" dir="3600000" algn="tl" rotWithShape="0">
                      <a:srgbClr val="000000">
                        <a:alpha val="70000"/>
                      </a:srgbClr>
                    </a:outerShdw>
                  </a:effectLst>
                </a:rPr>
                <a:t>05</a:t>
              </a:r>
              <a:endParaRPr lang="fr-FR" sz="2000" dirty="0">
                <a:ln w="18415" cmpd="sng">
                  <a:solidFill>
                    <a:srgbClr val="92D050"/>
                  </a:solidFill>
                  <a:prstDash val="solid"/>
                </a:ln>
                <a:solidFill>
                  <a:srgbClr val="FFFFFF"/>
                </a:solidFill>
                <a:effectLst>
                  <a:outerShdw blurRad="63500" dir="3600000" algn="tl" rotWithShape="0">
                    <a:srgbClr val="000000">
                      <a:alpha val="70000"/>
                    </a:srgbClr>
                  </a:outerShdw>
                </a:effectLst>
              </a:endParaRPr>
            </a:p>
          </p:txBody>
        </p:sp>
        <p:cxnSp>
          <p:nvCxnSpPr>
            <p:cNvPr id="21" name="Connecteur droit 20"/>
            <p:cNvCxnSpPr/>
            <p:nvPr/>
          </p:nvCxnSpPr>
          <p:spPr>
            <a:xfrm flipH="1">
              <a:off x="5029200" y="2590800"/>
              <a:ext cx="990600" cy="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2" name="Connecteur droit 21"/>
            <p:cNvCxnSpPr/>
            <p:nvPr/>
          </p:nvCxnSpPr>
          <p:spPr>
            <a:xfrm flipH="1">
              <a:off x="5181600" y="3429000"/>
              <a:ext cx="990600" cy="0"/>
            </a:xfrm>
            <a:prstGeom prst="line">
              <a:avLst/>
            </a:prstGeom>
            <a:ln w="76200">
              <a:solidFill>
                <a:srgbClr val="FFC000"/>
              </a:solidFill>
            </a:ln>
          </p:spPr>
          <p:style>
            <a:lnRef idx="3">
              <a:schemeClr val="accent4"/>
            </a:lnRef>
            <a:fillRef idx="0">
              <a:schemeClr val="accent4"/>
            </a:fillRef>
            <a:effectRef idx="2">
              <a:schemeClr val="accent4"/>
            </a:effectRef>
            <a:fontRef idx="minor">
              <a:schemeClr val="tx1"/>
            </a:fontRef>
          </p:style>
        </p:cxnSp>
        <p:cxnSp>
          <p:nvCxnSpPr>
            <p:cNvPr id="23" name="Connecteur droit 22"/>
            <p:cNvCxnSpPr/>
            <p:nvPr/>
          </p:nvCxnSpPr>
          <p:spPr>
            <a:xfrm flipH="1">
              <a:off x="5257800" y="4191000"/>
              <a:ext cx="914400" cy="0"/>
            </a:xfrm>
            <a:prstGeom prst="line">
              <a:avLst/>
            </a:prstGeom>
            <a:ln w="76200">
              <a:solidFill>
                <a:srgbClr val="D00054"/>
              </a:solidFill>
            </a:ln>
          </p:spPr>
          <p:style>
            <a:lnRef idx="3">
              <a:schemeClr val="accent4"/>
            </a:lnRef>
            <a:fillRef idx="0">
              <a:schemeClr val="accent4"/>
            </a:fillRef>
            <a:effectRef idx="2">
              <a:schemeClr val="accent4"/>
            </a:effectRef>
            <a:fontRef idx="minor">
              <a:schemeClr val="tx1"/>
            </a:fontRef>
          </p:style>
        </p:cxnSp>
        <p:cxnSp>
          <p:nvCxnSpPr>
            <p:cNvPr id="24" name="Connecteur droit 23"/>
            <p:cNvCxnSpPr/>
            <p:nvPr/>
          </p:nvCxnSpPr>
          <p:spPr>
            <a:xfrm flipH="1">
              <a:off x="5257800" y="4876800"/>
              <a:ext cx="990600" cy="0"/>
            </a:xfrm>
            <a:prstGeom prst="line">
              <a:avLst/>
            </a:prstGeom>
            <a:ln w="76200">
              <a:solidFill>
                <a:srgbClr val="0DC1B8"/>
              </a:solidFill>
            </a:ln>
          </p:spPr>
          <p:style>
            <a:lnRef idx="3">
              <a:schemeClr val="accent4"/>
            </a:lnRef>
            <a:fillRef idx="0">
              <a:schemeClr val="accent4"/>
            </a:fillRef>
            <a:effectRef idx="2">
              <a:schemeClr val="accent4"/>
            </a:effectRef>
            <a:fontRef idx="minor">
              <a:schemeClr val="tx1"/>
            </a:fontRef>
          </p:style>
        </p:cxnSp>
        <p:sp>
          <p:nvSpPr>
            <p:cNvPr id="27" name="ZoneTexte 26"/>
            <p:cNvSpPr txBox="1"/>
            <p:nvPr/>
          </p:nvSpPr>
          <p:spPr>
            <a:xfrm>
              <a:off x="7010400" y="2133600"/>
              <a:ext cx="1676400" cy="369332"/>
            </a:xfrm>
            <a:prstGeom prst="rect">
              <a:avLst/>
            </a:prstGeom>
            <a:noFill/>
          </p:spPr>
          <p:txBody>
            <a:bodyPr wrap="square" rtlCol="0">
              <a:spAutoFit/>
            </a:bodyPr>
            <a:lstStyle/>
            <a:p>
              <a:pPr algn="ctr" rtl="1"/>
              <a:r>
                <a:rPr lang="ar-SA" b="1" dirty="0" smtClean="0">
                  <a:latin typeface="Sakkal Majalla" pitchFamily="2" charset="-78"/>
                  <a:cs typeface="Sakkal Majalla" pitchFamily="2" charset="-78"/>
                </a:rPr>
                <a:t>فهم القدرة الإنتاجية</a:t>
              </a:r>
              <a:endParaRPr lang="fr-FR" b="1" dirty="0">
                <a:latin typeface="Sakkal Majalla" pitchFamily="2" charset="-78"/>
                <a:cs typeface="Sakkal Majalla" pitchFamily="2" charset="-78"/>
              </a:endParaRPr>
            </a:p>
          </p:txBody>
        </p:sp>
        <p:sp>
          <p:nvSpPr>
            <p:cNvPr id="28" name="ZoneTexte 27"/>
            <p:cNvSpPr txBox="1"/>
            <p:nvPr/>
          </p:nvSpPr>
          <p:spPr>
            <a:xfrm>
              <a:off x="2514600" y="2667000"/>
              <a:ext cx="1676400" cy="646331"/>
            </a:xfrm>
            <a:prstGeom prst="rect">
              <a:avLst/>
            </a:prstGeom>
            <a:noFill/>
          </p:spPr>
          <p:txBody>
            <a:bodyPr wrap="square" rtlCol="0">
              <a:spAutoFit/>
            </a:bodyPr>
            <a:lstStyle/>
            <a:p>
              <a:pPr algn="ctr" rtl="1"/>
              <a:r>
                <a:rPr lang="ar-SA" b="1" dirty="0" smtClean="0">
                  <a:latin typeface="Sakkal Majalla" pitchFamily="2" charset="-78"/>
                  <a:cs typeface="Sakkal Majalla" pitchFamily="2" charset="-78"/>
                </a:rPr>
                <a:t>العوامل المؤثرة على القدرة الإنتاجية</a:t>
              </a:r>
              <a:endParaRPr lang="fr-FR" b="1" dirty="0">
                <a:latin typeface="Sakkal Majalla" pitchFamily="2" charset="-78"/>
                <a:cs typeface="Sakkal Majalla" pitchFamily="2" charset="-78"/>
              </a:endParaRPr>
            </a:p>
          </p:txBody>
        </p:sp>
        <p:sp>
          <p:nvSpPr>
            <p:cNvPr id="29" name="ZoneTexte 28"/>
            <p:cNvSpPr txBox="1"/>
            <p:nvPr/>
          </p:nvSpPr>
          <p:spPr>
            <a:xfrm>
              <a:off x="7086600" y="3505200"/>
              <a:ext cx="1676400" cy="646331"/>
            </a:xfrm>
            <a:prstGeom prst="rect">
              <a:avLst/>
            </a:prstGeom>
            <a:noFill/>
          </p:spPr>
          <p:txBody>
            <a:bodyPr wrap="square" rtlCol="0">
              <a:spAutoFit/>
            </a:bodyPr>
            <a:lstStyle/>
            <a:p>
              <a:pPr algn="ctr" rtl="1"/>
              <a:r>
                <a:rPr lang="ar-SA" b="1" dirty="0" smtClean="0">
                  <a:latin typeface="Sakkal Majalla" pitchFamily="2" charset="-78"/>
                  <a:cs typeface="Sakkal Majalla" pitchFamily="2" charset="-78"/>
                </a:rPr>
                <a:t>حساب القدرة الإنتاجية</a:t>
              </a:r>
              <a:endParaRPr lang="fr-FR" b="1" dirty="0">
                <a:latin typeface="Sakkal Majalla" pitchFamily="2" charset="-78"/>
                <a:cs typeface="Sakkal Majalla" pitchFamily="2" charset="-78"/>
              </a:endParaRPr>
            </a:p>
          </p:txBody>
        </p:sp>
        <p:sp>
          <p:nvSpPr>
            <p:cNvPr id="30" name="ZoneTexte 29"/>
            <p:cNvSpPr txBox="1"/>
            <p:nvPr/>
          </p:nvSpPr>
          <p:spPr>
            <a:xfrm>
              <a:off x="2362200" y="4343400"/>
              <a:ext cx="1676400" cy="369332"/>
            </a:xfrm>
            <a:prstGeom prst="rect">
              <a:avLst/>
            </a:prstGeom>
            <a:noFill/>
          </p:spPr>
          <p:txBody>
            <a:bodyPr wrap="square" rtlCol="0">
              <a:spAutoFit/>
            </a:bodyPr>
            <a:lstStyle/>
            <a:p>
              <a:pPr algn="ctr" rtl="1"/>
              <a:r>
                <a:rPr lang="ar-SA" b="1" dirty="0" smtClean="0">
                  <a:latin typeface="Sakkal Majalla" pitchFamily="2" charset="-78"/>
                  <a:cs typeface="Sakkal Majalla" pitchFamily="2" charset="-78"/>
                </a:rPr>
                <a:t>دراسة الحالة</a:t>
              </a:r>
              <a:endParaRPr lang="fr-FR" b="1" dirty="0">
                <a:latin typeface="Sakkal Majalla" pitchFamily="2" charset="-78"/>
                <a:cs typeface="Sakkal Majalla" pitchFamily="2" charset="-78"/>
              </a:endParaRPr>
            </a:p>
          </p:txBody>
        </p:sp>
        <p:sp>
          <p:nvSpPr>
            <p:cNvPr id="31" name="ZoneTexte 30"/>
            <p:cNvSpPr txBox="1"/>
            <p:nvPr/>
          </p:nvSpPr>
          <p:spPr>
            <a:xfrm>
              <a:off x="7086600" y="5105400"/>
              <a:ext cx="1676400" cy="646331"/>
            </a:xfrm>
            <a:prstGeom prst="rect">
              <a:avLst/>
            </a:prstGeom>
            <a:noFill/>
          </p:spPr>
          <p:txBody>
            <a:bodyPr wrap="square" rtlCol="0">
              <a:spAutoFit/>
            </a:bodyPr>
            <a:lstStyle/>
            <a:p>
              <a:pPr algn="ctr" rtl="1"/>
              <a:r>
                <a:rPr lang="ar-SA" b="1" dirty="0" smtClean="0">
                  <a:latin typeface="Sakkal Majalla" pitchFamily="2" charset="-78"/>
                  <a:cs typeface="Sakkal Majalla" pitchFamily="2" charset="-78"/>
                </a:rPr>
                <a:t>ارشادات لتحسين القدرة الإنتاجية</a:t>
              </a:r>
              <a:endParaRPr lang="fr-FR" b="1" dirty="0">
                <a:latin typeface="Sakkal Majalla" pitchFamily="2" charset="-78"/>
                <a:cs typeface="Sakkal Majalla" pitchFamily="2" charset="-78"/>
              </a:endParaRPr>
            </a:p>
          </p:txBody>
        </p:sp>
      </p:grpSp>
      <p:pic>
        <p:nvPicPr>
          <p:cNvPr id="33" name="Picture 3" descr="C:\Users\Amira Informatique\Desktop\PDF Entrepre\polycopies\logo cde.jpg"/>
          <p:cNvPicPr>
            <a:picLocks noChangeAspect="1" noChangeArrowheads="1"/>
          </p:cNvPicPr>
          <p:nvPr/>
        </p:nvPicPr>
        <p:blipFill>
          <a:blip r:embed="rId2" cstate="print"/>
          <a:srcRect/>
          <a:stretch>
            <a:fillRect/>
          </a:stretch>
        </p:blipFill>
        <p:spPr bwMode="auto">
          <a:xfrm>
            <a:off x="7010400" y="6019800"/>
            <a:ext cx="2133600" cy="838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244" y="266141"/>
            <a:ext cx="7921956" cy="677108"/>
          </a:xfrm>
        </p:spPr>
        <p:txBody>
          <a:bodyPr/>
          <a:lstStyle/>
          <a:p>
            <a:pPr algn="ctr" rtl="1"/>
            <a:r>
              <a:rPr lang="ar-SA" dirty="0" smtClean="0">
                <a:effectLst>
                  <a:outerShdw blurRad="38100" dist="38100" dir="2700000" algn="tl">
                    <a:srgbClr val="000000">
                      <a:alpha val="43137"/>
                    </a:srgbClr>
                  </a:outerShdw>
                </a:effectLst>
                <a:latin typeface="Sakkal Majalla" pitchFamily="2" charset="-78"/>
                <a:cs typeface="Sakkal Majalla" pitchFamily="2" charset="-78"/>
              </a:rPr>
              <a:t>ما  هو مخطط الأعمال؟</a:t>
            </a:r>
            <a:endParaRPr lang="fr-FR"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texte 2"/>
          <p:cNvSpPr>
            <a:spLocks noGrp="1"/>
          </p:cNvSpPr>
          <p:nvPr>
            <p:ph type="body" idx="1"/>
          </p:nvPr>
        </p:nvSpPr>
        <p:spPr>
          <a:xfrm>
            <a:off x="4343400" y="1447800"/>
            <a:ext cx="4495800" cy="3016210"/>
          </a:xfrm>
        </p:spPr>
        <p:txBody>
          <a:bodyPr/>
          <a:lstStyle/>
          <a:p>
            <a:pPr algn="just" rtl="1"/>
            <a:endParaRPr lang="fr-FR" sz="2800" dirty="0" smtClean="0">
              <a:latin typeface="Sakkal Majalla" pitchFamily="2" charset="-78"/>
              <a:cs typeface="Sakkal Majalla" pitchFamily="2" charset="-78"/>
            </a:endParaRPr>
          </a:p>
          <a:p>
            <a:pPr algn="just" rtl="1"/>
            <a:r>
              <a:rPr lang="ar-DZ" sz="2800" b="1" dirty="0" smtClean="0">
                <a:effectLst>
                  <a:outerShdw blurRad="38100" dist="38100" dir="2700000" algn="tl">
                    <a:srgbClr val="000000">
                      <a:alpha val="43137"/>
                    </a:srgbClr>
                  </a:outerShdw>
                </a:effectLst>
                <a:latin typeface="Sakkal Majalla" pitchFamily="2" charset="-78"/>
                <a:cs typeface="Sakkal Majalla" pitchFamily="2" charset="-78"/>
              </a:rPr>
              <a:t>مخطط الأعمال </a:t>
            </a:r>
            <a:r>
              <a:rPr lang="ar-DZ" sz="2800" dirty="0" smtClean="0">
                <a:latin typeface="Sakkal Majalla" pitchFamily="2" charset="-78"/>
                <a:cs typeface="Sakkal Majalla" pitchFamily="2" charset="-78"/>
              </a:rPr>
              <a:t>وثيقة تشمل خطط المقاول التي تترجم الأفكار والأعمال المراد تنفيذها في المشروع، وتبين من جهة أخرى القيمة التي يمكن أن يحصل عليها أصحاب الموارد، كما تحدد هذه الوثيقة جميع مراحل المشروع من الفكرة إلى غاية تجسيدها على أرض الواقع</a:t>
            </a:r>
            <a:r>
              <a:rPr lang="ar-SA" sz="2800" dirty="0" err="1" smtClean="0">
                <a:latin typeface="Sakkal Majalla" pitchFamily="2" charset="-78"/>
                <a:cs typeface="Sakkal Majalla" pitchFamily="2" charset="-78"/>
              </a:rPr>
              <a:t>.</a:t>
            </a:r>
            <a:endParaRPr lang="fr-FR" sz="2800" dirty="0">
              <a:latin typeface="Sakkal Majalla" pitchFamily="2" charset="-78"/>
              <a:cs typeface="Sakkal Majalla" pitchFamily="2" charset="-78"/>
            </a:endParaRPr>
          </a:p>
        </p:txBody>
      </p:sp>
      <p:pic>
        <p:nvPicPr>
          <p:cNvPr id="6146" name="Picture 2" descr="Faire son Business Plan : le guide ultime + exemples [2020]"/>
          <p:cNvPicPr>
            <a:picLocks noChangeAspect="1" noChangeArrowheads="1"/>
          </p:cNvPicPr>
          <p:nvPr/>
        </p:nvPicPr>
        <p:blipFill>
          <a:blip r:embed="rId2" cstate="print"/>
          <a:srcRect/>
          <a:stretch>
            <a:fillRect/>
          </a:stretch>
        </p:blipFill>
        <p:spPr bwMode="auto">
          <a:xfrm>
            <a:off x="0" y="1371601"/>
            <a:ext cx="4267200" cy="4419600"/>
          </a:xfrm>
          <a:prstGeom prst="rect">
            <a:avLst/>
          </a:prstGeom>
          <a:noFill/>
        </p:spPr>
      </p:pic>
      <p:pic>
        <p:nvPicPr>
          <p:cNvPr id="6"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381000"/>
            <a:ext cx="2513830" cy="769441"/>
          </a:xfrm>
          <a:prstGeom prst="rect">
            <a:avLst/>
          </a:prstGeom>
        </p:spPr>
        <p:txBody>
          <a:bodyPr wrap="none">
            <a:spAutoFit/>
          </a:bodyPr>
          <a:lstStyle/>
          <a:p>
            <a:r>
              <a:rPr lang="ar-SA" sz="4400" b="1" dirty="0" smtClean="0">
                <a:effectLst>
                  <a:outerShdw blurRad="38100" dist="38100" dir="2700000" algn="tl">
                    <a:srgbClr val="000000">
                      <a:alpha val="43137"/>
                    </a:srgbClr>
                  </a:outerShdw>
                </a:effectLst>
                <a:latin typeface="Sakkal Majalla" pitchFamily="2" charset="-78"/>
                <a:ea typeface="+mj-ea"/>
                <a:cs typeface="Sakkal Majalla" pitchFamily="2" charset="-78"/>
              </a:rPr>
              <a:t>مقاربة الجودة</a:t>
            </a:r>
            <a:endParaRPr lang="fr-FR" sz="4400" b="1" dirty="0" smtClean="0">
              <a:effectLst>
                <a:outerShdw blurRad="38100" dist="38100" dir="2700000" algn="tl">
                  <a:srgbClr val="000000">
                    <a:alpha val="43137"/>
                  </a:srgbClr>
                </a:outerShdw>
              </a:effectLst>
              <a:latin typeface="Sakkal Majalla" pitchFamily="2" charset="-78"/>
              <a:ea typeface="+mj-ea"/>
              <a:cs typeface="Sakkal Majalla" pitchFamily="2" charset="-78"/>
            </a:endParaRPr>
          </a:p>
        </p:txBody>
      </p:sp>
      <p:sp>
        <p:nvSpPr>
          <p:cNvPr id="50180" name="AutoShape 4" descr="Exemples de plans d'aménagement de bureaux modifiables pour vo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0185" name="Picture 9"/>
          <p:cNvPicPr>
            <a:picLocks noChangeAspect="1" noChangeArrowheads="1"/>
          </p:cNvPicPr>
          <p:nvPr/>
        </p:nvPicPr>
        <p:blipFill>
          <a:blip r:embed="rId2" cstate="print"/>
          <a:srcRect/>
          <a:stretch>
            <a:fillRect/>
          </a:stretch>
        </p:blipFill>
        <p:spPr bwMode="auto">
          <a:xfrm>
            <a:off x="685800" y="0"/>
            <a:ext cx="4267200" cy="1905000"/>
          </a:xfrm>
          <a:prstGeom prst="rect">
            <a:avLst/>
          </a:prstGeom>
          <a:noFill/>
          <a:ln w="9525">
            <a:noFill/>
            <a:miter lim="800000"/>
            <a:headEnd/>
            <a:tailEnd/>
          </a:ln>
        </p:spPr>
      </p:pic>
      <p:sp>
        <p:nvSpPr>
          <p:cNvPr id="8" name="Rectangle 7"/>
          <p:cNvSpPr/>
          <p:nvPr/>
        </p:nvSpPr>
        <p:spPr>
          <a:xfrm>
            <a:off x="7569418" y="2743200"/>
            <a:ext cx="1574582" cy="2123658"/>
          </a:xfrm>
          <a:prstGeom prst="rect">
            <a:avLst/>
          </a:prstGeom>
        </p:spPr>
        <p:txBody>
          <a:bodyPr wrap="square">
            <a:spAutoFit/>
          </a:bodyPr>
          <a:lstStyle/>
          <a:p>
            <a:pPr algn="ctr" rtl="1"/>
            <a:r>
              <a:rPr lang="ar-SA" sz="4400" b="1" dirty="0" smtClean="0">
                <a:effectLst>
                  <a:outerShdw blurRad="38100" dist="38100" dir="2700000" algn="tl">
                    <a:srgbClr val="000000">
                      <a:alpha val="43137"/>
                    </a:srgbClr>
                  </a:outerShdw>
                </a:effectLst>
                <a:latin typeface="Sakkal Majalla" pitchFamily="2" charset="-78"/>
                <a:ea typeface="+mj-ea"/>
                <a:cs typeface="Sakkal Majalla" pitchFamily="2" charset="-78"/>
              </a:rPr>
              <a:t>تخطيط مكان العمل</a:t>
            </a:r>
            <a:endParaRPr lang="fr-FR" sz="4400" b="1" dirty="0" smtClean="0">
              <a:effectLst>
                <a:outerShdw blurRad="38100" dist="38100" dir="2700000" algn="tl">
                  <a:srgbClr val="000000">
                    <a:alpha val="43137"/>
                  </a:srgbClr>
                </a:outerShdw>
              </a:effectLst>
              <a:latin typeface="Sakkal Majalla" pitchFamily="2" charset="-78"/>
              <a:ea typeface="+mj-ea"/>
              <a:cs typeface="Sakkal Majalla" pitchFamily="2" charset="-78"/>
            </a:endParaRPr>
          </a:p>
        </p:txBody>
      </p:sp>
      <p:pic>
        <p:nvPicPr>
          <p:cNvPr id="14338" name="Picture 2" descr="تخطيط وتصميم مدينة رياضية على موقع في الزهراء | مستقل"/>
          <p:cNvPicPr>
            <a:picLocks noChangeAspect="1" noChangeArrowheads="1"/>
          </p:cNvPicPr>
          <p:nvPr/>
        </p:nvPicPr>
        <p:blipFill>
          <a:blip r:embed="rId3" cstate="print"/>
          <a:srcRect/>
          <a:stretch>
            <a:fillRect/>
          </a:stretch>
        </p:blipFill>
        <p:spPr bwMode="auto">
          <a:xfrm>
            <a:off x="0" y="1905000"/>
            <a:ext cx="7391400" cy="4038600"/>
          </a:xfrm>
          <a:prstGeom prst="rect">
            <a:avLst/>
          </a:prstGeom>
          <a:noFill/>
        </p:spPr>
      </p:pic>
      <p:pic>
        <p:nvPicPr>
          <p:cNvPr id="10" name="Picture 3" descr="C:\Users\Amira Informatique\Desktop\PDF Entrepre\polycopies\logo cde.jpg"/>
          <p:cNvPicPr>
            <a:picLocks noChangeAspect="1" noChangeArrowheads="1"/>
          </p:cNvPicPr>
          <p:nvPr/>
        </p:nvPicPr>
        <p:blipFill>
          <a:blip r:embed="rId4" cstate="print"/>
          <a:srcRect/>
          <a:stretch>
            <a:fillRect/>
          </a:stretch>
        </p:blipFill>
        <p:spPr bwMode="auto">
          <a:xfrm>
            <a:off x="7010400" y="6019800"/>
            <a:ext cx="2133600" cy="838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Logiciel de comptabilité des immobilisations ⇒ découvrez SORBA!"/>
          <p:cNvPicPr>
            <a:picLocks noChangeAspect="1" noChangeArrowheads="1"/>
          </p:cNvPicPr>
          <p:nvPr/>
        </p:nvPicPr>
        <p:blipFill>
          <a:blip r:embed="rId2" cstate="print"/>
          <a:srcRect/>
          <a:stretch>
            <a:fillRect/>
          </a:stretch>
        </p:blipFill>
        <p:spPr bwMode="auto">
          <a:xfrm>
            <a:off x="914400" y="1143000"/>
            <a:ext cx="8001000" cy="5048251"/>
          </a:xfrm>
          <a:prstGeom prst="rect">
            <a:avLst/>
          </a:prstGeom>
          <a:noFill/>
        </p:spPr>
      </p:pic>
      <p:sp>
        <p:nvSpPr>
          <p:cNvPr id="4" name="Rectangle 3"/>
          <p:cNvSpPr/>
          <p:nvPr/>
        </p:nvSpPr>
        <p:spPr>
          <a:xfrm>
            <a:off x="2971800" y="304800"/>
            <a:ext cx="3108543" cy="769441"/>
          </a:xfrm>
          <a:prstGeom prst="rect">
            <a:avLst/>
          </a:prstGeom>
        </p:spPr>
        <p:txBody>
          <a:bodyPr wrap="none">
            <a:spAutoFit/>
          </a:bodyPr>
          <a:lstStyle/>
          <a:p>
            <a:pPr algn="just"/>
            <a:r>
              <a:rPr lang="ar-SA" sz="4400" dirty="0" smtClean="0">
                <a:effectLst>
                  <a:outerShdw blurRad="38100" dist="38100" dir="2700000" algn="tl">
                    <a:srgbClr val="000000">
                      <a:alpha val="43137"/>
                    </a:srgbClr>
                  </a:outerShdw>
                </a:effectLst>
                <a:latin typeface="Sakkal Majalla" pitchFamily="2" charset="-78"/>
                <a:ea typeface="+mj-ea"/>
                <a:cs typeface="Sakkal Majalla" pitchFamily="2" charset="-78"/>
              </a:rPr>
              <a:t>التجهيزات والآلات</a:t>
            </a:r>
            <a:endParaRPr lang="fr-FR" sz="4400" dirty="0" smtClean="0">
              <a:effectLst>
                <a:outerShdw blurRad="38100" dist="38100" dir="2700000" algn="tl">
                  <a:srgbClr val="000000">
                    <a:alpha val="43137"/>
                  </a:srgbClr>
                </a:outerShdw>
              </a:effectLst>
              <a:latin typeface="Sakkal Majalla" pitchFamily="2" charset="-78"/>
              <a:ea typeface="+mj-ea"/>
              <a:cs typeface="Sakkal Majalla" pitchFamily="2" charset="-78"/>
            </a:endParaRPr>
          </a:p>
        </p:txBody>
      </p:sp>
      <p:pic>
        <p:nvPicPr>
          <p:cNvPr id="6"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
          </p:nvPr>
        </p:nvSpPr>
        <p:spPr>
          <a:xfrm>
            <a:off x="1295400" y="381000"/>
            <a:ext cx="6400800" cy="830997"/>
          </a:xfrm>
        </p:spPr>
        <p:txBody>
          <a:bodyPr/>
          <a:lstStyle/>
          <a:p>
            <a:pPr algn="ctr"/>
            <a:r>
              <a:rPr lang="ar-SA" sz="5400" b="1" dirty="0" smtClean="0">
                <a:effectLst>
                  <a:outerShdw blurRad="38100" dist="38100" dir="2700000" algn="tl">
                    <a:srgbClr val="000000">
                      <a:alpha val="43137"/>
                    </a:srgbClr>
                  </a:outerShdw>
                </a:effectLst>
                <a:latin typeface="Sakkal Majalla" pitchFamily="2" charset="-78"/>
                <a:cs typeface="Sakkal Majalla" pitchFamily="2" charset="-78"/>
              </a:rPr>
              <a:t>المخطط التنظيمي</a:t>
            </a:r>
            <a:endParaRPr lang="fr-FR" sz="5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3250" name="AutoShape 2"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2" name="AutoShape 4"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4" name="AutoShape 6"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3255" name="Picture 7"/>
          <p:cNvPicPr>
            <a:picLocks noChangeAspect="1" noChangeArrowheads="1"/>
          </p:cNvPicPr>
          <p:nvPr/>
        </p:nvPicPr>
        <p:blipFill>
          <a:blip r:embed="rId2" cstate="print"/>
          <a:srcRect/>
          <a:stretch>
            <a:fillRect/>
          </a:stretch>
        </p:blipFill>
        <p:spPr bwMode="auto">
          <a:xfrm>
            <a:off x="304800" y="1828800"/>
            <a:ext cx="8448675" cy="3352800"/>
          </a:xfrm>
          <a:prstGeom prst="rect">
            <a:avLst/>
          </a:prstGeom>
          <a:noFill/>
          <a:ln w="9525">
            <a:noFill/>
            <a:miter lim="800000"/>
            <a:headEnd/>
            <a:tailEnd/>
          </a:ln>
        </p:spPr>
      </p:pic>
      <p:pic>
        <p:nvPicPr>
          <p:cNvPr id="8"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1295400"/>
            <a:ext cx="9144000" cy="4343400"/>
          </a:xfrm>
          <a:prstGeom prst="rect">
            <a:avLst/>
          </a:prstGeom>
          <a:noFill/>
          <a:ln w="9525">
            <a:noFill/>
            <a:miter lim="800000"/>
            <a:headEnd/>
            <a:tailEnd/>
          </a:ln>
        </p:spPr>
      </p:pic>
      <p:sp>
        <p:nvSpPr>
          <p:cNvPr id="4" name="Sous-titre 2"/>
          <p:cNvSpPr txBox="1">
            <a:spLocks/>
          </p:cNvSpPr>
          <p:nvPr/>
        </p:nvSpPr>
        <p:spPr>
          <a:xfrm>
            <a:off x="1295400" y="381000"/>
            <a:ext cx="6400800" cy="830997"/>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5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rPr>
              <a:t>الهيكل</a:t>
            </a:r>
            <a:r>
              <a:rPr kumimoji="0" lang="ar-SA" sz="5400" b="1" i="0" u="none" strike="noStrike" kern="0" cap="none" spc="0" normalizeH="0" noProof="0" dirty="0" smtClean="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rPr>
              <a:t> التنظيمي للمشروع</a:t>
            </a:r>
            <a:endParaRPr kumimoji="0" lang="fr-FR"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endParaRPr>
          </a:p>
        </p:txBody>
      </p:sp>
      <p:pic>
        <p:nvPicPr>
          <p:cNvPr id="5"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66141"/>
            <a:ext cx="8534400" cy="738664"/>
          </a:xfrm>
        </p:spPr>
        <p:txBody>
          <a:bodyPr/>
          <a:lstStyle/>
          <a:p>
            <a:pPr algn="ctr"/>
            <a:r>
              <a:rPr lang="ar-SA" sz="4800" dirty="0" smtClean="0">
                <a:effectLst>
                  <a:outerShdw blurRad="38100" dist="38100" dir="2700000" algn="tl">
                    <a:srgbClr val="000000">
                      <a:alpha val="43137"/>
                    </a:srgbClr>
                  </a:outerShdw>
                </a:effectLst>
                <a:latin typeface="Sakkal Majalla" pitchFamily="2" charset="-78"/>
                <a:cs typeface="Sakkal Majalla" pitchFamily="2" charset="-78"/>
              </a:rPr>
              <a:t>تطوير عملية التوظيف والانتقاء</a:t>
            </a:r>
            <a:endParaRPr lang="fr-FR" sz="4800"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5298" name="Picture 2"/>
          <p:cNvPicPr>
            <a:picLocks noChangeAspect="1" noChangeArrowheads="1"/>
          </p:cNvPicPr>
          <p:nvPr/>
        </p:nvPicPr>
        <p:blipFill>
          <a:blip r:embed="rId2" cstate="print"/>
          <a:srcRect/>
          <a:stretch>
            <a:fillRect/>
          </a:stretch>
        </p:blipFill>
        <p:spPr bwMode="auto">
          <a:xfrm>
            <a:off x="0" y="1295400"/>
            <a:ext cx="9144000" cy="4648200"/>
          </a:xfrm>
          <a:prstGeom prst="rect">
            <a:avLst/>
          </a:prstGeom>
          <a:noFill/>
          <a:ln w="9525">
            <a:noFill/>
            <a:miter lim="800000"/>
            <a:headEnd/>
            <a:tailEnd/>
          </a:ln>
        </p:spPr>
      </p:pic>
      <p:pic>
        <p:nvPicPr>
          <p:cNvPr id="5"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
          </p:nvPr>
        </p:nvSpPr>
        <p:spPr>
          <a:xfrm>
            <a:off x="1295400" y="381000"/>
            <a:ext cx="6400800" cy="830997"/>
          </a:xfrm>
        </p:spPr>
        <p:txBody>
          <a:bodyPr/>
          <a:lstStyle/>
          <a:p>
            <a:pPr algn="ctr"/>
            <a:r>
              <a:rPr lang="ar-SA" sz="5400" b="1" dirty="0" smtClean="0">
                <a:effectLst>
                  <a:outerShdw blurRad="38100" dist="38100" dir="2700000" algn="tl">
                    <a:srgbClr val="000000">
                      <a:alpha val="43137"/>
                    </a:srgbClr>
                  </a:outerShdw>
                </a:effectLst>
                <a:latin typeface="Sakkal Majalla" pitchFamily="2" charset="-78"/>
                <a:cs typeface="Sakkal Majalla" pitchFamily="2" charset="-78"/>
              </a:rPr>
              <a:t>المخطط المالي</a:t>
            </a:r>
            <a:endParaRPr lang="fr-FR" sz="54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3250" name="AutoShape 2"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2" name="AutoShape 4"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4" name="AutoShape 6"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7348" name="Picture 4" descr="Les étapes pour construire un plan financier"/>
          <p:cNvPicPr>
            <a:picLocks noChangeAspect="1" noChangeArrowheads="1"/>
          </p:cNvPicPr>
          <p:nvPr/>
        </p:nvPicPr>
        <p:blipFill>
          <a:blip r:embed="rId2" cstate="print"/>
          <a:srcRect/>
          <a:stretch>
            <a:fillRect/>
          </a:stretch>
        </p:blipFill>
        <p:spPr bwMode="auto">
          <a:xfrm>
            <a:off x="1676400" y="1676400"/>
            <a:ext cx="5943600" cy="3733800"/>
          </a:xfrm>
          <a:prstGeom prst="rect">
            <a:avLst/>
          </a:prstGeom>
          <a:noFill/>
        </p:spPr>
      </p:pic>
      <p:pic>
        <p:nvPicPr>
          <p:cNvPr id="8"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63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9753600" y="6019800"/>
            <a:ext cx="2133600" cy="838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lan de financement Excel gratuit : modèle entrepreneurs"/>
          <p:cNvPicPr>
            <a:picLocks noChangeAspect="1" noChangeArrowheads="1"/>
          </p:cNvPicPr>
          <p:nvPr/>
        </p:nvPicPr>
        <p:blipFill>
          <a:blip r:embed="rId2" cstate="print"/>
          <a:srcRect/>
          <a:stretch>
            <a:fillRect/>
          </a:stretch>
        </p:blipFill>
        <p:spPr bwMode="auto">
          <a:xfrm>
            <a:off x="533400" y="1600200"/>
            <a:ext cx="7715250" cy="4333875"/>
          </a:xfrm>
          <a:prstGeom prst="rect">
            <a:avLst/>
          </a:prstGeom>
          <a:noFill/>
        </p:spPr>
      </p:pic>
      <p:sp>
        <p:nvSpPr>
          <p:cNvPr id="6" name="Sous-titre 2"/>
          <p:cNvSpPr txBox="1">
            <a:spLocks/>
          </p:cNvSpPr>
          <p:nvPr/>
        </p:nvSpPr>
        <p:spPr>
          <a:xfrm>
            <a:off x="1295400" y="381000"/>
            <a:ext cx="6400800" cy="830997"/>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5400" b="1" i="0" u="none" strike="noStrike" kern="0" cap="none" spc="0" normalizeH="0" baseline="0" noProof="0" smtClean="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rPr>
              <a:t>المخطط المالي</a:t>
            </a:r>
            <a:endParaRPr kumimoji="0" lang="fr-FR"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endParaRPr>
          </a:p>
        </p:txBody>
      </p:sp>
      <p:pic>
        <p:nvPicPr>
          <p:cNvPr id="7"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 y="1066799"/>
            <a:ext cx="9144000" cy="4953001"/>
          </a:xfrm>
          <a:prstGeom prst="rect">
            <a:avLst/>
          </a:prstGeom>
          <a:noFill/>
          <a:ln w="9525">
            <a:noFill/>
            <a:miter lim="800000"/>
            <a:headEnd/>
            <a:tailEnd/>
          </a:ln>
        </p:spPr>
      </p:pic>
      <p:sp>
        <p:nvSpPr>
          <p:cNvPr id="7" name="Sous-titre 2"/>
          <p:cNvSpPr txBox="1">
            <a:spLocks/>
          </p:cNvSpPr>
          <p:nvPr/>
        </p:nvSpPr>
        <p:spPr>
          <a:xfrm>
            <a:off x="1295400" y="0"/>
            <a:ext cx="6400800" cy="830997"/>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5400" b="1" i="0" u="none" strike="noStrike" kern="0" cap="none" spc="0" normalizeH="0" baseline="0" noProof="0" smtClean="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rPr>
              <a:t>المخطط المالي</a:t>
            </a:r>
            <a:endParaRPr kumimoji="0" lang="fr-FR"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Sakkal Majalla" pitchFamily="2" charset="-78"/>
              <a:ea typeface="+mn-ea"/>
              <a:cs typeface="Sakkal Majalla" pitchFamily="2" charset="-78"/>
            </a:endParaRPr>
          </a:p>
        </p:txBody>
      </p:sp>
      <p:pic>
        <p:nvPicPr>
          <p:cNvPr id="8"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Maison de l'entrepreneuriat- Biskra دار المقاولاتية- بسكرة | Bisk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2468" name="AutoShape 4" descr="Maison de l'entrepreneuriat- Biskra دار المقاولاتية- بسكرة | Bisk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2470" name="AutoShape 6" descr="Maison de l'entrepreneuriat- Biskra دار المقاولاتية- بسكرة | Bisk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2472" name="AutoShape 8" descr="Maison de l'entrepreneuriat- Biskra دار المقاولاتية- بسكرة | Bisk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2477" name="Picture 13" descr="Merci En Image"/>
          <p:cNvPicPr>
            <a:picLocks noChangeAspect="1" noChangeArrowheads="1"/>
          </p:cNvPicPr>
          <p:nvPr/>
        </p:nvPicPr>
        <p:blipFill>
          <a:blip r:embed="rId2" cstate="print"/>
          <a:srcRect/>
          <a:stretch>
            <a:fillRect/>
          </a:stretch>
        </p:blipFill>
        <p:spPr bwMode="auto">
          <a:xfrm>
            <a:off x="1295400" y="2095499"/>
            <a:ext cx="6667500" cy="3162301"/>
          </a:xfrm>
          <a:prstGeom prst="rect">
            <a:avLst/>
          </a:prstGeom>
          <a:noFill/>
        </p:spPr>
      </p:pic>
      <p:pic>
        <p:nvPicPr>
          <p:cNvPr id="9" name="object 7"/>
          <p:cNvPicPr/>
          <p:nvPr/>
        </p:nvPicPr>
        <p:blipFill>
          <a:blip r:embed="rId3" cstate="print"/>
          <a:stretch>
            <a:fillRect/>
          </a:stretch>
        </p:blipFill>
        <p:spPr>
          <a:xfrm>
            <a:off x="1981200" y="0"/>
            <a:ext cx="4824476" cy="1747901"/>
          </a:xfrm>
          <a:prstGeom prst="rect">
            <a:avLst/>
          </a:prstGeom>
        </p:spPr>
      </p:pic>
      <p:pic>
        <p:nvPicPr>
          <p:cNvPr id="10" name="Picture 3" descr="C:\Users\Amira Informatique\Desktop\PDF Entrepre\polycopies\logo cde.jpg"/>
          <p:cNvPicPr>
            <a:picLocks noChangeAspect="1" noChangeArrowheads="1"/>
          </p:cNvPicPr>
          <p:nvPr/>
        </p:nvPicPr>
        <p:blipFill>
          <a:blip r:embed="rId4" cstate="print"/>
          <a:srcRect/>
          <a:stretch>
            <a:fillRect/>
          </a:stretch>
        </p:blipFill>
        <p:spPr bwMode="auto">
          <a:xfrm>
            <a:off x="7010400" y="6019800"/>
            <a:ext cx="2133600" cy="838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ira Informatique\Downloads\1699783538412388516703536953396.png"/>
          <p:cNvPicPr>
            <a:picLocks noChangeAspect="1" noChangeArrowheads="1"/>
          </p:cNvPicPr>
          <p:nvPr/>
        </p:nvPicPr>
        <p:blipFill>
          <a:blip r:embed="rId2" cstate="print"/>
          <a:srcRect/>
          <a:stretch>
            <a:fillRect/>
          </a:stretch>
        </p:blipFill>
        <p:spPr bwMode="auto">
          <a:xfrm>
            <a:off x="1219200" y="914400"/>
            <a:ext cx="6400800" cy="5257800"/>
          </a:xfrm>
          <a:prstGeom prst="rect">
            <a:avLst/>
          </a:prstGeom>
          <a:noFill/>
        </p:spPr>
      </p:pic>
      <p:sp>
        <p:nvSpPr>
          <p:cNvPr id="5" name="Titre 1"/>
          <p:cNvSpPr>
            <a:spLocks noGrp="1"/>
          </p:cNvSpPr>
          <p:nvPr>
            <p:ph type="title"/>
          </p:nvPr>
        </p:nvSpPr>
        <p:spPr>
          <a:xfrm>
            <a:off x="533400" y="152400"/>
            <a:ext cx="7921956" cy="677108"/>
          </a:xfrm>
        </p:spPr>
        <p:txBody>
          <a:bodyPr/>
          <a:lstStyle/>
          <a:p>
            <a:pPr algn="just" rtl="0"/>
            <a:r>
              <a:rPr lang="fr-FR" dirty="0" smtClean="0"/>
              <a:t>Les compétences clés </a:t>
            </a:r>
            <a:endParaRPr lang="fr-FR" dirty="0"/>
          </a:p>
        </p:txBody>
      </p:sp>
      <p:pic>
        <p:nvPicPr>
          <p:cNvPr id="7"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ira Informatique\Downloads\1699783270084635423952725713619.jpg"/>
          <p:cNvPicPr>
            <a:picLocks noChangeAspect="1" noChangeArrowheads="1"/>
          </p:cNvPicPr>
          <p:nvPr/>
        </p:nvPicPr>
        <p:blipFill>
          <a:blip r:embed="rId2" cstate="print"/>
          <a:srcRect/>
          <a:stretch>
            <a:fillRect/>
          </a:stretch>
        </p:blipFill>
        <p:spPr bwMode="auto">
          <a:xfrm>
            <a:off x="1333500" y="1285875"/>
            <a:ext cx="6477000" cy="4286250"/>
          </a:xfrm>
          <a:prstGeom prst="rect">
            <a:avLst/>
          </a:prstGeom>
          <a:noFill/>
        </p:spPr>
      </p:pic>
      <p:sp>
        <p:nvSpPr>
          <p:cNvPr id="7" name="Titre 1"/>
          <p:cNvSpPr>
            <a:spLocks noGrp="1"/>
          </p:cNvSpPr>
          <p:nvPr>
            <p:ph type="title"/>
          </p:nvPr>
        </p:nvSpPr>
        <p:spPr>
          <a:xfrm>
            <a:off x="228600" y="228600"/>
            <a:ext cx="8607756" cy="984885"/>
          </a:xfrm>
        </p:spPr>
        <p:txBody>
          <a:bodyPr/>
          <a:lstStyle/>
          <a:p>
            <a:pPr algn="just" rtl="0"/>
            <a:r>
              <a:rPr lang="fr-FR" sz="3200" dirty="0" smtClean="0"/>
              <a:t>Business plan: de l’idée … Au succès</a:t>
            </a:r>
            <a:br>
              <a:rPr lang="fr-FR" sz="3200" dirty="0" smtClean="0"/>
            </a:br>
            <a:endParaRPr lang="fr-FR" sz="3200" dirty="0"/>
          </a:p>
        </p:txBody>
      </p:sp>
      <p:pic>
        <p:nvPicPr>
          <p:cNvPr id="6"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Business plan, business model…les bases | Tss Performance : A chacun son  tableau de bo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01" name="Picture 5"/>
          <p:cNvPicPr>
            <a:picLocks noChangeAspect="1" noChangeArrowheads="1"/>
          </p:cNvPicPr>
          <p:nvPr/>
        </p:nvPicPr>
        <p:blipFill>
          <a:blip r:embed="rId2" cstate="print"/>
          <a:srcRect/>
          <a:stretch>
            <a:fillRect/>
          </a:stretch>
        </p:blipFill>
        <p:spPr bwMode="auto">
          <a:xfrm>
            <a:off x="1" y="381000"/>
            <a:ext cx="9134474" cy="5638800"/>
          </a:xfrm>
          <a:prstGeom prst="rect">
            <a:avLst/>
          </a:prstGeom>
          <a:noFill/>
          <a:ln w="9525">
            <a:noFill/>
            <a:miter lim="800000"/>
            <a:headEnd/>
            <a:tailEnd/>
          </a:ln>
        </p:spPr>
      </p:pic>
      <p:pic>
        <p:nvPicPr>
          <p:cNvPr id="5"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257925"/>
          </a:xfrm>
          <a:prstGeom prst="rect">
            <a:avLst/>
          </a:prstGeom>
          <a:noFill/>
          <a:ln w="9525">
            <a:noFill/>
            <a:miter lim="800000"/>
            <a:headEnd/>
            <a:tailEnd/>
          </a:ln>
        </p:spPr>
      </p:pic>
      <p:pic>
        <p:nvPicPr>
          <p:cNvPr id="4"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
          </p:nvPr>
        </p:nvSpPr>
        <p:spPr>
          <a:xfrm>
            <a:off x="1295400" y="381000"/>
            <a:ext cx="6400800" cy="830997"/>
          </a:xfrm>
        </p:spPr>
        <p:txBody>
          <a:bodyPr/>
          <a:lstStyle/>
          <a:p>
            <a:r>
              <a:rPr lang="fr-FR" sz="5400" b="1" dirty="0" smtClean="0"/>
              <a:t>Plan Marketing </a:t>
            </a:r>
            <a:endParaRPr lang="fr-FR" sz="5400" b="1" dirty="0"/>
          </a:p>
        </p:txBody>
      </p:sp>
      <p:sp>
        <p:nvSpPr>
          <p:cNvPr id="53250" name="AutoShape 2"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2" name="AutoShape 4"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4" name="AutoShape 6" descr="Essay on International Organisation and Instit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0418" name="Picture 2"/>
          <p:cNvPicPr>
            <a:picLocks noChangeAspect="1" noChangeArrowheads="1"/>
          </p:cNvPicPr>
          <p:nvPr/>
        </p:nvPicPr>
        <p:blipFill>
          <a:blip r:embed="rId2" cstate="print"/>
          <a:srcRect/>
          <a:stretch>
            <a:fillRect/>
          </a:stretch>
        </p:blipFill>
        <p:spPr bwMode="auto">
          <a:xfrm>
            <a:off x="914400" y="1981200"/>
            <a:ext cx="7391400" cy="3505200"/>
          </a:xfrm>
          <a:prstGeom prst="rect">
            <a:avLst/>
          </a:prstGeom>
          <a:noFill/>
          <a:ln w="9525">
            <a:noFill/>
            <a:miter lim="800000"/>
            <a:headEnd/>
            <a:tailEnd/>
          </a:ln>
        </p:spPr>
      </p:pic>
      <p:pic>
        <p:nvPicPr>
          <p:cNvPr id="9"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219532"/>
            <a:ext cx="7936230" cy="695325"/>
          </a:xfrm>
          <a:prstGeom prst="rect">
            <a:avLst/>
          </a:prstGeom>
        </p:spPr>
        <p:txBody>
          <a:bodyPr vert="horz" wrap="square" lIns="0" tIns="12065" rIns="0" bIns="0" rtlCol="0">
            <a:spAutoFit/>
          </a:bodyPr>
          <a:lstStyle/>
          <a:p>
            <a:pPr marL="12700" algn="ctr">
              <a:lnSpc>
                <a:spcPct val="100000"/>
              </a:lnSpc>
              <a:spcBef>
                <a:spcPts val="95"/>
              </a:spcBef>
            </a:pPr>
            <a:r>
              <a:rPr lang="ar-SA" spc="-20" dirty="0" smtClean="0">
                <a:latin typeface="Sakkal Majalla" pitchFamily="2" charset="-78"/>
                <a:cs typeface="Sakkal Majalla" pitchFamily="2" charset="-78"/>
              </a:rPr>
              <a:t>مكونات المخطط التسويقي</a:t>
            </a:r>
            <a:endParaRPr spc="-25" dirty="0">
              <a:latin typeface="Sakkal Majalla" pitchFamily="2" charset="-78"/>
              <a:cs typeface="Sakkal Majalla" pitchFamily="2" charset="-78"/>
            </a:endParaRPr>
          </a:p>
        </p:txBody>
      </p:sp>
      <p:sp>
        <p:nvSpPr>
          <p:cNvPr id="3" name="object 3"/>
          <p:cNvSpPr txBox="1"/>
          <p:nvPr/>
        </p:nvSpPr>
        <p:spPr>
          <a:xfrm>
            <a:off x="3743705" y="1371600"/>
            <a:ext cx="1666495" cy="573234"/>
          </a:xfrm>
          <a:prstGeom prst="rect">
            <a:avLst/>
          </a:prstGeom>
        </p:spPr>
        <p:txBody>
          <a:bodyPr vert="horz" wrap="square" lIns="0" tIns="38735" rIns="0" bIns="0" rtlCol="0">
            <a:spAutoFit/>
          </a:bodyPr>
          <a:lstStyle/>
          <a:p>
            <a:pPr marL="234950" marR="5080" indent="-222885">
              <a:lnSpc>
                <a:spcPts val="1870"/>
              </a:lnSpc>
              <a:spcBef>
                <a:spcPts val="305"/>
              </a:spcBef>
            </a:pPr>
            <a:r>
              <a:rPr lang="ar-SA" sz="2800" spc="-20" dirty="0" smtClean="0">
                <a:latin typeface="Traditional Arabic" pitchFamily="18" charset="-78"/>
                <a:cs typeface="Traditional Arabic" pitchFamily="18" charset="-78"/>
              </a:rPr>
              <a:t>تحديد السوق المستهدف</a:t>
            </a:r>
            <a:endParaRPr sz="2800" dirty="0">
              <a:latin typeface="Traditional Arabic" pitchFamily="18" charset="-78"/>
              <a:cs typeface="Traditional Arabic" pitchFamily="18" charset="-78"/>
            </a:endParaRPr>
          </a:p>
        </p:txBody>
      </p:sp>
      <p:pic>
        <p:nvPicPr>
          <p:cNvPr id="7" name="object 7"/>
          <p:cNvPicPr/>
          <p:nvPr/>
        </p:nvPicPr>
        <p:blipFill>
          <a:blip r:embed="rId2" cstate="print"/>
          <a:stretch>
            <a:fillRect/>
          </a:stretch>
        </p:blipFill>
        <p:spPr>
          <a:xfrm>
            <a:off x="3283458" y="2531110"/>
            <a:ext cx="2505075" cy="2466721"/>
          </a:xfrm>
          <a:prstGeom prst="rect">
            <a:avLst/>
          </a:prstGeom>
        </p:spPr>
      </p:pic>
      <p:sp>
        <p:nvSpPr>
          <p:cNvPr id="8" name="object 8"/>
          <p:cNvSpPr txBox="1"/>
          <p:nvPr/>
        </p:nvSpPr>
        <p:spPr>
          <a:xfrm>
            <a:off x="1828800" y="4876800"/>
            <a:ext cx="1524000" cy="820738"/>
          </a:xfrm>
          <a:prstGeom prst="rect">
            <a:avLst/>
          </a:prstGeom>
        </p:spPr>
        <p:txBody>
          <a:bodyPr vert="horz" wrap="square" lIns="0" tIns="36195" rIns="0" bIns="0" rtlCol="0">
            <a:spAutoFit/>
          </a:bodyPr>
          <a:lstStyle/>
          <a:p>
            <a:pPr marL="12700" marR="5080" indent="1270" algn="ctr">
              <a:lnSpc>
                <a:spcPct val="91200"/>
              </a:lnSpc>
              <a:spcBef>
                <a:spcPts val="285"/>
              </a:spcBef>
            </a:pPr>
            <a:r>
              <a:rPr lang="ar-SA" sz="2800" spc="-5" dirty="0" smtClean="0">
                <a:latin typeface="Sakkal Majalla" pitchFamily="2" charset="-78"/>
                <a:cs typeface="Sakkal Majalla" pitchFamily="2" charset="-78"/>
              </a:rPr>
              <a:t>أسعار وشروط البيع</a:t>
            </a:r>
            <a:endParaRPr sz="2800" dirty="0">
              <a:latin typeface="Sakkal Majalla" pitchFamily="2" charset="-78"/>
              <a:cs typeface="Sakkal Majalla" pitchFamily="2" charset="-78"/>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pPr marL="38100">
                <a:lnSpc>
                  <a:spcPts val="1425"/>
                </a:lnSpc>
              </a:pPr>
              <a:t>8</a:t>
            </a:fld>
            <a:endParaRPr spc="-5" dirty="0"/>
          </a:p>
        </p:txBody>
      </p:sp>
      <p:sp>
        <p:nvSpPr>
          <p:cNvPr id="10" name="object 10"/>
          <p:cNvSpPr txBox="1"/>
          <p:nvPr/>
        </p:nvSpPr>
        <p:spPr>
          <a:xfrm>
            <a:off x="1719833" y="2445257"/>
            <a:ext cx="1456690" cy="269946"/>
          </a:xfrm>
          <a:prstGeom prst="rect">
            <a:avLst/>
          </a:prstGeom>
        </p:spPr>
        <p:txBody>
          <a:bodyPr vert="horz" wrap="square" lIns="0" tIns="13335" rIns="0" bIns="0" rtlCol="0">
            <a:spAutoFit/>
          </a:bodyPr>
          <a:lstStyle/>
          <a:p>
            <a:pPr algn="ctr">
              <a:lnSpc>
                <a:spcPts val="1955"/>
              </a:lnSpc>
              <a:spcBef>
                <a:spcPts val="105"/>
              </a:spcBef>
            </a:pPr>
            <a:r>
              <a:rPr lang="ar-SA" sz="2800" dirty="0" smtClean="0">
                <a:latin typeface="Traditional Arabic" pitchFamily="18" charset="-78"/>
                <a:cs typeface="Traditional Arabic" pitchFamily="18" charset="-78"/>
              </a:rPr>
              <a:t>الإعلان والترويج</a:t>
            </a:r>
            <a:endParaRPr sz="2800" dirty="0">
              <a:latin typeface="Traditional Arabic" pitchFamily="18" charset="-78"/>
              <a:cs typeface="Traditional Arabic" pitchFamily="18" charset="-78"/>
            </a:endParaRPr>
          </a:p>
        </p:txBody>
      </p:sp>
      <p:sp>
        <p:nvSpPr>
          <p:cNvPr id="13" name="object 10"/>
          <p:cNvSpPr txBox="1"/>
          <p:nvPr/>
        </p:nvSpPr>
        <p:spPr>
          <a:xfrm>
            <a:off x="1676400" y="3429000"/>
            <a:ext cx="1456690" cy="313547"/>
          </a:xfrm>
          <a:prstGeom prst="rect">
            <a:avLst/>
          </a:prstGeom>
        </p:spPr>
        <p:txBody>
          <a:bodyPr vert="horz" wrap="square" lIns="0" tIns="13335" rIns="0" bIns="0" rtlCol="0">
            <a:spAutoFit/>
          </a:bodyPr>
          <a:lstStyle/>
          <a:p>
            <a:pPr algn="ctr">
              <a:lnSpc>
                <a:spcPts val="1955"/>
              </a:lnSpc>
              <a:spcBef>
                <a:spcPts val="105"/>
              </a:spcBef>
            </a:pPr>
            <a:r>
              <a:rPr lang="ar-SA" sz="2800" dirty="0" smtClean="0">
                <a:latin typeface="Traditional Arabic" pitchFamily="18" charset="-78"/>
                <a:cs typeface="Traditional Arabic" pitchFamily="18" charset="-78"/>
              </a:rPr>
              <a:t>فريق المبيعات</a:t>
            </a:r>
            <a:endParaRPr sz="2800" dirty="0">
              <a:latin typeface="Traditional Arabic" pitchFamily="18" charset="-78"/>
              <a:cs typeface="Traditional Arabic" pitchFamily="18" charset="-78"/>
            </a:endParaRPr>
          </a:p>
        </p:txBody>
      </p:sp>
      <p:sp>
        <p:nvSpPr>
          <p:cNvPr id="14" name="object 10"/>
          <p:cNvSpPr txBox="1"/>
          <p:nvPr/>
        </p:nvSpPr>
        <p:spPr>
          <a:xfrm>
            <a:off x="5867400" y="4800600"/>
            <a:ext cx="1456690" cy="313547"/>
          </a:xfrm>
          <a:prstGeom prst="rect">
            <a:avLst/>
          </a:prstGeom>
        </p:spPr>
        <p:txBody>
          <a:bodyPr vert="horz" wrap="square" lIns="0" tIns="13335" rIns="0" bIns="0" rtlCol="0">
            <a:spAutoFit/>
          </a:bodyPr>
          <a:lstStyle/>
          <a:p>
            <a:pPr algn="ctr">
              <a:lnSpc>
                <a:spcPts val="1955"/>
              </a:lnSpc>
              <a:spcBef>
                <a:spcPts val="105"/>
              </a:spcBef>
            </a:pPr>
            <a:r>
              <a:rPr lang="ar-SA" sz="2800" dirty="0" smtClean="0">
                <a:latin typeface="Traditional Arabic" pitchFamily="18" charset="-78"/>
                <a:cs typeface="Traditional Arabic" pitchFamily="18" charset="-78"/>
              </a:rPr>
              <a:t>قنوات التوزيع</a:t>
            </a:r>
            <a:endParaRPr sz="2800" dirty="0">
              <a:latin typeface="Traditional Arabic" pitchFamily="18" charset="-78"/>
              <a:cs typeface="Traditional Arabic" pitchFamily="18" charset="-78"/>
            </a:endParaRPr>
          </a:p>
        </p:txBody>
      </p:sp>
      <p:sp>
        <p:nvSpPr>
          <p:cNvPr id="15" name="object 10"/>
          <p:cNvSpPr txBox="1"/>
          <p:nvPr/>
        </p:nvSpPr>
        <p:spPr>
          <a:xfrm>
            <a:off x="5867400" y="3810000"/>
            <a:ext cx="1828800" cy="526426"/>
          </a:xfrm>
          <a:prstGeom prst="rect">
            <a:avLst/>
          </a:prstGeom>
        </p:spPr>
        <p:txBody>
          <a:bodyPr vert="horz" wrap="square" lIns="0" tIns="13335" rIns="0" bIns="0" rtlCol="0">
            <a:spAutoFit/>
          </a:bodyPr>
          <a:lstStyle/>
          <a:p>
            <a:pPr algn="ctr">
              <a:lnSpc>
                <a:spcPts val="1955"/>
              </a:lnSpc>
              <a:spcBef>
                <a:spcPts val="105"/>
              </a:spcBef>
            </a:pPr>
            <a:r>
              <a:rPr lang="ar-SA" sz="2800" dirty="0" smtClean="0">
                <a:latin typeface="Traditional Arabic" pitchFamily="18" charset="-78"/>
                <a:cs typeface="Traditional Arabic" pitchFamily="18" charset="-78"/>
              </a:rPr>
              <a:t>تشكيلة المنتجات/ الخدمات</a:t>
            </a:r>
            <a:endParaRPr sz="2800" dirty="0">
              <a:latin typeface="Traditional Arabic" pitchFamily="18" charset="-78"/>
              <a:cs typeface="Traditional Arabic" pitchFamily="18" charset="-78"/>
            </a:endParaRPr>
          </a:p>
        </p:txBody>
      </p:sp>
      <p:sp>
        <p:nvSpPr>
          <p:cNvPr id="16" name="object 10"/>
          <p:cNvSpPr txBox="1"/>
          <p:nvPr/>
        </p:nvSpPr>
        <p:spPr>
          <a:xfrm>
            <a:off x="6400800" y="2514600"/>
            <a:ext cx="1456690" cy="570028"/>
          </a:xfrm>
          <a:prstGeom prst="rect">
            <a:avLst/>
          </a:prstGeom>
        </p:spPr>
        <p:txBody>
          <a:bodyPr vert="horz" wrap="square" lIns="0" tIns="13335" rIns="0" bIns="0" rtlCol="0">
            <a:spAutoFit/>
          </a:bodyPr>
          <a:lstStyle/>
          <a:p>
            <a:pPr algn="ctr">
              <a:lnSpc>
                <a:spcPts val="1955"/>
              </a:lnSpc>
              <a:spcBef>
                <a:spcPts val="105"/>
              </a:spcBef>
            </a:pPr>
            <a:r>
              <a:rPr lang="ar-SA" sz="2800" dirty="0" smtClean="0">
                <a:latin typeface="Traditional Arabic" pitchFamily="18" charset="-78"/>
                <a:cs typeface="Traditional Arabic" pitchFamily="18" charset="-78"/>
              </a:rPr>
              <a:t>التموقع مقارنة بالمنافسين</a:t>
            </a:r>
            <a:endParaRPr sz="2800" dirty="0">
              <a:latin typeface="Traditional Arabic" pitchFamily="18" charset="-78"/>
              <a:cs typeface="Traditional Arabic" pitchFamily="18" charset="-78"/>
            </a:endParaRPr>
          </a:p>
        </p:txBody>
      </p:sp>
      <p:pic>
        <p:nvPicPr>
          <p:cNvPr id="17"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Infographic PESTEL Analysis Model Slide - Slide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6324" name="AutoShape 4" descr="PESTEL Analysis Infographic Segment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699" name="Picture 3"/>
          <p:cNvPicPr>
            <a:picLocks noChangeAspect="1" noChangeArrowheads="1"/>
          </p:cNvPicPr>
          <p:nvPr/>
        </p:nvPicPr>
        <p:blipFill>
          <a:blip r:embed="rId2" cstate="print"/>
          <a:srcRect/>
          <a:stretch>
            <a:fillRect/>
          </a:stretch>
        </p:blipFill>
        <p:spPr bwMode="auto">
          <a:xfrm>
            <a:off x="990600" y="1295400"/>
            <a:ext cx="7696200" cy="4495800"/>
          </a:xfrm>
          <a:prstGeom prst="rect">
            <a:avLst/>
          </a:prstGeom>
          <a:noFill/>
          <a:ln w="9525">
            <a:noFill/>
            <a:miter lim="800000"/>
            <a:headEnd/>
            <a:tailEnd/>
          </a:ln>
        </p:spPr>
      </p:pic>
      <p:sp>
        <p:nvSpPr>
          <p:cNvPr id="9" name="Titre 1"/>
          <p:cNvSpPr>
            <a:spLocks noGrp="1"/>
          </p:cNvSpPr>
          <p:nvPr>
            <p:ph type="title"/>
          </p:nvPr>
        </p:nvSpPr>
        <p:spPr>
          <a:xfrm>
            <a:off x="536244" y="266141"/>
            <a:ext cx="7083756" cy="677108"/>
          </a:xfrm>
        </p:spPr>
        <p:txBody>
          <a:bodyPr/>
          <a:lstStyle/>
          <a:p>
            <a:pPr algn="ctr" rtl="1"/>
            <a:r>
              <a:rPr lang="ar-SA" dirty="0" smtClean="0">
                <a:effectLst>
                  <a:outerShdw blurRad="38100" dist="38100" dir="2700000" algn="tl">
                    <a:srgbClr val="000000">
                      <a:alpha val="43137"/>
                    </a:srgbClr>
                  </a:outerShdw>
                </a:effectLst>
                <a:latin typeface="Sakkal Majalla" pitchFamily="2" charset="-78"/>
                <a:cs typeface="Sakkal Majalla" pitchFamily="2" charset="-78"/>
              </a:rPr>
              <a:t>تحليل </a:t>
            </a:r>
            <a:r>
              <a:rPr lang="fr-FR" dirty="0" smtClean="0">
                <a:effectLst>
                  <a:outerShdw blurRad="38100" dist="38100" dir="2700000" algn="tl">
                    <a:srgbClr val="000000">
                      <a:alpha val="43137"/>
                    </a:srgbClr>
                  </a:outerShdw>
                </a:effectLst>
                <a:latin typeface="Sakkal Majalla" pitchFamily="2" charset="-78"/>
                <a:cs typeface="Sakkal Majalla" pitchFamily="2" charset="-78"/>
              </a:rPr>
              <a:t>PESTEL</a:t>
            </a:r>
            <a:endParaRPr lang="fr-FR"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 name="Picture 3" descr="C:\Users\Amira Informatique\Desktop\PDF Entrepre\polycopies\logo cde.jpg"/>
          <p:cNvPicPr>
            <a:picLocks noChangeAspect="1" noChangeArrowheads="1"/>
          </p:cNvPicPr>
          <p:nvPr/>
        </p:nvPicPr>
        <p:blipFill>
          <a:blip r:embed="rId3" cstate="print"/>
          <a:srcRect/>
          <a:stretch>
            <a:fillRect/>
          </a:stretch>
        </p:blipFill>
        <p:spPr bwMode="auto">
          <a:xfrm>
            <a:off x="7010400" y="6019800"/>
            <a:ext cx="2133600" cy="838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4656</TotalTime>
  <Words>302</Words>
  <Application>Microsoft Office PowerPoint</Application>
  <PresentationFormat>Affichage à l'écran (4:3)</PresentationFormat>
  <Paragraphs>64</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Office Theme</vt:lpstr>
      <vt:lpstr>إعداد مخطط الأعمال</vt:lpstr>
      <vt:lpstr>ما  هو مخطط الأعمال؟</vt:lpstr>
      <vt:lpstr>Les compétences clés </vt:lpstr>
      <vt:lpstr>Business plan: de l’idée … Au succès </vt:lpstr>
      <vt:lpstr>Diapositive 5</vt:lpstr>
      <vt:lpstr>Diapositive 6</vt:lpstr>
      <vt:lpstr>Diapositive 7</vt:lpstr>
      <vt:lpstr>مكونات المخطط التسويقي</vt:lpstr>
      <vt:lpstr>تحليل PESTEL</vt:lpstr>
      <vt:lpstr>Diapositive 10</vt:lpstr>
      <vt:lpstr>العوامل والقوى التنافسية للمشروع</vt:lpstr>
      <vt:lpstr>تحليل SWOT </vt:lpstr>
      <vt:lpstr>Diapositive 13</vt:lpstr>
      <vt:lpstr>Stratégies de prix</vt:lpstr>
      <vt:lpstr>Diapositive 15</vt:lpstr>
      <vt:lpstr>Diapositive 16</vt:lpstr>
      <vt:lpstr>Diapositive 17</vt:lpstr>
      <vt:lpstr>العملية الإنتاجية</vt:lpstr>
      <vt:lpstr>قدرات الانتاج، البيع والخدمات</vt:lpstr>
      <vt:lpstr>Diapositive 20</vt:lpstr>
      <vt:lpstr>Diapositive 21</vt:lpstr>
      <vt:lpstr>Diapositive 22</vt:lpstr>
      <vt:lpstr>Diapositive 23</vt:lpstr>
      <vt:lpstr>تطوير عملية التوظيف والانتقاء</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SITel</dc:creator>
  <cp:lastModifiedBy>Amira Informatique</cp:lastModifiedBy>
  <cp:revision>76</cp:revision>
  <dcterms:created xsi:type="dcterms:W3CDTF">2023-02-18T19:22:42Z</dcterms:created>
  <dcterms:modified xsi:type="dcterms:W3CDTF">2024-04-20T20:56:19Z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2017-08-15T00:00:00Z</vt:filetime>
  </property>
  <property fmtid="{D5CDD505-2E9C-101B-9397-08002B2CF9AE}" pid="3" name="Creator">
    <vt:lpwstr>Microsoft® PowerPoint® 2010</vt:lpwstr>
  </property>
  <property fmtid="{D5CDD505-2E9C-101B-9397-08002B2CF9AE}" pid="4" name="LastSaved">
    <vt:filetime>2023-02-18T00:00:00Z</vt:filetime>
  </property>
</Properties>
</file>