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9"/>
  </p:notesMasterIdLst>
  <p:sldIdLst>
    <p:sldId id="256" r:id="rId2"/>
    <p:sldId id="276" r:id="rId3"/>
    <p:sldId id="277" r:id="rId4"/>
    <p:sldId id="260" r:id="rId5"/>
    <p:sldId id="257" r:id="rId6"/>
    <p:sldId id="265" r:id="rId7"/>
    <p:sldId id="259" r:id="rId8"/>
    <p:sldId id="261" r:id="rId9"/>
    <p:sldId id="28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9946" autoAdjust="0"/>
  </p:normalViewPr>
  <p:slideViewPr>
    <p:cSldViewPr snapToGrid="0">
      <p:cViewPr varScale="1">
        <p:scale>
          <a:sx n="63" d="100"/>
          <a:sy n="63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D5EF-5FEC-4E4F-B429-41293AB4C2B6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5874-BF3D-4369-A801-866AF0B78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5874-BF3D-4369-A801-866AF0B78B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0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6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0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32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2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7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8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2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9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6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RCiGVdGvE1uBS98bXM90XoAbSl3AKn4TezV4SOHPzGQjCLzWq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Qt7nWFmk9DQeP--ApkfmsN_uHVPb1xl3w-MAV-vNsOO_rWWDi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 de recherche d'images pour &quot;‫ادارة المعرفة والمنظمات الافتراضية‬‎&quot;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18405" y="2369309"/>
            <a:ext cx="934942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DZ" b="1" dirty="0" smtClean="0"/>
              <a:t>التشخيص الاستراتيجي 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9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7350" y="2052935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2888" y="834012"/>
            <a:ext cx="10858500" cy="523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ثالثا-</a:t>
            </a:r>
            <a:r>
              <a:rPr lang="ar-DZ" sz="22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مرحلة </a:t>
            </a:r>
            <a:r>
              <a:rPr lang="ar-DZ" sz="22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التحليل </a:t>
            </a:r>
            <a:r>
              <a:rPr lang="ar-DZ" sz="2200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endParaRPr lang="fr-FR" sz="2200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خلال هذه المرحلة تقوم المؤسسة بتحليل ما جمعته وصنفته من معلومات حول بيئتها الكلية . وهناك العديد من طرق التحليل المعروفة والتي يمكن ان تعتمد عليها من اجل حصر الفرص بدقة ووضوح وحصر المخاطر والتهديدات بوضوح أيضا . غير انه ، وفي </a:t>
            </a:r>
            <a:endParaRPr lang="ar-DZ" sz="2000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/>
              <a:t>بعض الحالات تحتاج المؤسسة الى ان تتعمق في تحليلها ، من اجل تحديد ادق لعنصر ما مثل هذه الحالات ستلجأ الى طرق مكملة كطريقة السيناريوهات لتكمل عملها </a:t>
            </a:r>
            <a:r>
              <a:rPr lang="ar-DZ" sz="2000" dirty="0" smtClean="0"/>
              <a:t>التحليلي,</a:t>
            </a:r>
          </a:p>
          <a:p>
            <a:pPr lvl="0" algn="just" rtl="1">
              <a:lnSpc>
                <a:spcPct val="103000"/>
              </a:lnSpc>
              <a:spcAft>
                <a:spcPts val="800"/>
              </a:spcAft>
            </a:pPr>
            <a:r>
              <a:rPr lang="ar-DZ" sz="4000" b="1" cap="all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4- </a:t>
            </a:r>
            <a:r>
              <a:rPr lang="ar-DZ" sz="4000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 </a:t>
            </a:r>
            <a:r>
              <a:rPr lang="ar-DZ" sz="40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القطاع: 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بعد تحليل البيئة الكلية ، تشرع المؤسسة في تحليل قطاع نشاطها او – كما يقول 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– صناعتها . تهدف المؤسسة من خلال تشخيص القطاع التعرف ، من جهة ، على مستوى وكثافة الضغوطات التي تواجهها في قطاعها ومن جهة أخرى ، التعرف على تركيبة هذا القطاع 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  يقصد بمستوى الضغوطات طبيعة ونوع الضغوطات الي تتعرض لها المؤسسة اثناء نشاطها كضغوطات المنافسين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المتأتية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من مستوى خبرتهم ودرجة اعتمادهم على المستوى العالي للتكنولوجيا ، وقوتهم الإنتاجية والتسويقية ، وكضغوطات الزبائن الناجمة 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عن ارتقاء ذوقهم ومستوى وعيهم ، وعن درجة تكتلهم ومستوى التكنولوجيا المستعملة ...وغيرهم 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اما تركيبة القطاع فالمقصود بها الكيفية التي تتوزع بها المنافسة بهذا القطاع من الجانب </a:t>
            </a: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الاستراتيجي,</a:t>
            </a:r>
            <a:endParaRPr lang="ar-DZ" sz="2000" b="1" dirty="0">
              <a:solidFill>
                <a:prstClr val="black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endParaRPr lang="fr-FR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7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3147"/>
            <a:ext cx="11406187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latin typeface="Calibri" panose="020F0502020204030204" pitchFamily="34" charset="0"/>
                <a:ea typeface="Times New Roman" panose="02020603050405020304" pitchFamily="18" charset="0"/>
                <a:cs typeface="Simplified Arabic Fixed" panose="02070309020205020404" pitchFamily="49" charset="-78"/>
              </a:rPr>
              <a:t>  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439181"/>
            <a:ext cx="10844212" cy="543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2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5-1- نموذج </a:t>
            </a:r>
            <a:r>
              <a:rPr lang="ar-DZ" sz="22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القوى الخمسة : </a:t>
            </a:r>
            <a:endParaRPr lang="fr-FR" sz="2200" b="1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يسمى كذلك نموذج القوى التنافسية ، ويهتم بعرض وتحليل مختلف القوى التي تتصدى لها المؤسسة اثناء نشاطها في قطاع معين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يقسم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هذه القوى الى خمسة وهي : </a:t>
            </a:r>
            <a:endParaRPr lang="ar-DZ" sz="2000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5-1-1- </a:t>
            </a:r>
            <a:r>
              <a:rPr lang="ar-DZ" sz="20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كثافة المنافسة : 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ويقصد بها حدة مستوى المنافسة التي تواجهها المؤسسة في قطاعها . أي حدة المنافسة بين المؤسسات الموجودة في القطاع . فيدخل في هذا العنصر كل من أسعار المنافسين ، وجودة منتجاتهم ، والتكنولوجيا التي يستعملونها ، وقدرتهم الإنتاجية و قدرتهم التسويقية ، واستراتيجياتهم  وما يقومون به من شراكات مع غيرهم ... ولا شك ان كل هذه العناصر تؤثر على المؤسسة وتفرض عليها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سلوكيات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معينة قصد رفع مستوى تنافسيها 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5-1-2 </a:t>
            </a:r>
            <a:r>
              <a:rPr lang="ar-DZ" sz="20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– قدرة الزبائن على التفاوض : 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  وهي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ما تواجهه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المؤسسة عند التعامل مع زبائنها . تكون قدرة الزبائن على التفاوض كبيرة عندما يكون عددهم قليلا او عندما يكون عدد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المؤسسات </a:t>
            </a:r>
            <a:r>
              <a:rPr lang="ar-DZ" sz="2000" dirty="0"/>
              <a:t>المنافسة كبيرا جدا ، وتكون قدرتهم على التفاوض كبيرة أيضا عندما تكون لهم سمعة كبيرة ، كما تزيد قدرتهم على التفاوض مع درجة معيارية المنتجات فكلما كانت المنتجات معيارية كلما زادت قدرة الزبائن على التفاوض </a:t>
            </a:r>
            <a:r>
              <a:rPr lang="ar-DZ" sz="2000" dirty="0" smtClean="0"/>
              <a:t>لأنه </a:t>
            </a:r>
            <a:r>
              <a:rPr lang="ar-DZ" sz="2000" dirty="0"/>
              <a:t>بإمكانهم  في هذه الحالة تغيير الموردين . ويدور عموما تفاوض الزبائن حول الأسعار خاصة ، وكيفية التسديد ، ومهلة التسديد ، والخصومات ، والخدمة بعد البيع </a:t>
            </a:r>
            <a:r>
              <a:rPr lang="ar-DZ" sz="2000" dirty="0" smtClean="0"/>
              <a:t>...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ar-DZ" sz="2000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ولكل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هذه العناصر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تأثير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مباشر على أرباح المؤسسة . فكلما زادت قدرة الزبائن على التفاوض كلما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تأثر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ربح المؤسسة بهذا التفاوض . </a:t>
            </a:r>
            <a:endParaRPr lang="fr-FR" sz="20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9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5" y="493469"/>
            <a:ext cx="10658475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5-1-3- </a:t>
            </a:r>
            <a:r>
              <a:rPr lang="ar-DZ" sz="20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قدرة الموردين على التفاوض : </a:t>
            </a:r>
            <a:endParaRPr lang="fr-FR" sz="2000" b="1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</a:t>
            </a: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تأتي 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قدرة الموردين على التفاوض من قلة عددهم او من سمعتهم الكبيرة ، او من كثرة عدد المؤسسات التي يوردونها ، او من صعوبة التخلي عنهم من طرف المؤسسات التي </a:t>
            </a: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يمونونها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ولا شك ان هؤلاء الموردين يضغطون بقوة على المؤسسة اذا كانت هي الأخرى ضعيفة . ومن هنا يظهر ان قدرة التفاوض لتي يملكها الموردون تؤثر الى درجة كبيرة على المؤسسة .  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5-1-4- تهديد المنتجين المحتمل دخولهم : 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المقصود بالمنتجين المحتمل دخولهم هم المنافسين الجدد الذين قد يدخلون القطاع . تزداد رغبات المؤسسات في دخول القطاع مع ارتفاع جاذبية هذا الأخير . فكلما كانت جاذبيته مرتفعة كلما كانت مرتفعة كلما جذب قطاع المنافسين ، وبالعكس كلما انخفضت جاذبيته كلما خرج منه المنافسين . ولا شك ان كل منافس إضافي يمثل ضغوطات إضافية ، فلهذا تكون المؤسسات دائما في انتباه الى من قد يدخل القطاع </a:t>
            </a:r>
            <a:r>
              <a:rPr lang="ar-DZ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5-1-5- </a:t>
            </a:r>
            <a:r>
              <a:rPr lang="ar-DZ" sz="20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تهديد المنتجات البديلة : 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يقصد بها المنتجات التي قد تحل محل منتجات المؤسسة أي تلك التي ستظهر في القطاع وقد يتجه اليها الزبائن بسبب أسعارها ، او جودتها ، او حداثتها ... وهذا التهديد يمثل هو الاخر ضغطا كبيرا على المؤسسات 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2000" b="1" u="sng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8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27979" y="501134"/>
            <a:ext cx="6144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بيانيا يظهر نموذج القوى الخمسة كما في الشكل رقم 03 . 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16" y="1085504"/>
            <a:ext cx="7049484" cy="4944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2614" y="5901082"/>
            <a:ext cx="5567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الشكل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رقم 03 </a:t>
            </a:r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D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نموذج القوى 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الخمسة ل</a:t>
            </a:r>
            <a:r>
              <a:rPr lang="fr-F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PORTER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649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5444" y="988010"/>
            <a:ext cx="5514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DZ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5-2-البيئات التنافسية </a:t>
            </a:r>
            <a:r>
              <a:rPr lang="fr-FR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</a:t>
            </a:r>
            <a:r>
              <a:rPr lang="ar-DZ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او نموذج </a:t>
            </a:r>
            <a:r>
              <a:rPr lang="fr-FR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(BCG2)</a:t>
            </a:r>
            <a:r>
              <a:rPr lang="ar-DZ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fr-FR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3" y="1893644"/>
            <a:ext cx="11327182" cy="503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بالإضافة الى ما قدمه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من أدوات لتحليل القطاع ، فان هناك نموذجا اخرا اقترحه مكتب بوسطن للاستشارة (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) في سنة 1982. يعرف باسم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BCG2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يساعد هذا النموذج المؤسسة على التعرف على نوع البيئة التي تواجهها ، ولا شك ان معرفة البيئة التي تواجهها تمنحها الفرصة لتحديد الاستراتيجية الملائمة التي يجب اتباعها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يقوم نموذج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BCG2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على تقاطع محورين ، هما :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r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عدد مصادر التميز 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r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قوة الميزة التنافسية . </a:t>
            </a:r>
            <a:endParaRPr lang="ar-DZ" sz="2000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عدد مصادر التميز :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يقصد بهذا المحور إمكانية تعدد مصادر التميز ، أي مدى تعدد الفرص اما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المؤسسات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لتميز المنتج او الخدمة في قطاع معين 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</a:t>
            </a:r>
            <a:r>
              <a:rPr lang="ar-DZ" sz="20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قوة الميزة التنافسية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يقصد بها صلابة الميزة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التنافسية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التي تنشئها المؤسسة ، أي الى أي مدى تستطيع المؤسسة ان تحافظ على هذه الميزة دون ان تنتقل الى المنافسين ، او ان يتفوق عليها المنافسين بميزة افضل 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يؤدي تقاطع المحورين الى ظهور أربعة محيطات تنافسية ، وتسمى أيضا أنظمة تنافسية ، كما يبين ذلك الجدول التالي :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endParaRPr lang="fr-FR" sz="20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2" y="1490392"/>
            <a:ext cx="7278116" cy="3877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2157" y="5901082"/>
            <a:ext cx="4532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الجدول رقم 1 .</a:t>
            </a:r>
            <a:r>
              <a:rPr lang="ar-D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البيئة التنافسية ل </a:t>
            </a:r>
            <a:r>
              <a:rPr lang="fr-F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BCG2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5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88" y="1241763"/>
            <a:ext cx="1197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والمقصود بالنظام التنافسي هي طبيعة النشاط نفسه . فعندما يكون القطاع الذي تنشط فيه المؤسسة يتميز بمحدودية مصادر التميز ، أي بضعف او انعدام إمكانيات التميز ، فهذا يعني ان المؤسسة لا تستطيع ان تعتمد التميز كاستراتيجية لمجالات نشاطها المعينة ، في هذه الحالة تنظر المؤسسة الى مدى قوة وصلابة ميزتها التنافسية . اذا كانت ميزتها التنافسية قوية ، صلبة ، متينة ، صعبة الانتقال الى الغير ، ففي هذه لحالة تكون المؤسسة في  بيئة الحجم اما اذا كانت ميزتها التنافسية ضعيفة غير قابلة للدفاع مع المنافسين ، تكون المؤسسة في بيئة المأزق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/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اما عندما يكون القطاع يتميز بتعدد مصادر التمي فحسب طبيعة ميزتها التنافسية تكون المؤسسات في بيئات مختلفة ، بمعنى ان المؤسسة التي تملك ميزة تنافسية ضعيفة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فإنها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تكون في بيئة مبعثرة بينما تلك التي تملك ميزة تنافسية قوية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فإنها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تجد نفسها في بيئة متخصصة .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587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4225" y="1012023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1-تمهيد.</a:t>
            </a:r>
            <a:r>
              <a:rPr lang="fr-FR" dirty="0"/>
              <a:t/>
            </a:r>
            <a:br>
              <a:rPr lang="fr-FR" dirty="0"/>
            </a:b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84960"/>
            <a:ext cx="10820400" cy="4944428"/>
          </a:xfrm>
        </p:spPr>
        <p:txBody>
          <a:bodyPr>
            <a:no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عند استعمال عبارة " تشخيص البيئة " دون التخصيص ، فانه يفهم مباشرة تشخيص البيئة الخارجية للمؤسسة دون غيرها ، ويسمى أيضا بالتشخيص الخارجي او التحليل الخارجي ، ذلك لان تشخيص البيئة الداخلية – والذي يعرف أيضا بتشخيص قدرات المؤسسة – يسمى عموما التشخيص الداخلي .</a:t>
            </a:r>
            <a:endParaRPr lang="fr-FR" sz="18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يقصد بالتشخيص الخارجي بطريقة صحيحة ، وحتى نستطيع الاعتماد على نتائجه ، يجب ان يتم بكيفية منهجية وعلمية . ومن اجل هذا ، يحرص الباحثون على ان يتعلق التشخيص الخارجي بكل ابعاد ومختلف مستويات البيئة </a:t>
            </a:r>
            <a:r>
              <a:rPr lang="ar-DZ" sz="18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ليتم لتشخيص الخارجي بطريقة صحيحة ، وحتى نستطيع الاعتماد على نتائجه ، يجب ان يتم بكيفية منهجية وعلمية . ومن اجل هذا ، يحرص الباحثون على ان يتعلق التشخيص الخارجي بكل ابعاد ومختلف مستويات البيئة . </a:t>
            </a:r>
            <a:endParaRPr lang="ar-DZ" sz="1800" b="1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indent="0" algn="just" rtl="1">
              <a:lnSpc>
                <a:spcPct val="103000"/>
              </a:lnSpc>
              <a:spcAft>
                <a:spcPts val="800"/>
              </a:spcAft>
              <a:buNone/>
            </a:pPr>
            <a:r>
              <a:rPr lang="ar-D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2-ابعاد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البيئة :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للبيئة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أربعة ابعاد او جوانب كبرى : 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Wingdings" panose="05000000000000000000" pitchFamily="2" charset="2"/>
              <a:buChar char=""/>
            </a:pP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السياسي .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الاقتصادي .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Wingdings" panose="05000000000000000000" pitchFamily="2" charset="2"/>
              <a:buChar char=""/>
            </a:pP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الثقافي والاجتماعي </a:t>
            </a:r>
            <a:r>
              <a:rPr lang="ar-D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التكنولوجي .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18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endParaRPr lang="ar-SA" sz="24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37360"/>
            <a:ext cx="10820400" cy="460629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DZ" sz="1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يحتوي البعد السياسي على كل المتغيرات التي لها علاقة بالمجال السياسي كقوانين الدولة، والاستقرار السياسي في البلد ، والاتجاه السياسي للدولة ، ودرجة وجدية رقابة الدولة على النشاط الاقتصادي ، ودرجة تدخلها في المجال الاقتصادي ...فكل هذه الأمور تؤثر في نشاط المؤسسة وحتى في قدرتها او عدم قدرتها على مزاولة نشاطها . ولهذا يجب ان تؤخذ بعين الاعتبار عند القيام بتشخيص البيئة الخارجية </a:t>
            </a:r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r>
              <a:rPr lang="ar-DZ" sz="3600" b="1" dirty="0" smtClean="0"/>
              <a:t>ثانيا: البعد الاقتصادي</a:t>
            </a:r>
            <a:endParaRPr lang="ar-DZ" sz="36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الجانب الاقتصادي فتدرج فيه كل المتغيرات التي لها علاقة بالاقتصاد كتوفر المادة الأولية في بلد معين ، مستوى الأسعار ، ومستوى التضخم ، وصحة اقتصاد البلد ، وتوفر اليد العاملة ، ومستوى المنافسة ... وهي كلها عناصر تلعب دورا حساسا في استمرارية نشاط المؤسسة كما انها تؤثر بطريقة مباشرة في مستوى تنافسيتها . فلا يمكن ان تؤخذ بعين الاعتبار عند معاينة البيئة الخارجية للمؤسسة </a:t>
            </a:r>
            <a:r>
              <a:rPr lang="ar-DZ" sz="3600" b="1" dirty="0" smtClean="0"/>
              <a:t>.</a:t>
            </a:r>
          </a:p>
          <a:p>
            <a:pPr algn="just" rtl="1"/>
            <a:endParaRPr lang="fr-FR" sz="3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95650" y="954873"/>
            <a:ext cx="821055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أولا: البعد </a:t>
            </a:r>
            <a:r>
              <a:rPr lang="ar-DZ" b="1" dirty="0"/>
              <a:t>السياسي 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20" y="5021342"/>
            <a:ext cx="8815580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ltat de recherche d'images pour &quot;‫ادارة المعرفة والمنظمات الافتراضية‬‎&quot;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" y="1"/>
            <a:ext cx="2429301" cy="149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وتتأثر </a:t>
            </a:r>
            <a:r>
              <a:rPr lang="ar-DZ" sz="20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المؤسسة الى حد بعيد بالعوامل الثقافية والاجتماعية التي تحيط بها كمستوى تعلم الافراد والمجتمع ، ومستوى التكوين ، وثقافة المجتمع واعتقاداته ودياناته وتقاليده ... فمن هذا المجتمع تأخذ المؤسسة عمالها ومديرها ، ولا يمكن باي حال من الأحوال ان تتجاهل </a:t>
            </a:r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تأثير </a:t>
            </a:r>
            <a:r>
              <a:rPr lang="ar-DZ" sz="20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العوامل الثقافية والاجتماعية عليها </a:t>
            </a:r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/>
            <a:endParaRPr 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95650" y="954873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ثالثا: البعد الثقافي و الاجتماعي 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95650" y="3137433"/>
            <a:ext cx="8610600" cy="91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b="1" dirty="0" smtClean="0"/>
              <a:t>ثالثا: البعد التكنولوجي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799" y="3943350"/>
            <a:ext cx="11015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كما ان مستوى ونوعية التكنولوجيا المتوفرة في البلد تحكم مستوى التنافسية ومستوى جودة المنتجات المعرضة ولا يمكن الا يدخل هذا العنصر في اعتبارات المؤسسة عند قيامها بالتحليل الخارجي </a:t>
            </a:r>
            <a:r>
              <a:rPr lang="ar-D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/>
            <a:endParaRPr lang="ar-DZ" sz="2000" b="1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وتجدر الإشارة الى الفصل بين هذه الجوانب قد يكون في بعض الحالات صعبا جدا  فهل نعتبر مستوى الدخل مثلا عنصرا اقتصاديا ام عنصرا </a:t>
            </a:r>
            <a:r>
              <a:rPr lang="ar-DZ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اجتماعيا؟ 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وهل نعتبر مستوى البطالة عنصرا اقتصاديا ام عنصرا اجتماعيا ؟ وهل يمكن النظر الى قانون المالية بانه متغير سياسي ام يجب ادراجه ضمن المتغيرات الاقتصادية ؟ وهناك امثلة كيرة بهذا الصدد. واعتقادها ان تصنيف عنصر في جانب او في جانب آخر من جوانب البيئة لا يهم بقدر ما يهم اخذه في الاعتبار .</a:t>
            </a:r>
            <a:endParaRPr lang="fr-FR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34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238" y="1866900"/>
            <a:ext cx="10820400" cy="4024125"/>
          </a:xfrm>
        </p:spPr>
        <p:txBody>
          <a:bodyPr>
            <a:normAutofit/>
          </a:bodyPr>
          <a:lstStyle/>
          <a:p>
            <a:pPr algn="ctr" rtl="1"/>
            <a:endParaRPr lang="ar-DZ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تظهر بيئة المؤسسة في اربع مستويات : </a:t>
            </a:r>
          </a:p>
          <a:p>
            <a:pPr algn="just" rtl="1"/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البيئة الكلية 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القطاع.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السوق 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البيئة الداخلية 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ان الفصل بين البيئة الداخلية والبيئة الخارجية اثناء القيام بالتشخيص الاستراتيجي ، يفرض علينا الا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نأخذ </a:t>
            </a:r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بعين الاعتبار البيئة الداخلية في الحسبان عندما نكون بصدد التشخيص الخارجي لان هذه الأخيرة تتبع التشخيص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الداخلي </a:t>
            </a:r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وهكذا فان البيئة الخارجية يكون لها ثلاث مستويات كما يظهر في الشكل رقم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01  </a:t>
            </a:r>
            <a:endParaRPr lang="ar-DZ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endParaRPr lang="fr-F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95650" y="954873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>
                <a:latin typeface="Sakkal Majalla" pitchFamily="2" charset="-78"/>
                <a:cs typeface="Sakkal Majalla" pitchFamily="2" charset="-78"/>
              </a:rPr>
              <a:t>3- مستويات البيئة الخارجة : 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0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9" y="866417"/>
            <a:ext cx="6420305" cy="504988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460292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الشكل رقم 01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0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4362" y="1237298"/>
            <a:ext cx="10820400" cy="4934902"/>
          </a:xfrm>
        </p:spPr>
        <p:txBody>
          <a:bodyPr/>
          <a:lstStyle/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يتضمن المحيط الكلي –او البيئة الكلية- كل العناصر التي تؤثر بطريقة غير مباشرة في نشاط المؤسسة ، فهي تلك المتغيرات الكبرى التي ترتبط بمختلف جوانب البيئة كالمستوى العام للمعيشة ، ومدى توفر اليد العاملة ومستوى الأسعار ... وتجدر الإشارة الى ان عددا كبيرا جدا من المؤسسات تشترك في البيئة الكلية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لأنها </a:t>
            </a:r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تخص قطاع نشاط معين او مهنة معينة وانما جوانب كاملة من النشاط تشترك فيها العديد من المؤسسات دون ان تكون متنافسة او حتى من نفس القطاع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يمثل القطاع قطاع نشاط المؤسسة ، ويسميه 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"الصناعة " ، أي الصناعة التي تنتمي اليها المؤسسة . يحتوي هذا المحيط على كل العناصر التي تؤثر مباشرة في القطاع المعني من حيث تركيبته ، وكثافة نشاطه ومستوى وحدة </a:t>
            </a:r>
            <a:r>
              <a:rPr lang="ar-DZ" sz="20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التأثير 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فيه ...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اما المستوى الثالث فهو سوق المؤسسة ويعني تلك السوق التي تنشط فيها المؤسسة وتتعامل معها بطريقة مباشرة والتي تتكون من المنافسين ، الزبائن ، المنتجات ، وغيرها ..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يجب الانتباه انه كلما ابتعدت البيئة ن المؤسسة كلما كان الضغط الذي تتسبب فيه هذ البيئة اقل حدة عموما من تلك البيئة التي هي اقرب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endParaRPr lang="ar-DZ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endParaRPr lang="fr-FR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77" y="1725769"/>
            <a:ext cx="11941791" cy="5805759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fr-FR" sz="24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8" y="485775"/>
            <a:ext cx="11487149" cy="618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يمكن للمؤسسة ان تعتمد في تحليل بيئتها الخارجية على مجموعة من الأدوات .  ولكل مستوى أدوات خاصة لتحليله ، وهذا الذي نتعرض له فيما يلي </a:t>
            </a:r>
            <a:r>
              <a:rPr lang="ar-DZ" sz="20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4000" b="1" cap="all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4- </a:t>
            </a:r>
            <a:r>
              <a:rPr lang="ar-DZ" sz="4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 البيئة الكلية : </a:t>
            </a:r>
            <a:endParaRPr lang="ar-DZ" sz="40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يتم 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 البيئة الكلية في ثلاث مراحل :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جمع المعلومات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تصنيفها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تحليلها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28600" algn="just" rtl="1">
              <a:lnSpc>
                <a:spcPct val="103000"/>
              </a:lnSpc>
              <a:spcAft>
                <a:spcPts val="800"/>
              </a:spcAft>
            </a:pPr>
            <a:r>
              <a:rPr lang="ar-DZ" sz="2200" b="1" u="sng" dirty="0" err="1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اولا_مرحلة</a:t>
            </a:r>
            <a:r>
              <a:rPr lang="ar-DZ" sz="22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2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جمع المعلومات :  </a:t>
            </a:r>
            <a:endParaRPr lang="fr-FR" sz="2200" b="1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/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اثناء هذه المرحلة ، تحرص المؤسسة على جمع كل ما يمكن من</a:t>
            </a:r>
            <a:r>
              <a:rPr lang="ar-DZ" sz="20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المعلومات التي تتعلق بمختلف جوانب البيئة . وبطبيعة الحال كلما تمت عملية الجمع بطريقة منهجية وعلمية كلما كانت المعلومات اكثر فائدة . ولا شك ان طرق الجمع متعددة ومصادره متنوعة فمنها التحري ، ومنها الدراسة الميدانية ، ومنا الاستبيانات ، ومنها الملاحظة المباشرة ، ومنا المصادر الرسمية للمعلومات ، والمجلات والصحف </a:t>
            </a:r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...</a:t>
            </a:r>
          </a:p>
          <a:p>
            <a:pPr algn="just" rtl="1"/>
            <a:r>
              <a:rPr lang="ar-DZ" sz="22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ثانيا_ </a:t>
            </a:r>
            <a:r>
              <a:rPr lang="ar-DZ" sz="22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مرحلة التصنيف : </a:t>
            </a:r>
            <a:endParaRPr lang="fr-FR" sz="2200" u="sn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ثلاثة كيفيات تصنيف المعلومات التي تم جمعها .</a:t>
            </a:r>
            <a:endParaRPr lang="fr-FR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اما الكيفية الأولى فهي ما يعرف بنموذج </a:t>
            </a:r>
            <a:r>
              <a:rPr lang="fr-FR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pest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وتتمثل في تصنيف المعلومات التي تم جمعها حسب الجوانب الأربعة للبيئة ، أي تصنيفها الى سياسية ، واقتصادية ، واجتماعية، ثقافية ، وتكنولوجية . وسمي هذا النموذج </a:t>
            </a:r>
            <a:r>
              <a:rPr lang="fr-FR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pest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اعتمادا على الحروف الأولى للجوانب الأربعة </a:t>
            </a:r>
            <a:r>
              <a:rPr lang="ar-DZ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للبيئة</a:t>
            </a:r>
            <a:r>
              <a:rPr lang="fr-FR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الشكل رقم </a:t>
            </a:r>
            <a:r>
              <a:rPr lang="ar-DZ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(02) </a:t>
            </a:r>
            <a:endParaRPr lang="fr-FR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1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624" y="1743076"/>
            <a:ext cx="10339387" cy="14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 smtClean="0">
              <a:latin typeface="Calibri" panose="020F0502020204030204" pitchFamily="34" charset="0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657225"/>
            <a:ext cx="11372850" cy="155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اما الكيفية الثانية فتعرف بنموذج 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peste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وجاءت إضافة الجانب الخامس بعد ان فرضت نفسها الأطراف التي تدافع على الطبيعة وعلى البيئة عامة (</a:t>
            </a:r>
            <a:r>
              <a:rPr lang="fr-FR" sz="20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ecology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وهذا ما تسبب في إضافة حرف (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 الأخير (الشكل رقم 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02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</a:t>
            </a:r>
            <a:r>
              <a:rPr lang="ar-D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وهذه الكيفيات تمثل في الواقع تطور النموذج من الشكل الأول (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PEST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الى الشكل الثالث (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PESTEL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</a:t>
            </a:r>
            <a:endParaRPr lang="ar-DZ" sz="2000" b="1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02" y="1943101"/>
            <a:ext cx="8306959" cy="434400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3014662" y="5631068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الشكل رقم 02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10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3216</TotalTime>
  <Words>1833</Words>
  <Application>Microsoft Office PowerPoint</Application>
  <PresentationFormat>Grand écran</PresentationFormat>
  <Paragraphs>89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Sakkal Majalla</vt:lpstr>
      <vt:lpstr>Simplified Arabic</vt:lpstr>
      <vt:lpstr>Simplified Arabic Fixed</vt:lpstr>
      <vt:lpstr>Symbol</vt:lpstr>
      <vt:lpstr>Times New Roman</vt:lpstr>
      <vt:lpstr>Wingdings</vt:lpstr>
      <vt:lpstr>Traînée de condensation</vt:lpstr>
      <vt:lpstr>التشخيص الاستراتيجي </vt:lpstr>
      <vt:lpstr>1-تمهيد. </vt:lpstr>
      <vt:lpstr>أولا: البعد السياسي </vt:lpstr>
      <vt:lpstr>ثالثا: البعد الثقافي و الاجتماعي </vt:lpstr>
      <vt:lpstr>3- مستويات البيئة الخارجة : </vt:lpstr>
      <vt:lpstr>الشكل رقم 01</vt:lpstr>
      <vt:lpstr>Présentation PowerPoint</vt:lpstr>
      <vt:lpstr>Présentation PowerPoint</vt:lpstr>
      <vt:lpstr>الشكل رقم 02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</dc:creator>
  <cp:lastModifiedBy>HALIM</cp:lastModifiedBy>
  <cp:revision>110</cp:revision>
  <dcterms:created xsi:type="dcterms:W3CDTF">2021-01-27T17:03:08Z</dcterms:created>
  <dcterms:modified xsi:type="dcterms:W3CDTF">2024-05-03T20:44:14Z</dcterms:modified>
</cp:coreProperties>
</file>