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23"/>
  </p:notesMasterIdLst>
  <p:sldIdLst>
    <p:sldId id="256" r:id="rId2"/>
    <p:sldId id="276" r:id="rId3"/>
    <p:sldId id="293" r:id="rId4"/>
    <p:sldId id="292" r:id="rId5"/>
    <p:sldId id="294" r:id="rId6"/>
    <p:sldId id="277" r:id="rId7"/>
    <p:sldId id="260" r:id="rId8"/>
    <p:sldId id="257" r:id="rId9"/>
    <p:sldId id="265" r:id="rId10"/>
    <p:sldId id="259" r:id="rId11"/>
    <p:sldId id="261" r:id="rId12"/>
    <p:sldId id="288" r:id="rId13"/>
    <p:sldId id="279" r:id="rId14"/>
    <p:sldId id="291" r:id="rId15"/>
    <p:sldId id="295" r:id="rId16"/>
    <p:sldId id="296" r:id="rId17"/>
    <p:sldId id="297" r:id="rId18"/>
    <p:sldId id="300" r:id="rId19"/>
    <p:sldId id="301" r:id="rId20"/>
    <p:sldId id="298" r:id="rId21"/>
    <p:sldId id="29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89946" autoAdjust="0"/>
  </p:normalViewPr>
  <p:slideViewPr>
    <p:cSldViewPr snapToGrid="0">
      <p:cViewPr varScale="1">
        <p:scale>
          <a:sx n="67" d="100"/>
          <a:sy n="67" d="100"/>
        </p:scale>
        <p:origin x="91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9DD5EF-5FEC-4E4F-B429-41293AB4C2B6}" type="datetimeFigureOut">
              <a:rPr lang="fr-FR" smtClean="0"/>
              <a:t>03/05/2024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B5874-BF3D-4369-A801-866AF0B78BCB}" type="slidenum">
              <a:rPr lang="fr-FR" smtClean="0"/>
              <a:t>‹N°›</a:t>
            </a:fld>
            <a:endParaRPr lang="fr-FR"/>
          </a:p>
        </p:txBody>
      </p:sp>
    </p:spTree>
    <p:extLst>
      <p:ext uri="{BB962C8B-B14F-4D97-AF65-F5344CB8AC3E}">
        <p14:creationId xmlns:p14="http://schemas.microsoft.com/office/powerpoint/2010/main" val="2513551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23B5874-BF3D-4369-A801-866AF0B78BCB}" type="slidenum">
              <a:rPr lang="fr-FR" smtClean="0"/>
              <a:t>11</a:t>
            </a:fld>
            <a:endParaRPr lang="fr-FR"/>
          </a:p>
        </p:txBody>
      </p:sp>
    </p:spTree>
    <p:extLst>
      <p:ext uri="{BB962C8B-B14F-4D97-AF65-F5344CB8AC3E}">
        <p14:creationId xmlns:p14="http://schemas.microsoft.com/office/powerpoint/2010/main" val="509057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smtClean="0"/>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pPr/>
              <a:t>5/3/2024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37535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5/3/2024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83686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5/3/2024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600405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5/3/2024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7327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5/3/2024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45701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5/3/2024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639028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5/3/2024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169175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687199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5/3/2024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45307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44960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smtClean="0"/>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5/3/2024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54721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5/3/2024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22984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5/3/2024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42188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5/3/2024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87522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5/3/2024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21201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smtClean="0"/>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5/3/2024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852594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5/3/2024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70816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5/3/2024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305312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encrypted-tbn0.gstatic.com/images?q=tbn:ANd9GcRCiGVdGvE1uBS98bXM90XoAbSl3AKn4TezV4SOHPzGQjCLzWqI"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s://encrypted-tbn0.gstatic.com/images?q=tbn:ANd9GcQt7nWFmk9DQeP--ApkfmsN_uHVPb1xl3w-MAV-vNsOO_rWWDiH"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Résultat de recherche d'images pour &quot;‫ادارة المعرفة والمنظمات الافتراضية‬‎&quot;"/>
          <p:cNvPicPr/>
          <p:nvPr/>
        </p:nvPicPr>
        <p:blipFill>
          <a:blip r:embed="rId2" r:link="rId3"/>
          <a:srcRect/>
          <a:stretch>
            <a:fillRect/>
          </a:stretch>
        </p:blipFill>
        <p:spPr bwMode="auto">
          <a:xfrm>
            <a:off x="1118405" y="2369309"/>
            <a:ext cx="9349427" cy="1409700"/>
          </a:xfrm>
          <a:prstGeom prst="rect">
            <a:avLst/>
          </a:prstGeom>
          <a:noFill/>
          <a:ln w="9525">
            <a:noFill/>
            <a:miter lim="800000"/>
            <a:headEnd/>
            <a:tailEnd/>
          </a:ln>
        </p:spPr>
      </p:pic>
      <p:sp>
        <p:nvSpPr>
          <p:cNvPr id="2" name="Titre 1"/>
          <p:cNvSpPr>
            <a:spLocks noGrp="1"/>
          </p:cNvSpPr>
          <p:nvPr>
            <p:ph type="ctrTitle"/>
          </p:nvPr>
        </p:nvSpPr>
        <p:spPr/>
        <p:txBody>
          <a:bodyPr/>
          <a:lstStyle/>
          <a:p>
            <a:pPr algn="ctr" rtl="1"/>
            <a:r>
              <a:rPr lang="ar-DZ" dirty="0"/>
              <a:t>الأسس النظرية والتقنية </a:t>
            </a:r>
            <a:r>
              <a:rPr lang="ar-DZ" dirty="0" smtClean="0"/>
              <a:t>للأعمال </a:t>
            </a:r>
            <a:r>
              <a:rPr lang="ar-DZ" dirty="0" err="1"/>
              <a:t>الالكتونية</a:t>
            </a:r>
            <a:r>
              <a:rPr lang="ar-DZ" dirty="0"/>
              <a:t> </a:t>
            </a:r>
            <a:endParaRPr lang="fr-FR"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16932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4362" y="1237298"/>
            <a:ext cx="10820400" cy="4934902"/>
          </a:xfrm>
        </p:spPr>
        <p:txBody>
          <a:bodyPr>
            <a:normAutofit lnSpcReduction="10000"/>
          </a:bodyPr>
          <a:lstStyle/>
          <a:p>
            <a:pPr algn="just" rtl="1"/>
            <a:endParaRPr lang="ar-DZ" dirty="0" smtClean="0">
              <a:latin typeface="Simplified Arabic" panose="02020603050405020304" pitchFamily="18" charset="-78"/>
              <a:cs typeface="Simplified Arabic" panose="02020603050405020304" pitchFamily="18" charset="-78"/>
            </a:endParaRPr>
          </a:p>
          <a:p>
            <a:pPr algn="just" rtl="1"/>
            <a:r>
              <a:rPr lang="ar-DZ" dirty="0" smtClean="0">
                <a:latin typeface="Simplified Arabic" panose="02020603050405020304" pitchFamily="18" charset="-78"/>
                <a:cs typeface="Simplified Arabic" panose="02020603050405020304" pitchFamily="18" charset="-78"/>
              </a:rPr>
              <a:t>ان </a:t>
            </a:r>
            <a:r>
              <a:rPr lang="ar-DZ" dirty="0">
                <a:latin typeface="Simplified Arabic" panose="02020603050405020304" pitchFamily="18" charset="-78"/>
                <a:cs typeface="Simplified Arabic" panose="02020603050405020304" pitchFamily="18" charset="-78"/>
              </a:rPr>
              <a:t>تطور الاعمال الالكترونية خلال السنوات الأخيرة قد أدى الى ظهور فرص اعمال جديدة ، كما فرضت تحديات كبيرة امام الإدارة . ولم تكن هذه الصورة واضحة قبل الان لان الاعمال الالكترونية لم تكن في السابق اكثر من ربط الكتروني داخلي ضمن المؤسسة الواحدة ومواقع للتجارة على شبكة الانترنت منفصلة عن الانشطة الداخلية للمنظمة .</a:t>
            </a:r>
            <a:endParaRPr lang="fr-FR" dirty="0">
              <a:latin typeface="Simplified Arabic" panose="02020603050405020304" pitchFamily="18" charset="-78"/>
              <a:cs typeface="Simplified Arabic" panose="02020603050405020304" pitchFamily="18" charset="-78"/>
            </a:endParaRPr>
          </a:p>
          <a:p>
            <a:pPr algn="r" rtl="1">
              <a:lnSpc>
                <a:spcPct val="102000"/>
              </a:lnSpc>
              <a:spcAft>
                <a:spcPts val="800"/>
              </a:spcAft>
            </a:pPr>
            <a:r>
              <a:rPr lang="ar-DZ" dirty="0">
                <a:latin typeface="Simplified Arabic" panose="02020603050405020304" pitchFamily="18" charset="-78"/>
                <a:cs typeface="Simplified Arabic" panose="02020603050405020304" pitchFamily="18" charset="-78"/>
              </a:rPr>
              <a:t>    لكن مع ظهور مرحلة التكامل العضوي المتبادل بين </a:t>
            </a:r>
            <a:r>
              <a:rPr lang="ar-DZ" dirty="0" smtClean="0">
                <a:latin typeface="Simplified Arabic" panose="02020603050405020304" pitchFamily="18" charset="-78"/>
                <a:cs typeface="Simplified Arabic" panose="02020603050405020304" pitchFamily="18" charset="-78"/>
              </a:rPr>
              <a:t>تطبيقات </a:t>
            </a:r>
            <a:r>
              <a:rPr lang="ar-DZ" dirty="0">
                <a:latin typeface="Simplified Arabic" panose="02020603050405020304" pitchFamily="18" charset="-78"/>
                <a:cs typeface="Simplified Arabic" panose="02020603050405020304" pitchFamily="18" charset="-78"/>
              </a:rPr>
              <a:t>الاعمال الالكترونية وانشطة المنظمة الداخلية من جهة وانشطة المنظمة الخارجية وبصورة خاصة إدارة سلاسل التوريد من جهة أخرى أصبحت الصورة اكثر وضوحا واعمق تفضيلا امام الإدارة الحديثة</a:t>
            </a:r>
            <a:r>
              <a:rPr lang="ar-DZ" dirty="0" smtClean="0">
                <a:latin typeface="Simplified Arabic" panose="02020603050405020304" pitchFamily="18" charset="-78"/>
                <a:cs typeface="Simplified Arabic" panose="02020603050405020304" pitchFamily="18" charset="-78"/>
              </a:rPr>
              <a:t>.</a:t>
            </a:r>
            <a:r>
              <a:rPr lang="ar-DZ" sz="2400" dirty="0">
                <a:latin typeface="Calibri" panose="020F0502020204030204" pitchFamily="34" charset="0"/>
                <a:ea typeface="Calibri" panose="020F0502020204030204" pitchFamily="34" charset="0"/>
              </a:rPr>
              <a:t> ونشهد اليوم استخدام تقنيات الاعمال الالكترونية لخلق تأثير جذري على طرق تنفيذ الاعمال وابتكار نماذج جديدة لها . </a:t>
            </a:r>
            <a:endParaRPr lang="fr-FR"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2000"/>
              </a:lnSpc>
              <a:spcAft>
                <a:spcPts val="800"/>
              </a:spcAft>
            </a:pPr>
            <a:r>
              <a:rPr lang="ar-DZ" sz="2400" dirty="0">
                <a:latin typeface="Calibri" panose="020F0502020204030204" pitchFamily="34" charset="0"/>
                <a:ea typeface="Calibri" panose="020F0502020204030204" pitchFamily="34" charset="0"/>
              </a:rPr>
              <a:t>   وتدفع الاعمال الالكترونية وتقنياتها باتجاه خلق وتعزيز الفرص الجديدة للأعمال والتي يمكن تلخيص اهم مظاهرها فيما يلي </a:t>
            </a:r>
            <a:endParaRPr lang="fr-FR" sz="2400" dirty="0" smtClean="0">
              <a:latin typeface="Calibri" panose="020F0502020204030204" pitchFamily="34" charset="0"/>
              <a:ea typeface="Calibri" panose="020F0502020204030204" pitchFamily="34" charset="0"/>
            </a:endParaRPr>
          </a:p>
          <a:p>
            <a:pPr marL="457200" lvl="0" indent="-457200" algn="just" rtl="1">
              <a:buFont typeface="+mj-lt"/>
              <a:buAutoNum type="arabicPeriod"/>
            </a:pPr>
            <a:r>
              <a:rPr lang="ar-DZ" sz="2400" dirty="0">
                <a:latin typeface="Calibri" panose="020F0502020204030204" pitchFamily="34" charset="0"/>
                <a:ea typeface="Calibri" panose="020F0502020204030204" pitchFamily="34" charset="0"/>
              </a:rPr>
              <a:t>خلقت الاعمال الالكترونية ما يعرف بنموذج الاعمال الجديد الذي يقوم على فكرة تكوين وتنفيذ الأنشطة من دون حدود تنظيمية وقيود تكنولوجية . بكلمات أخرى، تعني الاعمال الالكترونية أداة الاعمال الحديثة العابرة للحدود التنظيمية </a:t>
            </a:r>
            <a:r>
              <a:rPr lang="ar-DZ" dirty="0" smtClean="0"/>
              <a:t>والقيود </a:t>
            </a:r>
            <a:r>
              <a:rPr lang="ar-DZ" dirty="0"/>
              <a:t>التكنولوجية .</a:t>
            </a:r>
            <a:endParaRPr lang="fr-FR" dirty="0"/>
          </a:p>
          <a:p>
            <a:pPr marL="457200" indent="-457200" algn="just" rtl="1">
              <a:buFont typeface="+mj-lt"/>
              <a:buAutoNum type="arabicPeriod"/>
            </a:pPr>
            <a:endParaRPr lang="fr-FR" dirty="0">
              <a:latin typeface="Simplified Arabic" panose="02020603050405020304" pitchFamily="18" charset="-78"/>
              <a:cs typeface="Simplified Arabic" panose="02020603050405020304" pitchFamily="18" charset="-78"/>
            </a:endParaRPr>
          </a:p>
          <a:p>
            <a:pPr algn="just"/>
            <a:endParaRPr lang="fr-FR" dirty="0">
              <a:latin typeface="Simplified Arabic" panose="02020603050405020304" pitchFamily="18" charset="-78"/>
              <a:cs typeface="Simplified Arabic" panose="02020603050405020304" pitchFamily="18" charset="-78"/>
            </a:endParaRPr>
          </a:p>
        </p:txBody>
      </p:sp>
      <p:sp>
        <p:nvSpPr>
          <p:cNvPr id="4" name="Titre 1"/>
          <p:cNvSpPr>
            <a:spLocks noGrp="1"/>
          </p:cNvSpPr>
          <p:nvPr>
            <p:ph type="title"/>
          </p:nvPr>
        </p:nvSpPr>
        <p:spPr>
          <a:xfrm>
            <a:off x="3424238" y="325271"/>
            <a:ext cx="8610600" cy="912027"/>
          </a:xfrm>
        </p:spPr>
        <p:txBody>
          <a:bodyPr>
            <a:noAutofit/>
          </a:bodyPr>
          <a:lstStyle/>
          <a:p>
            <a:pPr rtl="1"/>
            <a:r>
              <a:rPr lang="fr-FR" b="1" dirty="0" smtClean="0"/>
              <a:t>5</a:t>
            </a:r>
            <a:r>
              <a:rPr lang="ar-DZ" b="1" dirty="0" smtClean="0"/>
              <a:t>:</a:t>
            </a:r>
            <a:r>
              <a:rPr lang="ar-DZ" dirty="0" smtClean="0"/>
              <a:t>فرص </a:t>
            </a:r>
            <a:r>
              <a:rPr lang="ar-DZ" dirty="0"/>
              <a:t>جديدة للأعمال الالكترونية </a:t>
            </a:r>
            <a:r>
              <a:rPr lang="fr-FR" dirty="0">
                <a:latin typeface="Simplified Arabic" panose="02020603050405020304" pitchFamily="18" charset="-78"/>
                <a:cs typeface="Simplified Arabic" panose="02020603050405020304" pitchFamily="18" charset="-78"/>
              </a:rPr>
              <a:t/>
            </a:r>
            <a:br>
              <a:rPr lang="fr-FR" dirty="0">
                <a:latin typeface="Simplified Arabic" panose="02020603050405020304" pitchFamily="18" charset="-78"/>
                <a:cs typeface="Simplified Arabic" panose="02020603050405020304" pitchFamily="18" charset="-78"/>
              </a:rPr>
            </a:br>
            <a:endParaRPr lang="fr-FR" dirty="0"/>
          </a:p>
        </p:txBody>
      </p:sp>
    </p:spTree>
    <p:extLst>
      <p:ext uri="{BB962C8B-B14F-4D97-AF65-F5344CB8AC3E}">
        <p14:creationId xmlns:p14="http://schemas.microsoft.com/office/powerpoint/2010/main" val="134995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6477" y="1725769"/>
            <a:ext cx="11941791" cy="5805759"/>
          </a:xfrm>
        </p:spPr>
        <p:txBody>
          <a:bodyPr>
            <a:noAutofit/>
          </a:bodyPr>
          <a:lstStyle/>
          <a:p>
            <a:pPr algn="r" rtl="1">
              <a:lnSpc>
                <a:spcPct val="107000"/>
              </a:lnSpc>
              <a:spcBef>
                <a:spcPts val="1200"/>
              </a:spcBef>
              <a:spcAft>
                <a:spcPts val="800"/>
              </a:spcAft>
            </a:pP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a:endParaRPr lang="fr-FR"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 name="Rectangle 1"/>
          <p:cNvSpPr/>
          <p:nvPr/>
        </p:nvSpPr>
        <p:spPr>
          <a:xfrm>
            <a:off x="492384" y="704888"/>
            <a:ext cx="11229975" cy="3907801"/>
          </a:xfrm>
          <a:prstGeom prst="rect">
            <a:avLst/>
          </a:prstGeom>
        </p:spPr>
        <p:txBody>
          <a:bodyPr wrap="square">
            <a:spAutoFit/>
          </a:bodyPr>
          <a:lstStyle/>
          <a:p>
            <a:pPr lvl="0" algn="r" rtl="1">
              <a:lnSpc>
                <a:spcPct val="102000"/>
              </a:lnSpc>
              <a:spcAft>
                <a:spcPts val="800"/>
              </a:spcAft>
            </a:pPr>
            <a:r>
              <a:rPr lang="fr-FR" sz="2200" dirty="0" smtClean="0">
                <a:latin typeface="Simplified Arabic" panose="02020603050405020304" pitchFamily="18" charset="-78"/>
                <a:ea typeface="Calibri" panose="020F0502020204030204" pitchFamily="34" charset="0"/>
                <a:cs typeface="Simplified Arabic" panose="02020603050405020304" pitchFamily="18" charset="-78"/>
              </a:rPr>
              <a:t>-2 </a:t>
            </a:r>
            <a:r>
              <a:rPr lang="ar-DZ" sz="2400" dirty="0" smtClean="0">
                <a:latin typeface="Calibri" panose="020F0502020204030204" pitchFamily="34" charset="0"/>
                <a:ea typeface="Calibri" panose="020F0502020204030204" pitchFamily="34" charset="0"/>
              </a:rPr>
              <a:t>انبثاق </a:t>
            </a:r>
            <a:r>
              <a:rPr lang="ar-DZ" sz="2400" dirty="0">
                <a:latin typeface="Calibri" panose="020F0502020204030204" pitchFamily="34" charset="0"/>
                <a:ea typeface="Calibri" panose="020F0502020204030204" pitchFamily="34" charset="0"/>
              </a:rPr>
              <a:t>المنظمات الخبيرة (</a:t>
            </a:r>
            <a:r>
              <a:rPr lang="fr-FR" sz="2400" dirty="0">
                <a:latin typeface="Calibri" panose="020F0502020204030204" pitchFamily="34" charset="0"/>
                <a:ea typeface="Calibri" panose="020F0502020204030204" pitchFamily="34" charset="0"/>
                <a:cs typeface="Arial" panose="020B0604020202020204" pitchFamily="34" charset="0"/>
              </a:rPr>
              <a:t>EXPERT ORGANIZATION</a:t>
            </a:r>
            <a:r>
              <a:rPr lang="ar-DZ" sz="2400" dirty="0">
                <a:latin typeface="Calibri" panose="020F0502020204030204" pitchFamily="34" charset="0"/>
                <a:ea typeface="Calibri" panose="020F0502020204030204" pitchFamily="34" charset="0"/>
              </a:rPr>
              <a:t> ) التي ستقوم بنقل كميات كبيرة وهائلة من المعلومات المجتمعة واستثمارها لخلق ما يعرف بذكاء الاعمال (</a:t>
            </a:r>
            <a:r>
              <a:rPr lang="fr-FR" sz="2400" dirty="0">
                <a:latin typeface="Calibri" panose="020F0502020204030204" pitchFamily="34" charset="0"/>
                <a:ea typeface="Calibri" panose="020F0502020204030204" pitchFamily="34" charset="0"/>
                <a:cs typeface="Arial" panose="020B0604020202020204" pitchFamily="34" charset="0"/>
              </a:rPr>
              <a:t>BUSNISS INTELLIGENCE</a:t>
            </a:r>
            <a:r>
              <a:rPr lang="ar-DZ" sz="2400" dirty="0">
                <a:latin typeface="Calibri" panose="020F0502020204030204" pitchFamily="34" charset="0"/>
                <a:ea typeface="Calibri" panose="020F0502020204030204" pitchFamily="34" charset="0"/>
              </a:rPr>
              <a:t>) او الذكاء التنظيمي الذي سيساعد المنظمات على وتنفيذ اعمالها بكفاءة وفعالية . وهذا يعني أيضا المحافظة على موارد ومعارف ومهارات الافراد والعاملين من خلال فتح نوافذ المعرفة (</a:t>
            </a:r>
            <a:r>
              <a:rPr lang="fr-FR" sz="2400" dirty="0">
                <a:latin typeface="Calibri" panose="020F0502020204030204" pitchFamily="34" charset="0"/>
                <a:ea typeface="Calibri" panose="020F0502020204030204" pitchFamily="34" charset="0"/>
                <a:cs typeface="Arial" panose="020B0604020202020204" pitchFamily="34" charset="0"/>
              </a:rPr>
              <a:t>KNOWLEDGE WINDOWS</a:t>
            </a:r>
            <a:r>
              <a:rPr lang="ar-DZ" sz="2400" dirty="0">
                <a:latin typeface="Calibri" panose="020F0502020204030204" pitchFamily="34" charset="0"/>
                <a:ea typeface="Calibri" panose="020F0502020204030204" pitchFamily="34" charset="0"/>
              </a:rPr>
              <a:t>) للمنظمة وإدارة المعرفة ومواردها (راس المال الفكري ) لتحقيق الميزة التنافسية الاستراتيجية </a:t>
            </a:r>
            <a:r>
              <a:rPr lang="ar-DZ" sz="2400" dirty="0" smtClean="0">
                <a:latin typeface="Calibri" panose="020F0502020204030204" pitchFamily="34" charset="0"/>
                <a:ea typeface="Calibri" panose="020F0502020204030204" pitchFamily="34" charset="0"/>
              </a:rPr>
              <a:t>.</a:t>
            </a:r>
            <a:endParaRPr lang="fr-FR" sz="2400" dirty="0" smtClean="0">
              <a:latin typeface="Calibri" panose="020F0502020204030204" pitchFamily="34" charset="0"/>
              <a:ea typeface="Calibri" panose="020F0502020204030204" pitchFamily="34" charset="0"/>
            </a:endParaRPr>
          </a:p>
          <a:p>
            <a:pPr lvl="0" algn="r" rtl="1">
              <a:lnSpc>
                <a:spcPct val="102000"/>
              </a:lnSpc>
              <a:spcAft>
                <a:spcPts val="800"/>
              </a:spcAft>
            </a:pPr>
            <a:r>
              <a:rPr lang="fr-FR" sz="2200" dirty="0" smtClean="0">
                <a:latin typeface="Simplified Arabic" panose="02020603050405020304" pitchFamily="18" charset="-78"/>
                <a:ea typeface="Calibri" panose="020F0502020204030204" pitchFamily="34" charset="0"/>
                <a:cs typeface="Simplified Arabic" panose="02020603050405020304" pitchFamily="18" charset="-78"/>
              </a:rPr>
              <a:t>-3</a:t>
            </a:r>
            <a:r>
              <a:rPr lang="ar-DZ" sz="2200" dirty="0">
                <a:latin typeface="Simplified Arabic" panose="02020603050405020304" pitchFamily="18" charset="-78"/>
                <a:cs typeface="Simplified Arabic" panose="02020603050405020304" pitchFamily="18" charset="-78"/>
              </a:rPr>
              <a:t>تغير الأسس التي تقوم عليها الميزة التنافسية (</a:t>
            </a:r>
            <a:r>
              <a:rPr lang="fr-FR" sz="2200" dirty="0">
                <a:latin typeface="Simplified Arabic" panose="02020603050405020304" pitchFamily="18" charset="-78"/>
                <a:cs typeface="Simplified Arabic" panose="02020603050405020304" pitchFamily="18" charset="-78"/>
              </a:rPr>
              <a:t>COMPTITIVE QDVANTAGE</a:t>
            </a:r>
            <a:r>
              <a:rPr lang="ar-DZ" sz="2200" dirty="0">
                <a:latin typeface="Simplified Arabic" panose="02020603050405020304" pitchFamily="18" charset="-78"/>
                <a:cs typeface="Simplified Arabic" panose="02020603050405020304" pitchFamily="18" charset="-78"/>
              </a:rPr>
              <a:t>) </a:t>
            </a:r>
            <a:r>
              <a:rPr lang="ar-DZ" sz="2200" dirty="0" err="1">
                <a:latin typeface="Simplified Arabic" panose="02020603050405020304" pitchFamily="18" charset="-78"/>
                <a:cs typeface="Simplified Arabic" panose="02020603050405020304" pitchFamily="18" charset="-78"/>
              </a:rPr>
              <a:t>لانشطة</a:t>
            </a:r>
            <a:r>
              <a:rPr lang="ar-DZ" sz="2200" dirty="0">
                <a:latin typeface="Simplified Arabic" panose="02020603050405020304" pitchFamily="18" charset="-78"/>
                <a:cs typeface="Simplified Arabic" panose="02020603050405020304" pitchFamily="18" charset="-78"/>
              </a:rPr>
              <a:t> الاعمال بصورة خاصة تجارة التجزئة حيث سيختفي  الوسطاء تقريبا ويحل محلهم المنتجون الذين سيتولون تلبية احتياجات المستفيد النهائي مباشرة من خلال استدام وسائل الاعمال التقليدية . وبدلا من أنشطة التوسيط التقليدية سيحل محلها وسائل الكترونية جديدة في الفضاء الرقمي التي اطلق عليها ( </a:t>
            </a:r>
            <a:r>
              <a:rPr lang="fr-FR" sz="2200" dirty="0">
                <a:latin typeface="Simplified Arabic" panose="02020603050405020304" pitchFamily="18" charset="-78"/>
                <a:cs typeface="Simplified Arabic" panose="02020603050405020304" pitchFamily="18" charset="-78"/>
              </a:rPr>
              <a:t>NICHOLAS CARR</a:t>
            </a:r>
            <a:r>
              <a:rPr lang="ar-DZ" sz="2200" dirty="0">
                <a:latin typeface="Simplified Arabic" panose="02020603050405020304" pitchFamily="18" charset="-78"/>
                <a:cs typeface="Simplified Arabic" panose="02020603050405020304" pitchFamily="18" charset="-78"/>
              </a:rPr>
              <a:t>) مصطلح ( </a:t>
            </a:r>
            <a:r>
              <a:rPr lang="fr-FR" sz="2200" dirty="0">
                <a:latin typeface="Simplified Arabic" panose="02020603050405020304" pitchFamily="18" charset="-78"/>
                <a:cs typeface="Simplified Arabic" panose="02020603050405020304" pitchFamily="18" charset="-78"/>
              </a:rPr>
              <a:t>HYPERMEDIATION</a:t>
            </a:r>
            <a:r>
              <a:rPr lang="ar-DZ" sz="2200" dirty="0">
                <a:latin typeface="Simplified Arabic" panose="02020603050405020304" pitchFamily="18" charset="-78"/>
                <a:cs typeface="Simplified Arabic" panose="02020603050405020304" pitchFamily="18" charset="-78"/>
              </a:rPr>
              <a:t>) . </a:t>
            </a:r>
            <a:endParaRPr lang="fr-FR" sz="22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2000"/>
              </a:lnSpc>
              <a:spcAft>
                <a:spcPts val="800"/>
              </a:spcAft>
              <a:buFont typeface="Wingdings" panose="05000000000000000000" pitchFamily="2" charset="2"/>
              <a:buChar char=""/>
            </a:pPr>
            <a:endParaRPr lang="fr-FR" sz="2200" dirty="0">
              <a:latin typeface="Simplified Arabic" panose="02020603050405020304" pitchFamily="18" charset="-78"/>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2891490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0624" y="1743076"/>
            <a:ext cx="10339387" cy="1442254"/>
          </a:xfrm>
          <a:prstGeom prst="rect">
            <a:avLst/>
          </a:prstGeom>
        </p:spPr>
        <p:txBody>
          <a:bodyPr wrap="square">
            <a:spAutoFit/>
          </a:bodyPr>
          <a:lstStyle/>
          <a:p>
            <a:pPr marL="342900" lvl="0" indent="-342900" algn="r" rtl="1">
              <a:lnSpc>
                <a:spcPct val="107000"/>
              </a:lnSpc>
              <a:spcAft>
                <a:spcPts val="800"/>
              </a:spcAft>
              <a:buFont typeface="Symbol" panose="05050102010706020507" pitchFamily="18" charset="2"/>
              <a:buChar char=""/>
            </a:pPr>
            <a:endParaRPr lang="fr-FR" sz="1600" dirty="0">
              <a:effectLst/>
              <a:latin typeface="Calibri" panose="020F0502020204030204" pitchFamily="34" charset="0"/>
              <a:ea typeface="Times New Roman" panose="02020603050405020304" pitchFamily="18" charset="0"/>
              <a:cs typeface="Simplified Arabic Fixed" panose="02070309020205020404" pitchFamily="49" charset="-78"/>
            </a:endParaRPr>
          </a:p>
          <a:p>
            <a:pPr marL="342900" lvl="0" indent="-342900" algn="r" rtl="1">
              <a:lnSpc>
                <a:spcPct val="107000"/>
              </a:lnSpc>
              <a:spcAft>
                <a:spcPts val="800"/>
              </a:spcAft>
              <a:buFont typeface="Symbol" panose="05050102010706020507" pitchFamily="18" charset="2"/>
              <a:buChar char=""/>
            </a:pPr>
            <a:endParaRPr lang="fr-FR" sz="1600" dirty="0" smtClean="0">
              <a:latin typeface="Calibri" panose="020F0502020204030204" pitchFamily="34" charset="0"/>
              <a:ea typeface="Times New Roman" panose="02020603050405020304" pitchFamily="18" charset="0"/>
              <a:cs typeface="Simplified Arabic Fixed" panose="02070309020205020404" pitchFamily="49" charset="-78"/>
            </a:endParaRPr>
          </a:p>
          <a:p>
            <a:pPr marL="342900" lvl="0" indent="-342900" algn="r" rtl="1">
              <a:lnSpc>
                <a:spcPct val="107000"/>
              </a:lnSpc>
              <a:spcAft>
                <a:spcPts val="800"/>
              </a:spcAft>
              <a:buFont typeface="Symbol" panose="05050102010706020507" pitchFamily="18" charset="2"/>
              <a:buChar char=""/>
            </a:pPr>
            <a:endParaRPr lang="fr-FR" sz="1600" dirty="0">
              <a:effectLst/>
              <a:latin typeface="Calibri" panose="020F0502020204030204" pitchFamily="34" charset="0"/>
              <a:ea typeface="Times New Roman" panose="02020603050405020304" pitchFamily="18" charset="0"/>
              <a:cs typeface="Simplified Arabic Fixed" panose="02070309020205020404" pitchFamily="49" charset="-78"/>
            </a:endParaRPr>
          </a:p>
          <a:p>
            <a:pPr marL="342900" lvl="0" indent="-342900" algn="r" rtl="1">
              <a:lnSpc>
                <a:spcPct val="107000"/>
              </a:lnSpc>
              <a:spcAft>
                <a:spcPts val="800"/>
              </a:spcAft>
              <a:buFont typeface="Symbol" panose="05050102010706020507" pitchFamily="18" charset="2"/>
              <a:buChar char=""/>
            </a:pP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628650" y="950999"/>
            <a:ext cx="11303792" cy="6816097"/>
          </a:xfrm>
          <a:prstGeom prst="rect">
            <a:avLst/>
          </a:prstGeom>
        </p:spPr>
        <p:txBody>
          <a:bodyPr wrap="square">
            <a:spAutoFit/>
          </a:bodyPr>
          <a:lstStyle/>
          <a:p>
            <a:pPr lvl="0" algn="r" rtl="1">
              <a:lnSpc>
                <a:spcPct val="102000"/>
              </a:lnSpc>
              <a:spcAft>
                <a:spcPts val="800"/>
              </a:spcAft>
            </a:pPr>
            <a:r>
              <a:rPr lang="fr-FR" sz="2200" dirty="0" smtClean="0">
                <a:latin typeface="Simplified Arabic" panose="02020603050405020304" pitchFamily="18" charset="-78"/>
                <a:ea typeface="Calibri" panose="020F0502020204030204" pitchFamily="34" charset="0"/>
                <a:cs typeface="Simplified Arabic" panose="02020603050405020304" pitchFamily="18" charset="-78"/>
              </a:rPr>
              <a:t>-4</a:t>
            </a:r>
            <a:r>
              <a:rPr lang="ar-DZ" sz="2200" dirty="0" smtClean="0">
                <a:latin typeface="Simplified Arabic" panose="02020603050405020304" pitchFamily="18" charset="-78"/>
                <a:ea typeface="Calibri" panose="020F0502020204030204" pitchFamily="34" charset="0"/>
                <a:cs typeface="Simplified Arabic" panose="02020603050405020304" pitchFamily="18" charset="-78"/>
              </a:rPr>
              <a:t>ظهور </a:t>
            </a:r>
            <a:r>
              <a:rPr lang="ar-DZ" sz="2200" dirty="0">
                <a:latin typeface="Simplified Arabic" panose="02020603050405020304" pitchFamily="18" charset="-78"/>
                <a:ea typeface="Calibri" panose="020F0502020204030204" pitchFamily="34" charset="0"/>
                <a:cs typeface="Simplified Arabic" panose="02020603050405020304" pitchFamily="18" charset="-78"/>
              </a:rPr>
              <a:t>المنظمات الافتراضية وشركات (الدوت كوم ) ونشوء أنشطة ومجالات غير مطروقة سابقا </a:t>
            </a:r>
            <a:r>
              <a:rPr lang="ar-DZ" sz="2200" dirty="0" smtClean="0">
                <a:latin typeface="Simplified Arabic" panose="02020603050405020304" pitchFamily="18" charset="-78"/>
                <a:ea typeface="Calibri" panose="020F0502020204030204" pitchFamily="34" charset="0"/>
                <a:cs typeface="Simplified Arabic" panose="02020603050405020304" pitchFamily="18" charset="-78"/>
              </a:rPr>
              <a:t>للأعمال </a:t>
            </a:r>
            <a:r>
              <a:rPr lang="ar-DZ" sz="2200" dirty="0">
                <a:latin typeface="Simplified Arabic" panose="02020603050405020304" pitchFamily="18" charset="-78"/>
                <a:ea typeface="Calibri" panose="020F0502020204030204" pitchFamily="34" charset="0"/>
                <a:cs typeface="Simplified Arabic" panose="02020603050405020304" pitchFamily="18" charset="-78"/>
              </a:rPr>
              <a:t>عبر شبكة الانترنت سواء في مجال التجارة الالكترونية او خدمات الاتصالات وتبادل المعلومات . وتنعكس هذه الظاهرة على طبيعة العمل الإداري حيث سيحل العمل الافتراضي محل المكتب الإداري ، فوق العمل الافتراضي التي تتكون من افراد يعملون في أماكن مختلفة واوقات مختلفة محل اللجان او المجموعات التقليدية التي تجتمع وتعمل في مكان محدد وضمن برنامج مسبق</a:t>
            </a:r>
            <a:r>
              <a:rPr lang="ar-DZ" sz="2200" dirty="0" smtClean="0">
                <a:latin typeface="Simplified Arabic" panose="02020603050405020304" pitchFamily="18" charset="-78"/>
                <a:ea typeface="Calibri" panose="020F0502020204030204" pitchFamily="34" charset="0"/>
                <a:cs typeface="Simplified Arabic" panose="02020603050405020304" pitchFamily="18" charset="-78"/>
              </a:rPr>
              <a:t>.</a:t>
            </a:r>
            <a:endParaRPr lang="fr-FR" sz="2200" dirty="0" smtClean="0">
              <a:latin typeface="Simplified Arabic" panose="02020603050405020304" pitchFamily="18" charset="-78"/>
              <a:ea typeface="Calibri" panose="020F0502020204030204" pitchFamily="34" charset="0"/>
              <a:cs typeface="Simplified Arabic" panose="02020603050405020304" pitchFamily="18" charset="-78"/>
            </a:endParaRPr>
          </a:p>
          <a:p>
            <a:pPr lvl="0" algn="r" rtl="1">
              <a:lnSpc>
                <a:spcPct val="102000"/>
              </a:lnSpc>
              <a:spcAft>
                <a:spcPts val="800"/>
              </a:spcAft>
            </a:pPr>
            <a:r>
              <a:rPr lang="fr-FR" sz="2400" dirty="0" smtClean="0">
                <a:latin typeface="Calibri" panose="020F0502020204030204" pitchFamily="34" charset="0"/>
                <a:ea typeface="Calibri" panose="020F0502020204030204" pitchFamily="34" charset="0"/>
              </a:rPr>
              <a:t>-5</a:t>
            </a:r>
            <a:r>
              <a:rPr lang="ar-DZ" sz="2400" dirty="0" smtClean="0">
                <a:latin typeface="Calibri" panose="020F0502020204030204" pitchFamily="34" charset="0"/>
                <a:ea typeface="Calibri" panose="020F0502020204030204" pitchFamily="34" charset="0"/>
              </a:rPr>
              <a:t>توفر </a:t>
            </a:r>
            <a:r>
              <a:rPr lang="ar-DZ" sz="2400" dirty="0">
                <a:latin typeface="Calibri" panose="020F0502020204030204" pitchFamily="34" charset="0"/>
                <a:ea typeface="Calibri" panose="020F0502020204030204" pitchFamily="34" charset="0"/>
              </a:rPr>
              <a:t>الاعمال الالكترونية مزايا جديدة لمنظمات الاعمال نذكر منها على سبيل المثال لا الحصر : </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81000" algn="r" rtl="1">
              <a:lnSpc>
                <a:spcPct val="102000"/>
              </a:lnSpc>
              <a:spcAft>
                <a:spcPts val="800"/>
              </a:spcAft>
            </a:pPr>
            <a:r>
              <a:rPr lang="ar-DZ" sz="2400" dirty="0">
                <a:latin typeface="Calibri" panose="020F0502020204030204" pitchFamily="34" charset="0"/>
                <a:ea typeface="Calibri" panose="020F0502020204030204" pitchFamily="34" charset="0"/>
              </a:rPr>
              <a:t>أ-القدرة على اختراق أسواق جديدة وتوسيع اعمال المنظمة </a:t>
            </a:r>
            <a:r>
              <a:rPr lang="ar-DZ" sz="2400" dirty="0" smtClean="0">
                <a:latin typeface="Calibri" panose="020F0502020204030204" pitchFamily="34" charset="0"/>
                <a:ea typeface="Calibri" panose="020F0502020204030204" pitchFamily="34" charset="0"/>
              </a:rPr>
              <a:t>.</a:t>
            </a:r>
            <a:endParaRPr lang="fr-FR" sz="2400" dirty="0" smtClean="0">
              <a:latin typeface="Calibri" panose="020F0502020204030204" pitchFamily="34" charset="0"/>
              <a:ea typeface="Calibri" panose="020F0502020204030204" pitchFamily="34" charset="0"/>
            </a:endParaRPr>
          </a:p>
          <a:p>
            <a:pPr marL="381000" algn="r" rtl="1">
              <a:lnSpc>
                <a:spcPct val="102000"/>
              </a:lnSpc>
              <a:spcAft>
                <a:spcPts val="800"/>
              </a:spcAft>
            </a:pPr>
            <a:r>
              <a:rPr lang="ar-DZ" sz="2200" dirty="0">
                <a:latin typeface="Simplified Arabic" panose="02020603050405020304" pitchFamily="18" charset="-78"/>
                <a:ea typeface="Calibri" panose="020F0502020204030204" pitchFamily="34" charset="0"/>
                <a:cs typeface="Simplified Arabic" panose="02020603050405020304" pitchFamily="18" charset="-78"/>
              </a:rPr>
              <a:t>ب-تحسين الأداء الاستراتيجي للمنظمة سواء من خلال توفير قنوات الاتصالات الالكترونية والتكامل الوظيفي او تقديم الدعم المباشر لسلاسل التوريد وسلاسل التوزيع التي ترتبط المنظمة مع مورديها وشركائها او زبائنها . </a:t>
            </a:r>
          </a:p>
          <a:p>
            <a:pPr marL="381000" algn="r" rtl="1">
              <a:lnSpc>
                <a:spcPct val="102000"/>
              </a:lnSpc>
              <a:spcAft>
                <a:spcPts val="800"/>
              </a:spcAft>
            </a:pPr>
            <a:r>
              <a:rPr lang="ar-DZ" sz="2200" dirty="0">
                <a:latin typeface="Simplified Arabic" panose="02020603050405020304" pitchFamily="18" charset="-78"/>
                <a:ea typeface="Calibri" panose="020F0502020204030204" pitchFamily="34" charset="0"/>
                <a:cs typeface="Simplified Arabic" panose="02020603050405020304" pitchFamily="18" charset="-78"/>
              </a:rPr>
              <a:t>ج- تخفيض تكلفة انجاز الاعمال  الإدارية وغير الإدارية مما يعني تحقيق مزايا على المنافسين الاخرين  او على الأقل توفير قاعدة تطبيق استراتيجية التمييز واستراتيجية قيادة قلة التكاليف </a:t>
            </a:r>
            <a:r>
              <a:rPr lang="ar-DZ" sz="2200" dirty="0" smtClean="0">
                <a:latin typeface="Simplified Arabic" panose="02020603050405020304" pitchFamily="18" charset="-78"/>
                <a:ea typeface="Calibri" panose="020F0502020204030204" pitchFamily="34" charset="0"/>
                <a:cs typeface="Simplified Arabic" panose="02020603050405020304" pitchFamily="18" charset="-78"/>
              </a:rPr>
              <a:t>.</a:t>
            </a:r>
            <a:endParaRPr lang="ar-DZ" sz="2200" dirty="0">
              <a:latin typeface="Simplified Arabic" panose="02020603050405020304" pitchFamily="18" charset="-78"/>
              <a:ea typeface="Calibri" panose="020F0502020204030204" pitchFamily="34" charset="0"/>
              <a:cs typeface="Simplified Arabic" panose="02020603050405020304" pitchFamily="18" charset="-78"/>
            </a:endParaRPr>
          </a:p>
          <a:p>
            <a:pPr marL="381000" algn="r" rtl="1">
              <a:lnSpc>
                <a:spcPct val="102000"/>
              </a:lnSpc>
              <a:spcAft>
                <a:spcPts val="800"/>
              </a:spcAft>
            </a:pPr>
            <a:r>
              <a:rPr lang="ar-DZ" sz="2200" dirty="0">
                <a:latin typeface="Simplified Arabic" panose="02020603050405020304" pitchFamily="18" charset="-78"/>
                <a:ea typeface="Calibri" panose="020F0502020204030204" pitchFamily="34" charset="0"/>
                <a:cs typeface="Simplified Arabic" panose="02020603050405020304" pitchFamily="18" charset="-78"/>
              </a:rPr>
              <a:t>د- إدارة علاقات المنظمة بزبائنها بسهولة ومرونة مع توفير بيئة عمل ملائمة لكل زبون وذلك عبر استخدام أدوات ونظم الاعمال الالكترونية او نوافذ بوابات الاعمال (</a:t>
            </a:r>
            <a:r>
              <a:rPr lang="fr-FR" sz="2200" dirty="0">
                <a:latin typeface="Simplified Arabic" panose="02020603050405020304" pitchFamily="18" charset="-78"/>
                <a:ea typeface="Calibri" panose="020F0502020204030204" pitchFamily="34" charset="0"/>
                <a:cs typeface="Simplified Arabic" panose="02020603050405020304" pitchFamily="18" charset="-78"/>
              </a:rPr>
              <a:t>BUSINESS PORTALS) </a:t>
            </a:r>
            <a:r>
              <a:rPr lang="ar-DZ" sz="2200" dirty="0">
                <a:latin typeface="Simplified Arabic" panose="02020603050405020304" pitchFamily="18" charset="-78"/>
                <a:ea typeface="Calibri" panose="020F0502020204030204" pitchFamily="34" charset="0"/>
                <a:cs typeface="Simplified Arabic" panose="02020603050405020304" pitchFamily="18" charset="-78"/>
              </a:rPr>
              <a:t>على شبكة الويب </a:t>
            </a:r>
            <a:r>
              <a:rPr lang="ar-DZ" sz="2200" dirty="0" smtClean="0">
                <a:latin typeface="Simplified Arabic" panose="02020603050405020304" pitchFamily="18" charset="-78"/>
                <a:ea typeface="Calibri" panose="020F0502020204030204" pitchFamily="34" charset="0"/>
                <a:cs typeface="Simplified Arabic" panose="02020603050405020304" pitchFamily="18" charset="-78"/>
              </a:rPr>
              <a:t>.</a:t>
            </a:r>
            <a:endParaRPr lang="fr-FR" sz="2200" dirty="0" smtClean="0">
              <a:latin typeface="Simplified Arabic" panose="02020603050405020304" pitchFamily="18" charset="-78"/>
              <a:ea typeface="Calibri" panose="020F0502020204030204" pitchFamily="34" charset="0"/>
              <a:cs typeface="Simplified Arabic" panose="02020603050405020304" pitchFamily="18" charset="-78"/>
            </a:endParaRPr>
          </a:p>
          <a:p>
            <a:pPr algn="r" rtl="1"/>
            <a:r>
              <a:rPr lang="ar-DZ" sz="2200" dirty="0">
                <a:latin typeface="Simplified Arabic" panose="02020603050405020304" pitchFamily="18" charset="-78"/>
                <a:cs typeface="Simplified Arabic" panose="02020603050405020304" pitchFamily="18" charset="-78"/>
              </a:rPr>
              <a:t>ه-توفير الخدمة ذات الجودة الشاملة للزبائن طوال الوقت وعلى الخط المفتوح وبتكلفة اقل وعائد اكبر للمنظمة .</a:t>
            </a:r>
            <a:endParaRPr lang="fr-FR" sz="2200" dirty="0">
              <a:latin typeface="Simplified Arabic" panose="02020603050405020304" pitchFamily="18" charset="-78"/>
              <a:cs typeface="Simplified Arabic" panose="02020603050405020304" pitchFamily="18" charset="-78"/>
            </a:endParaRPr>
          </a:p>
          <a:p>
            <a:pPr algn="r" rtl="1"/>
            <a:r>
              <a:rPr lang="ar-DZ" sz="2200" dirty="0">
                <a:latin typeface="Simplified Arabic" panose="02020603050405020304" pitchFamily="18" charset="-78"/>
                <a:cs typeface="Simplified Arabic" panose="02020603050405020304" pitchFamily="18" charset="-78"/>
              </a:rPr>
              <a:t>فضلا عن ذلك ، تساعد الاعمال الالكترونية على ابتكار أنماط واساليب عمل جديدة ، وخلق نماذج جديدة للأعمال من خلال بناء وجود فاعل ومتميز للمنظمة على سبكه الانترنت وفي عالم الاعمال الرقمية .</a:t>
            </a:r>
            <a:endParaRPr lang="fr-FR" sz="2200" dirty="0">
              <a:latin typeface="Simplified Arabic" panose="02020603050405020304" pitchFamily="18" charset="-78"/>
              <a:cs typeface="Simplified Arabic" panose="02020603050405020304" pitchFamily="18" charset="-78"/>
            </a:endParaRPr>
          </a:p>
          <a:p>
            <a:pPr marL="381000" algn="r" rtl="1">
              <a:lnSpc>
                <a:spcPct val="102000"/>
              </a:lnSpc>
              <a:spcAft>
                <a:spcPts val="800"/>
              </a:spcAft>
            </a:pPr>
            <a:endParaRPr lang="fr-FR" sz="2200" dirty="0">
              <a:latin typeface="Simplified Arabic" panose="02020603050405020304" pitchFamily="18" charset="-78"/>
              <a:ea typeface="Calibri" panose="020F0502020204030204" pitchFamily="34" charset="0"/>
              <a:cs typeface="Simplified Arabic" panose="02020603050405020304" pitchFamily="18" charset="-78"/>
            </a:endParaRPr>
          </a:p>
          <a:p>
            <a:pPr lvl="0" algn="r" rtl="1">
              <a:lnSpc>
                <a:spcPct val="102000"/>
              </a:lnSpc>
              <a:spcAft>
                <a:spcPts val="800"/>
              </a:spcAft>
            </a:pPr>
            <a:endParaRPr lang="fr-FR" sz="2200"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3751059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57350" y="2052935"/>
            <a:ext cx="10058400" cy="369332"/>
          </a:xfrm>
          <a:prstGeom prst="rect">
            <a:avLst/>
          </a:prstGeom>
        </p:spPr>
        <p:txBody>
          <a:bodyPr wrap="square">
            <a:spAutoFit/>
          </a:bodyPr>
          <a:lstStyle/>
          <a:p>
            <a:pPr algn="just" rtl="1"/>
            <a:endParaRPr lang="fr-FR" dirty="0"/>
          </a:p>
        </p:txBody>
      </p:sp>
      <p:sp>
        <p:nvSpPr>
          <p:cNvPr id="2" name="Rectangle 1"/>
          <p:cNvSpPr/>
          <p:nvPr/>
        </p:nvSpPr>
        <p:spPr>
          <a:xfrm>
            <a:off x="7098939" y="701159"/>
            <a:ext cx="5093061" cy="461665"/>
          </a:xfrm>
          <a:prstGeom prst="rect">
            <a:avLst/>
          </a:prstGeom>
        </p:spPr>
        <p:txBody>
          <a:bodyPr wrap="none">
            <a:spAutoFit/>
          </a:bodyPr>
          <a:lstStyle/>
          <a:p>
            <a:pPr algn="just" rtl="1"/>
            <a:r>
              <a:rPr lang="ar-DZ" sz="2400" b="1" dirty="0" smtClean="0">
                <a:latin typeface="Simplified Arabic" panose="02020603050405020304" pitchFamily="18" charset="-78"/>
                <a:ea typeface="Calibri" panose="020F0502020204030204" pitchFamily="34" charset="0"/>
                <a:cs typeface="Simplified Arabic" panose="02020603050405020304" pitchFamily="18" charset="-78"/>
              </a:rPr>
              <a:t>6 -استخدامات </a:t>
            </a:r>
            <a:r>
              <a:rPr lang="ar-DZ" sz="2400" b="1" dirty="0">
                <a:latin typeface="Simplified Arabic" panose="02020603050405020304" pitchFamily="18" charset="-78"/>
                <a:ea typeface="Calibri" panose="020F0502020204030204" pitchFamily="34" charset="0"/>
                <a:cs typeface="Simplified Arabic" panose="02020603050405020304" pitchFamily="18" charset="-78"/>
              </a:rPr>
              <a:t>الانترنت من قبل منشآت الاعمال </a:t>
            </a:r>
            <a:endParaRPr lang="fr-FR" sz="2400" b="1" dirty="0">
              <a:latin typeface="Simplified Arabic" panose="02020603050405020304" pitchFamily="18" charset="-78"/>
              <a:cs typeface="Simplified Arabic" panose="02020603050405020304" pitchFamily="18" charset="-78"/>
            </a:endParaRPr>
          </a:p>
        </p:txBody>
      </p:sp>
      <p:sp>
        <p:nvSpPr>
          <p:cNvPr id="4" name="Rectangle 3"/>
          <p:cNvSpPr/>
          <p:nvPr/>
        </p:nvSpPr>
        <p:spPr>
          <a:xfrm>
            <a:off x="514350" y="1452770"/>
            <a:ext cx="10858500" cy="3285002"/>
          </a:xfrm>
          <a:prstGeom prst="rect">
            <a:avLst/>
          </a:prstGeom>
        </p:spPr>
        <p:txBody>
          <a:bodyPr wrap="square">
            <a:spAutoFit/>
          </a:bodyPr>
          <a:lstStyle/>
          <a:p>
            <a:pPr algn="just" rtl="1"/>
            <a:r>
              <a:rPr lang="ar-DZ" sz="2000" dirty="0">
                <a:latin typeface="Simplified Arabic" panose="02020603050405020304" pitchFamily="18" charset="-78"/>
                <a:ea typeface="Calibri" panose="020F0502020204030204" pitchFamily="34" charset="0"/>
                <a:cs typeface="Simplified Arabic" panose="02020603050405020304" pitchFamily="18" charset="-78"/>
              </a:rPr>
              <a:t> اصبح الانترنت اليوم سوقا الكترونية ، حيث تتنامى استخداماته بشكل ملفت للنظر من قبل منشآت الاعمال على اختلاف أنواعها . ومن ابرز المؤشرات على النمو الذي حققه قطاع الاعمال الذي يتبنى الانترنت ازدياد عدد المطبوعات والمنشئات الالكترونية وهناك مئات من الشركات التي باتت تستخدم الانترنت لتسويق سلعها  وخدماتها . ومن ابرز أسباب استخدام الانترنت لضمان التواجد في السوق الالكترونية نذكر الاتي : </a:t>
            </a:r>
            <a:endParaRPr lang="ar-DZ" sz="2000" dirty="0" smtClean="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just" rtl="1">
              <a:lnSpc>
                <a:spcPct val="101000"/>
              </a:lnSpc>
              <a:spcAft>
                <a:spcPts val="800"/>
              </a:spcAft>
              <a:buFont typeface="+mj-lt"/>
              <a:buAutoNum type="arabicPeriod"/>
            </a:pPr>
            <a:r>
              <a:rPr lang="ar-DZ" sz="2000" dirty="0">
                <a:latin typeface="Calibri" panose="020F0502020204030204" pitchFamily="34" charset="0"/>
                <a:ea typeface="Calibri" panose="020F0502020204030204" pitchFamily="34" charset="0"/>
              </a:rPr>
              <a:t>العولمة (</a:t>
            </a:r>
            <a:r>
              <a:rPr lang="fr-FR" sz="2000" dirty="0">
                <a:latin typeface="Calibri" panose="020F0502020204030204" pitchFamily="34" charset="0"/>
                <a:ea typeface="Calibri" panose="020F0502020204030204" pitchFamily="34" charset="0"/>
                <a:cs typeface="Arial" panose="020B0604020202020204" pitchFamily="34" charset="0"/>
              </a:rPr>
              <a:t>GLOBALIZATION</a:t>
            </a:r>
            <a:r>
              <a:rPr lang="ar-DZ" sz="2000" dirty="0">
                <a:latin typeface="Calibri" panose="020F0502020204030204" pitchFamily="34" charset="0"/>
                <a:ea typeface="Calibri" panose="020F0502020204030204" pitchFamily="34" charset="0"/>
              </a:rPr>
              <a:t> ).</a:t>
            </a:r>
            <a:endParaRPr lang="fr-FR"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1000"/>
              </a:lnSpc>
              <a:spcAft>
                <a:spcPts val="800"/>
              </a:spcAft>
              <a:buFont typeface="+mj-lt"/>
              <a:buAutoNum type="arabicPeriod"/>
            </a:pPr>
            <a:r>
              <a:rPr lang="ar-DZ" sz="2000" dirty="0">
                <a:latin typeface="Calibri" panose="020F0502020204030204" pitchFamily="34" charset="0"/>
                <a:ea typeface="Calibri" panose="020F0502020204030204" pitchFamily="34" charset="0"/>
              </a:rPr>
              <a:t>الميزة التنافسية (  </a:t>
            </a:r>
            <a:r>
              <a:rPr lang="fr-FR" sz="2000" dirty="0">
                <a:latin typeface="Calibri" panose="020F0502020204030204" pitchFamily="34" charset="0"/>
                <a:ea typeface="Calibri" panose="020F0502020204030204" pitchFamily="34" charset="0"/>
                <a:cs typeface="Arial" panose="020B0604020202020204" pitchFamily="34" charset="0"/>
              </a:rPr>
              <a:t>COMPETITIVE ADVANTAGE</a:t>
            </a:r>
            <a:r>
              <a:rPr lang="ar-DZ" sz="2000" dirty="0">
                <a:latin typeface="Calibri" panose="020F0502020204030204" pitchFamily="34" charset="0"/>
                <a:ea typeface="Calibri" panose="020F0502020204030204" pitchFamily="34" charset="0"/>
              </a:rPr>
              <a:t> ).</a:t>
            </a:r>
            <a:endParaRPr lang="fr-FR"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1000"/>
              </a:lnSpc>
              <a:spcAft>
                <a:spcPts val="800"/>
              </a:spcAft>
              <a:buFont typeface="+mj-lt"/>
              <a:buAutoNum type="arabicPeriod"/>
            </a:pPr>
            <a:r>
              <a:rPr lang="ar-DZ" sz="2000" dirty="0">
                <a:latin typeface="Calibri" panose="020F0502020204030204" pitchFamily="34" charset="0"/>
                <a:ea typeface="Calibri" panose="020F0502020204030204" pitchFamily="34" charset="0"/>
              </a:rPr>
              <a:t>احتواء الكلفة ( </a:t>
            </a:r>
            <a:r>
              <a:rPr lang="fr-FR" sz="2000" dirty="0">
                <a:latin typeface="Calibri" panose="020F0502020204030204" pitchFamily="34" charset="0"/>
                <a:ea typeface="Calibri" panose="020F0502020204030204" pitchFamily="34" charset="0"/>
                <a:cs typeface="Arial" panose="020B0604020202020204" pitchFamily="34" charset="0"/>
              </a:rPr>
              <a:t>COST CONTAINMENT</a:t>
            </a:r>
            <a:r>
              <a:rPr lang="ar-DZ" sz="2000" dirty="0">
                <a:latin typeface="Calibri" panose="020F0502020204030204" pitchFamily="34" charset="0"/>
                <a:ea typeface="Calibri" panose="020F0502020204030204" pitchFamily="34" charset="0"/>
              </a:rPr>
              <a:t>).</a:t>
            </a:r>
            <a:endParaRPr lang="fr-FR"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1000"/>
              </a:lnSpc>
              <a:spcAft>
                <a:spcPts val="800"/>
              </a:spcAft>
              <a:buFont typeface="+mj-lt"/>
              <a:buAutoNum type="arabicPeriod"/>
            </a:pPr>
            <a:r>
              <a:rPr lang="ar-DZ" sz="2000" dirty="0" smtClean="0">
                <a:latin typeface="Calibri" panose="020F0502020204030204" pitchFamily="34" charset="0"/>
                <a:ea typeface="Calibri" panose="020F0502020204030204" pitchFamily="34" charset="0"/>
              </a:rPr>
              <a:t>المبيعات والتسويق (</a:t>
            </a:r>
            <a:r>
              <a:rPr lang="fr-FR" sz="2000" dirty="0" smtClean="0">
                <a:latin typeface="Calibri" panose="020F0502020204030204" pitchFamily="34" charset="0"/>
                <a:ea typeface="Calibri" panose="020F0502020204030204" pitchFamily="34" charset="0"/>
                <a:cs typeface="Arial" panose="020B0604020202020204" pitchFamily="34" charset="0"/>
              </a:rPr>
              <a:t>SALES AND MARKETING</a:t>
            </a:r>
            <a:r>
              <a:rPr lang="ar-DZ" sz="2000" dirty="0" smtClean="0">
                <a:latin typeface="Calibri" panose="020F0502020204030204" pitchFamily="34" charset="0"/>
                <a:ea typeface="Calibri" panose="020F0502020204030204" pitchFamily="34" charset="0"/>
              </a:rPr>
              <a:t>) .</a:t>
            </a:r>
            <a:endParaRPr lang="fr-FR" sz="1400" dirty="0" smtClean="0">
              <a:latin typeface="Calibri" panose="020F0502020204030204" pitchFamily="34" charset="0"/>
              <a:ea typeface="Calibri" panose="020F0502020204030204" pitchFamily="34" charset="0"/>
              <a:cs typeface="Arial" panose="020B0604020202020204" pitchFamily="34" charset="0"/>
            </a:endParaRPr>
          </a:p>
          <a:p>
            <a:pPr algn="just" rtl="1"/>
            <a:r>
              <a:rPr lang="ar-DZ" sz="2000" dirty="0" smtClean="0">
                <a:latin typeface="Calibri" panose="020F0502020204030204" pitchFamily="34" charset="0"/>
                <a:ea typeface="Calibri" panose="020F0502020204030204" pitchFamily="34" charset="0"/>
              </a:rPr>
              <a:t>5,الاتصالات الالكترونية (</a:t>
            </a:r>
            <a:r>
              <a:rPr lang="fr-FR" sz="2000" dirty="0" smtClean="0">
                <a:latin typeface="Calibri" panose="020F0502020204030204" pitchFamily="34" charset="0"/>
                <a:ea typeface="Calibri" panose="020F0502020204030204" pitchFamily="34" charset="0"/>
                <a:cs typeface="Arial" panose="020B0604020202020204" pitchFamily="34" charset="0"/>
              </a:rPr>
              <a:t>ELECTRONIC COMMUNICATION</a:t>
            </a:r>
            <a:r>
              <a:rPr lang="fr-FR" sz="2000" dirty="0" smtClean="0">
                <a:latin typeface="Arial" panose="020B0604020202020204" pitchFamily="34" charset="0"/>
                <a:ea typeface="Calibri" panose="020F0502020204030204" pitchFamily="34" charset="0"/>
              </a:rPr>
              <a:t> </a:t>
            </a:r>
            <a:r>
              <a:rPr lang="ar-DZ" sz="2000" dirty="0">
                <a:latin typeface="Calibri" panose="020F0502020204030204" pitchFamily="34" charset="0"/>
                <a:ea typeface="Calibri" panose="020F0502020204030204" pitchFamily="34" charset="0"/>
              </a:rPr>
              <a:t>)</a:t>
            </a:r>
            <a:endParaRPr lang="fr-FR" sz="2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919755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91948" y="529709"/>
            <a:ext cx="3700052" cy="461665"/>
          </a:xfrm>
          <a:prstGeom prst="rect">
            <a:avLst/>
          </a:prstGeom>
        </p:spPr>
        <p:txBody>
          <a:bodyPr wrap="none">
            <a:spAutoFit/>
          </a:bodyPr>
          <a:lstStyle/>
          <a:p>
            <a:pPr algn="just" rtl="1"/>
            <a:r>
              <a:rPr lang="ar-DZ" sz="2400" b="1" dirty="0" smtClean="0">
                <a:latin typeface="Simplified Arabic" panose="02020603050405020304" pitchFamily="18" charset="-78"/>
                <a:ea typeface="Calibri" panose="020F0502020204030204" pitchFamily="34" charset="0"/>
                <a:cs typeface="Simplified Arabic" panose="02020603050405020304" pitchFamily="18" charset="-78"/>
              </a:rPr>
              <a:t>7- </a:t>
            </a:r>
            <a:r>
              <a:rPr lang="ar-DZ" sz="2400" b="1" dirty="0">
                <a:latin typeface="Simplified Arabic" panose="02020603050405020304" pitchFamily="18" charset="-78"/>
                <a:ea typeface="Calibri" panose="020F0502020204030204" pitchFamily="34" charset="0"/>
                <a:cs typeface="Simplified Arabic" panose="02020603050405020304" pitchFamily="18" charset="-78"/>
              </a:rPr>
              <a:t>تصنيف استخدامات الانترنت : </a:t>
            </a:r>
            <a:endParaRPr lang="fr-FR" sz="2400" b="1" dirty="0">
              <a:latin typeface="Simplified Arabic" panose="02020603050405020304" pitchFamily="18" charset="-78"/>
              <a:cs typeface="Simplified Arabic" panose="02020603050405020304" pitchFamily="18" charset="-78"/>
            </a:endParaRPr>
          </a:p>
        </p:txBody>
      </p:sp>
      <p:sp>
        <p:nvSpPr>
          <p:cNvPr id="3" name="Rectangle 2"/>
          <p:cNvSpPr/>
          <p:nvPr/>
        </p:nvSpPr>
        <p:spPr>
          <a:xfrm>
            <a:off x="157163" y="1076930"/>
            <a:ext cx="12034837" cy="6224204"/>
          </a:xfrm>
          <a:prstGeom prst="rect">
            <a:avLst/>
          </a:prstGeom>
        </p:spPr>
        <p:txBody>
          <a:bodyPr wrap="square">
            <a:spAutoFit/>
          </a:bodyPr>
          <a:lstStyle/>
          <a:p>
            <a:pPr algn="r" rtl="1">
              <a:lnSpc>
                <a:spcPct val="101000"/>
              </a:lnSpc>
              <a:spcAft>
                <a:spcPts val="800"/>
              </a:spcAft>
            </a:pPr>
            <a:r>
              <a:rPr lang="ar-DZ" sz="2200" dirty="0">
                <a:latin typeface="Simplified Arabic" panose="02020603050405020304" pitchFamily="18" charset="-78"/>
                <a:ea typeface="Calibri" panose="020F0502020204030204" pitchFamily="34" charset="0"/>
                <a:cs typeface="Simplified Arabic" panose="02020603050405020304" pitchFamily="18" charset="-78"/>
              </a:rPr>
              <a:t>غالبا ما يصنف الانترنت الى فئتين رئيسيتين ، حيث تتناول </a:t>
            </a:r>
            <a:r>
              <a:rPr lang="ar-DZ" sz="2200" u="sng" dirty="0">
                <a:latin typeface="Simplified Arabic" panose="02020603050405020304" pitchFamily="18" charset="-78"/>
                <a:ea typeface="Calibri" panose="020F0502020204030204" pitchFamily="34" charset="0"/>
                <a:cs typeface="Simplified Arabic" panose="02020603050405020304" pitchFamily="18" charset="-78"/>
              </a:rPr>
              <a:t>الفئة الأولى </a:t>
            </a:r>
            <a:r>
              <a:rPr lang="ar-DZ" sz="2200" dirty="0">
                <a:latin typeface="Simplified Arabic" panose="02020603050405020304" pitchFamily="18" charset="-78"/>
                <a:ea typeface="Calibri" panose="020F0502020204030204" pitchFamily="34" charset="0"/>
                <a:cs typeface="Simplified Arabic" panose="02020603050405020304" pitchFamily="18" charset="-78"/>
              </a:rPr>
              <a:t>طبيعية المهام والاهداف التي يحققها الانترنت للشركة التي تتعامل من خلاله ، اما </a:t>
            </a:r>
            <a:r>
              <a:rPr lang="ar-DZ" sz="2200" u="sng" dirty="0">
                <a:latin typeface="Simplified Arabic" panose="02020603050405020304" pitchFamily="18" charset="-78"/>
                <a:ea typeface="Calibri" panose="020F0502020204030204" pitchFamily="34" charset="0"/>
                <a:cs typeface="Simplified Arabic" panose="02020603050405020304" pitchFamily="18" charset="-78"/>
              </a:rPr>
              <a:t>الفئة الثانية </a:t>
            </a:r>
            <a:r>
              <a:rPr lang="ar-DZ" sz="2200" dirty="0">
                <a:latin typeface="Simplified Arabic" panose="02020603050405020304" pitchFamily="18" charset="-78"/>
                <a:ea typeface="Calibri" panose="020F0502020204030204" pitchFamily="34" charset="0"/>
                <a:cs typeface="Simplified Arabic" panose="02020603050405020304" pitchFamily="18" charset="-78"/>
              </a:rPr>
              <a:t>فهي تعتمد تصنيف الاستخدامات استنادا الى أنواع المجتمعات او التجمعات الالكترونية (</a:t>
            </a:r>
            <a:r>
              <a:rPr lang="fr-FR" sz="2200" dirty="0">
                <a:latin typeface="Simplified Arabic" panose="02020603050405020304" pitchFamily="18" charset="-78"/>
                <a:ea typeface="Calibri" panose="020F0502020204030204" pitchFamily="34" charset="0"/>
                <a:cs typeface="Simplified Arabic" panose="02020603050405020304" pitchFamily="18" charset="-78"/>
              </a:rPr>
              <a:t>ELECTRONIC COMMUNITIES</a:t>
            </a:r>
            <a:r>
              <a:rPr lang="ar-DZ" sz="2200" dirty="0">
                <a:latin typeface="Simplified Arabic" panose="02020603050405020304" pitchFamily="18" charset="-78"/>
                <a:ea typeface="Calibri" panose="020F0502020204030204" pitchFamily="34" charset="0"/>
                <a:cs typeface="Simplified Arabic" panose="02020603050405020304" pitchFamily="18" charset="-78"/>
              </a:rPr>
              <a:t>) التي يساهم الأنترنت في تكوينها .</a:t>
            </a:r>
            <a:endParaRPr lang="fr-FR" sz="2200" dirty="0">
              <a:latin typeface="Simplified Arabic" panose="02020603050405020304" pitchFamily="18" charset="-78"/>
              <a:ea typeface="Calibri" panose="020F0502020204030204" pitchFamily="34" charset="0"/>
              <a:cs typeface="Simplified Arabic" panose="02020603050405020304" pitchFamily="18" charset="-78"/>
            </a:endParaRPr>
          </a:p>
          <a:p>
            <a:pPr algn="r" rtl="1">
              <a:lnSpc>
                <a:spcPct val="101000"/>
              </a:lnSpc>
              <a:spcAft>
                <a:spcPts val="800"/>
              </a:spcAf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    فالإنترنت وفق </a:t>
            </a:r>
            <a:r>
              <a:rPr lang="ar-DZ" sz="2000" u="sng" dirty="0">
                <a:latin typeface="Simplified Arabic" panose="02020603050405020304" pitchFamily="18" charset="-78"/>
                <a:ea typeface="Calibri" panose="020F0502020204030204" pitchFamily="34" charset="0"/>
                <a:cs typeface="Simplified Arabic" panose="02020603050405020304" pitchFamily="18" charset="-78"/>
              </a:rPr>
              <a:t>الفئة الأولى </a:t>
            </a:r>
            <a:r>
              <a:rPr lang="ar-DZ" sz="2000" dirty="0">
                <a:latin typeface="Simplified Arabic" panose="02020603050405020304" pitchFamily="18" charset="-78"/>
                <a:ea typeface="Calibri" panose="020F0502020204030204" pitchFamily="34" charset="0"/>
                <a:cs typeface="Simplified Arabic" panose="02020603050405020304" pitchFamily="18" charset="-78"/>
              </a:rPr>
              <a:t>، يساهم في تحقيق الاتي :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1000"/>
              </a:lnSpc>
              <a:spcAft>
                <a:spcPts val="800"/>
              </a:spcAft>
              <a:buFont typeface="+mj-lt"/>
              <a:buAutoNum type="arabicPeriod"/>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تكوين وعي والاسناد للعملاء او الزبائن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1000"/>
              </a:lnSpc>
              <a:spcAft>
                <a:spcPts val="800"/>
              </a:spcAft>
              <a:buFont typeface="+mj-lt"/>
              <a:buAutoNum type="arabicPeriod"/>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توفير الدعم والاسناد للعملاء او الزبائن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1000"/>
              </a:lnSpc>
              <a:spcAft>
                <a:spcPts val="800"/>
              </a:spcAft>
              <a:buFont typeface="+mj-lt"/>
              <a:buAutoNum type="arabicPeriod"/>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بيع لسلع والخدمات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1000"/>
              </a:lnSpc>
              <a:spcAft>
                <a:spcPts val="800"/>
              </a:spcAft>
              <a:buFont typeface="+mj-lt"/>
              <a:buAutoNum type="arabicPeriod"/>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تطوير إعلانات خاصة بالشبكة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1000"/>
              </a:lnSpc>
              <a:spcAft>
                <a:spcPts val="800"/>
              </a:spcAft>
              <a:buFont typeface="+mj-lt"/>
              <a:buAutoNum type="arabicPeriod"/>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توفير خدمات معلوماتية </a:t>
            </a:r>
            <a:r>
              <a:rPr lang="ar-DZ" sz="2000" dirty="0" smtClean="0">
                <a:latin typeface="Simplified Arabic" panose="02020603050405020304" pitchFamily="18" charset="-78"/>
                <a:ea typeface="Calibri" panose="020F0502020204030204" pitchFamily="34" charset="0"/>
                <a:cs typeface="Simplified Arabic" panose="02020603050405020304" pitchFamily="18" charset="-78"/>
              </a:rPr>
              <a:t>.</a:t>
            </a:r>
          </a:p>
          <a:p>
            <a:pPr algn="r" rtl="1">
              <a:lnSpc>
                <a:spcPct val="101000"/>
              </a:lnSpc>
              <a:spcAft>
                <a:spcPts val="800"/>
              </a:spcAf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 </a:t>
            </a:r>
            <a:r>
              <a:rPr lang="ar-DZ" sz="2000" u="sng" dirty="0">
                <a:latin typeface="Simplified Arabic" panose="02020603050405020304" pitchFamily="18" charset="-78"/>
                <a:ea typeface="Calibri" panose="020F0502020204030204" pitchFamily="34" charset="0"/>
                <a:cs typeface="Simplified Arabic" panose="02020603050405020304" pitchFamily="18" charset="-78"/>
              </a:rPr>
              <a:t>اما الفئة الثانية </a:t>
            </a:r>
            <a:r>
              <a:rPr lang="ar-DZ" sz="2000" dirty="0">
                <a:latin typeface="Simplified Arabic" panose="02020603050405020304" pitchFamily="18" charset="-78"/>
                <a:ea typeface="Calibri" panose="020F0502020204030204" pitchFamily="34" charset="0"/>
                <a:cs typeface="Simplified Arabic" panose="02020603050405020304" pitchFamily="18" charset="-78"/>
              </a:rPr>
              <a:t>من التصنيف ، فهي تعتمد على أنواع المجتمعات الالكترونية ، والتي يمكن إنجازها بالاتي </a:t>
            </a:r>
            <a:endParaRPr lang="ar-DZ" sz="2000" dirty="0" smtClean="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50000"/>
              </a:lnSpc>
              <a:spcAft>
                <a:spcPts val="0"/>
              </a:spcAft>
              <a:buFont typeface="Wingdings" panose="05000000000000000000" pitchFamily="2" charset="2"/>
              <a:buChar char=""/>
            </a:pPr>
            <a:r>
              <a:rPr lang="ar-DZ" sz="2000" dirty="0">
                <a:latin typeface="Calibri" panose="020F0502020204030204" pitchFamily="34" charset="0"/>
                <a:ea typeface="Calibri" panose="020F0502020204030204" pitchFamily="34" charset="0"/>
              </a:rPr>
              <a:t>مجتمعات التعامل (</a:t>
            </a:r>
            <a:r>
              <a:rPr lang="fr-FR" sz="2000" dirty="0">
                <a:latin typeface="Times New Roman" panose="02020603050405020304" pitchFamily="18" charset="0"/>
                <a:ea typeface="Calibri" panose="020F0502020204030204" pitchFamily="34" charset="0"/>
                <a:cs typeface="Times New Roman" panose="02020603050405020304" pitchFamily="18" charset="0"/>
              </a:rPr>
              <a:t>TRANSACTIN COMMUNITIES</a:t>
            </a:r>
            <a:r>
              <a:rPr lang="ar-DZ" sz="2000" dirty="0">
                <a:latin typeface="Calibri" panose="020F0502020204030204" pitchFamily="34" charset="0"/>
                <a:ea typeface="Calibri" panose="020F0502020204030204" pitchFamily="34" charset="0"/>
              </a:rPr>
              <a:t>) التي تساهم في عمليات بيع وشراء السلع والخدمات وتوفير المعلومات المرتبطة بعمليات التعامل هذه . مثلا، يستطيع المستهلك من خلال الشبكة شراء سيارة من شركة لها موقع على الشبكة </a:t>
            </a:r>
            <a:r>
              <a:rPr lang="ar-DZ" sz="2000" dirty="0" smtClean="0">
                <a:latin typeface="Calibri" panose="020F0502020204030204" pitchFamily="34" charset="0"/>
                <a:ea typeface="Calibri" panose="020F0502020204030204" pitchFamily="34" charset="0"/>
              </a:rPr>
              <a:t>.</a:t>
            </a:r>
          </a:p>
          <a:p>
            <a:pPr marL="342900" lvl="0" indent="-342900" algn="r" rtl="1">
              <a:lnSpc>
                <a:spcPct val="150000"/>
              </a:lnSpc>
              <a:spcAft>
                <a:spcPts val="0"/>
              </a:spcAft>
              <a:buFont typeface="Wingdings" panose="05000000000000000000" pitchFamily="2" charset="2"/>
              <a:buChar char=""/>
            </a:pPr>
            <a:r>
              <a:rPr lang="ar-DZ" sz="2000" dirty="0">
                <a:latin typeface="Simplified Arabic" panose="02020603050405020304" pitchFamily="18" charset="-78"/>
                <a:ea typeface="Calibri" panose="020F0502020204030204" pitchFamily="34" charset="0"/>
                <a:cs typeface="Simplified Arabic" panose="02020603050405020304" pitchFamily="18" charset="-78"/>
              </a:rPr>
              <a:t>مجتمعات الاهتمام (</a:t>
            </a:r>
            <a:r>
              <a:rPr lang="fr-FR" sz="2000" dirty="0">
                <a:latin typeface="Simplified Arabic" panose="02020603050405020304" pitchFamily="18" charset="-78"/>
                <a:ea typeface="Calibri" panose="020F0502020204030204" pitchFamily="34" charset="0"/>
                <a:cs typeface="Simplified Arabic" panose="02020603050405020304" pitchFamily="18" charset="-78"/>
              </a:rPr>
              <a:t>INTEREST  COMMUNITIES</a:t>
            </a:r>
            <a:r>
              <a:rPr lang="ar-DZ" sz="2000" dirty="0">
                <a:latin typeface="Simplified Arabic" panose="02020603050405020304" pitchFamily="18" charset="-78"/>
                <a:ea typeface="Calibri" panose="020F0502020204030204" pitchFamily="34" charset="0"/>
                <a:cs typeface="Simplified Arabic" panose="02020603050405020304" pitchFamily="18" charset="-78"/>
              </a:rPr>
              <a:t> ) التي تتيح للمشتركين فرصة الاتجار بالمعلومات في ما </a:t>
            </a:r>
            <a:r>
              <a:rPr lang="ar-DZ" sz="2000" dirty="0" smtClean="0">
                <a:latin typeface="Simplified Arabic" panose="02020603050405020304" pitchFamily="18" charset="-78"/>
                <a:ea typeface="Calibri" panose="020F0502020204030204" pitchFamily="34" charset="0"/>
                <a:cs typeface="Simplified Arabic" panose="02020603050405020304" pitchFamily="18" charset="-78"/>
              </a:rPr>
              <a:t>بينهم,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algn="r" rtl="1">
              <a:lnSpc>
                <a:spcPct val="101000"/>
              </a:lnSpc>
              <a:spcAft>
                <a:spcPts val="800"/>
              </a:spcAft>
            </a:pP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1000"/>
              </a:lnSpc>
              <a:spcAft>
                <a:spcPts val="800"/>
              </a:spcAft>
              <a:buFont typeface="+mj-lt"/>
              <a:buAutoNum type="arabicPeriod"/>
            </a:pPr>
            <a:endParaRPr lang="fr-FR" sz="2000"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686435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71550" y="994410"/>
            <a:ext cx="10820400" cy="4024125"/>
          </a:xfrm>
        </p:spPr>
        <p:txBody>
          <a:bodyPr/>
          <a:lstStyle/>
          <a:p>
            <a:pPr lvl="0" algn="just" rtl="1"/>
            <a:r>
              <a:rPr lang="ar-DZ" dirty="0"/>
              <a:t>مجتمعات العلاقة ( </a:t>
            </a:r>
            <a:r>
              <a:rPr lang="fr-FR" dirty="0"/>
              <a:t>RELATIONSHIP COMMUNITIES</a:t>
            </a:r>
            <a:r>
              <a:rPr lang="ar-DZ" dirty="0"/>
              <a:t>)التي تمكن الافراد من الاتصال مع </a:t>
            </a:r>
            <a:r>
              <a:rPr lang="ar-DZ" dirty="0" smtClean="0"/>
              <a:t>على الشبكة وتكوبن مجموعات لنقاش </a:t>
            </a:r>
            <a:r>
              <a:rPr lang="ar-DZ" dirty="0"/>
              <a:t>.</a:t>
            </a:r>
            <a:endParaRPr lang="fr-FR" dirty="0"/>
          </a:p>
          <a:p>
            <a:pPr algn="just" rtl="1"/>
            <a:r>
              <a:rPr lang="ar-DZ" dirty="0"/>
              <a:t> ان لهذه المجتمعات الالكترونية قيمة كبيرة . فهي وسيلة ناجعة تساهم بشكل كبير في تطوير الإحساس بالولاء والمشاركة لدى المشتركين فيها من خلال التفاعلات المستمرة فيما بينهم . فالشركات مثلا ، تشجع المجاميع على الدخول في مناقشات عبر الانترنت وهي بهذه الطريقة تحصل على تغذية عكسية من هذه المجاميع حول السلع والخدمات المعروضة على الشبكة او التي هي موضوع النقاش .</a:t>
            </a:r>
            <a:endParaRPr lang="fr-FR" dirty="0"/>
          </a:p>
          <a:p>
            <a:pPr algn="just" rtl="1"/>
            <a:endParaRPr lang="fr-FR" dirty="0"/>
          </a:p>
        </p:txBody>
      </p:sp>
    </p:spTree>
    <p:extLst>
      <p:ext uri="{BB962C8B-B14F-4D97-AF65-F5344CB8AC3E}">
        <p14:creationId xmlns:p14="http://schemas.microsoft.com/office/powerpoint/2010/main" val="781888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338" y="657225"/>
            <a:ext cx="11401425" cy="5016758"/>
          </a:xfrm>
          <a:prstGeom prst="rect">
            <a:avLst/>
          </a:prstGeom>
        </p:spPr>
        <p:txBody>
          <a:bodyPr wrap="square">
            <a:spAutoFit/>
          </a:bodyPr>
          <a:lstStyle/>
          <a:p>
            <a:pPr algn="r" rtl="1">
              <a:spcAft>
                <a:spcPts val="0"/>
              </a:spcAft>
            </a:pPr>
            <a:r>
              <a:rPr lang="ar-SA" sz="2000" b="1" u="sng" dirty="0">
                <a:solidFill>
                  <a:srgbClr val="7030A0"/>
                </a:solidFill>
                <a:latin typeface="Simplified Arabic" panose="02020603050405020304" pitchFamily="18" charset="-78"/>
                <a:ea typeface="Times New Roman" panose="02020603050405020304" pitchFamily="18" charset="0"/>
                <a:cs typeface="Simplified Arabic" panose="02020603050405020304" pitchFamily="18" charset="-78"/>
              </a:rPr>
              <a:t>عمليات إدارة الاعمال الالكترونية : </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000" b="1" u="sng"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العمليات التي يتم تطويرها عن طريق إدارة الاعمال الالكترونية : </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000" b="1" dirty="0">
                <a:solidFill>
                  <a:srgbClr val="7030A0"/>
                </a:solidFill>
                <a:latin typeface="Simplified Arabic" panose="02020603050405020304" pitchFamily="18" charset="-78"/>
                <a:ea typeface="Times New Roman" panose="02020603050405020304" pitchFamily="18" charset="0"/>
                <a:cs typeface="Simplified Arabic" panose="02020603050405020304" pitchFamily="18" charset="-78"/>
              </a:rPr>
              <a:t> </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000" b="1" u="sng" dirty="0">
                <a:solidFill>
                  <a:srgbClr val="0070C0"/>
                </a:solidFill>
                <a:latin typeface="Simplified Arabic" panose="02020603050405020304" pitchFamily="18" charset="-78"/>
                <a:ea typeface="Times New Roman" panose="02020603050405020304" pitchFamily="18" charset="0"/>
                <a:cs typeface="Simplified Arabic" panose="02020603050405020304" pitchFamily="18" charset="-78"/>
              </a:rPr>
              <a:t>أولا: العمليات التي تركز على الانتاج </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000" b="1"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المشتريات، أوامر الشراء والدفع ، تجديد المخزون ، والمدفوعات ، والتواصل مع الموردين ، وعملية مراقبة الإنتاج </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en-US" sz="2000" b="1" dirty="0">
                <a:latin typeface="Simplified Arabic" panose="02020603050405020304" pitchFamily="18" charset="-78"/>
                <a:ea typeface="Times New Roman" panose="02020603050405020304" pitchFamily="18" charset="0"/>
                <a:cs typeface="Simplified Arabic" panose="02020603050405020304" pitchFamily="18" charset="-78"/>
              </a:rPr>
              <a:t>procurement ,ordering , replenishment of stock ,payments ,link with suppliers, production control process </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000" b="1" u="sng" dirty="0">
                <a:solidFill>
                  <a:srgbClr val="0070C0"/>
                </a:solidFill>
                <a:latin typeface="Simplified Arabic" panose="02020603050405020304" pitchFamily="18" charset="-78"/>
                <a:ea typeface="Times New Roman" panose="02020603050405020304" pitchFamily="18" charset="0"/>
                <a:cs typeface="Simplified Arabic" panose="02020603050405020304" pitchFamily="18" charset="-78"/>
              </a:rPr>
              <a:t>ثانيا : العمليات التي تركز على الإدارة الداخلية</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000" b="1" dirty="0">
                <a:latin typeface="Simplified Arabic" panose="02020603050405020304" pitchFamily="18" charset="-78"/>
                <a:ea typeface="Times New Roman" panose="02020603050405020304" pitchFamily="18" charset="0"/>
                <a:cs typeface="Simplified Arabic" panose="02020603050405020304" pitchFamily="18" charset="-78"/>
              </a:rPr>
              <a:t>خدمات الموظفين ، والتدريب ، تشارك المعلومات الداخلية ، التوظيف ، والمبيعات ، والاتصالات ، الاتصال بين مجموعة العمل ، النشر الإلكتروني </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en-US" sz="2000" b="1" dirty="0">
                <a:latin typeface="Simplified Arabic" panose="02020603050405020304" pitchFamily="18" charset="-78"/>
                <a:ea typeface="Times New Roman" panose="02020603050405020304" pitchFamily="18" charset="0"/>
                <a:cs typeface="Simplified Arabic" panose="02020603050405020304" pitchFamily="18" charset="-78"/>
              </a:rPr>
              <a:t>employee services , training ,internal </a:t>
            </a:r>
            <a:r>
              <a:rPr lang="en-US" sz="2000" b="1" dirty="0" err="1">
                <a:latin typeface="Simplified Arabic" panose="02020603050405020304" pitchFamily="18" charset="-78"/>
                <a:ea typeface="Times New Roman" panose="02020603050405020304" pitchFamily="18" charset="0"/>
                <a:cs typeface="Simplified Arabic" panose="02020603050405020304" pitchFamily="18" charset="-78"/>
              </a:rPr>
              <a:t>information,sharing,recruiting,sales,workgroup</a:t>
            </a:r>
            <a:r>
              <a:rPr lang="en-US" sz="2000" b="1" dirty="0">
                <a:latin typeface="Simplified Arabic" panose="02020603050405020304" pitchFamily="18" charset="-78"/>
                <a:ea typeface="Times New Roman" panose="02020603050405020304" pitchFamily="18" charset="0"/>
                <a:cs typeface="Simplified Arabic" panose="02020603050405020304" pitchFamily="18" charset="-78"/>
              </a:rPr>
              <a:t> </a:t>
            </a:r>
            <a:r>
              <a:rPr lang="en-US" sz="2000" b="1" dirty="0" err="1">
                <a:latin typeface="Simplified Arabic" panose="02020603050405020304" pitchFamily="18" charset="-78"/>
                <a:ea typeface="Times New Roman" panose="02020603050405020304" pitchFamily="18" charset="0"/>
                <a:cs typeface="Simplified Arabic" panose="02020603050405020304" pitchFamily="18" charset="-78"/>
              </a:rPr>
              <a:t>communication,electronic</a:t>
            </a:r>
            <a:r>
              <a:rPr lang="en-US" sz="2000" b="1" dirty="0">
                <a:latin typeface="Simplified Arabic" panose="02020603050405020304" pitchFamily="18" charset="-78"/>
                <a:ea typeface="Times New Roman" panose="02020603050405020304" pitchFamily="18" charset="0"/>
                <a:cs typeface="Simplified Arabic" panose="02020603050405020304" pitchFamily="18" charset="-78"/>
              </a:rPr>
              <a:t> publishing </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000" b="1" u="sng" dirty="0">
                <a:solidFill>
                  <a:srgbClr val="0070C0"/>
                </a:solidFill>
                <a:latin typeface="Simplified Arabic" panose="02020603050405020304" pitchFamily="18" charset="-78"/>
                <a:ea typeface="Times New Roman" panose="02020603050405020304" pitchFamily="18" charset="0"/>
                <a:cs typeface="Simplified Arabic" panose="02020603050405020304" pitchFamily="18" charset="-78"/>
              </a:rPr>
              <a:t>ثالثا : العمليات التي تركز العميل </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000" b="1" dirty="0">
                <a:latin typeface="Simplified Arabic" panose="02020603050405020304" pitchFamily="18" charset="-78"/>
                <a:ea typeface="Times New Roman" panose="02020603050405020304" pitchFamily="18" charset="0"/>
                <a:cs typeface="Simplified Arabic" panose="02020603050405020304" pitchFamily="18" charset="-78"/>
              </a:rPr>
              <a:t>الجهود الترويجية والتسويق، بيع على الإنترنت، معالجة أوامر الشراء، ومعالجة المدفوعات، دعم العملاء </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en-US" sz="2000" b="1" dirty="0">
                <a:latin typeface="Simplified Arabic" panose="02020603050405020304" pitchFamily="18" charset="-78"/>
                <a:ea typeface="Times New Roman" panose="02020603050405020304" pitchFamily="18" charset="0"/>
                <a:cs typeface="Simplified Arabic" panose="02020603050405020304" pitchFamily="18" charset="-78"/>
              </a:rPr>
              <a:t>promotional and marketing </a:t>
            </a:r>
            <a:r>
              <a:rPr lang="en-US" sz="2000" b="1" dirty="0" err="1">
                <a:latin typeface="Simplified Arabic" panose="02020603050405020304" pitchFamily="18" charset="-78"/>
                <a:ea typeface="Times New Roman" panose="02020603050405020304" pitchFamily="18" charset="0"/>
                <a:cs typeface="Simplified Arabic" panose="02020603050405020304" pitchFamily="18" charset="-78"/>
              </a:rPr>
              <a:t>efforts,selling</a:t>
            </a:r>
            <a:r>
              <a:rPr lang="en-US" sz="2000" b="1" dirty="0">
                <a:latin typeface="Simplified Arabic" panose="02020603050405020304" pitchFamily="18" charset="-78"/>
                <a:ea typeface="Times New Roman" panose="02020603050405020304" pitchFamily="18" charset="0"/>
                <a:cs typeface="Simplified Arabic" panose="02020603050405020304" pitchFamily="18" charset="-78"/>
              </a:rPr>
              <a:t> over the </a:t>
            </a:r>
            <a:r>
              <a:rPr lang="en-US" sz="2000" b="1" dirty="0" err="1">
                <a:latin typeface="Simplified Arabic" panose="02020603050405020304" pitchFamily="18" charset="-78"/>
                <a:ea typeface="Times New Roman" panose="02020603050405020304" pitchFamily="18" charset="0"/>
                <a:cs typeface="Simplified Arabic" panose="02020603050405020304" pitchFamily="18" charset="-78"/>
              </a:rPr>
              <a:t>internet,processing</a:t>
            </a:r>
            <a:r>
              <a:rPr lang="en-US" sz="2000" b="1" dirty="0">
                <a:latin typeface="Simplified Arabic" panose="02020603050405020304" pitchFamily="18" charset="-78"/>
                <a:ea typeface="Times New Roman" panose="02020603050405020304" pitchFamily="18" charset="0"/>
                <a:cs typeface="Simplified Arabic" panose="02020603050405020304" pitchFamily="18" charset="-78"/>
              </a:rPr>
              <a:t> purchase orders, processing </a:t>
            </a:r>
            <a:r>
              <a:rPr lang="en-US" sz="2000" b="1" dirty="0" err="1">
                <a:latin typeface="Simplified Arabic" panose="02020603050405020304" pitchFamily="18" charset="-78"/>
                <a:ea typeface="Times New Roman" panose="02020603050405020304" pitchFamily="18" charset="0"/>
                <a:cs typeface="Simplified Arabic" panose="02020603050405020304" pitchFamily="18" charset="-78"/>
              </a:rPr>
              <a:t>payments,customers</a:t>
            </a:r>
            <a:r>
              <a:rPr lang="en-US" sz="2000" b="1" dirty="0">
                <a:latin typeface="Simplified Arabic" panose="02020603050405020304" pitchFamily="18" charset="-78"/>
                <a:ea typeface="Times New Roman" panose="02020603050405020304" pitchFamily="18" charset="0"/>
                <a:cs typeface="Simplified Arabic" panose="02020603050405020304" pitchFamily="18" charset="-78"/>
              </a:rPr>
              <a:t> support</a:t>
            </a:r>
            <a:endParaRPr lang="fr-FR" sz="2000" dirty="0">
              <a:effectLst/>
              <a:latin typeface="Simplified Arabic" panose="02020603050405020304" pitchFamily="18" charset="-78"/>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1381058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b="1" u="sng" dirty="0"/>
              <a:t>الفوائد المحتملة لإدارة الأعمال الالكترونية :</a:t>
            </a:r>
            <a:r>
              <a:rPr lang="fr-FR" dirty="0"/>
              <a:t/>
            </a:r>
            <a:br>
              <a:rPr lang="fr-FR" dirty="0"/>
            </a:br>
            <a:endParaRPr lang="fr-FR" dirty="0"/>
          </a:p>
        </p:txBody>
      </p:sp>
      <p:pic>
        <p:nvPicPr>
          <p:cNvPr id="4" name="صورة 2"/>
          <p:cNvPicPr>
            <a:picLocks noGrp="1"/>
          </p:cNvPicPr>
          <p:nvPr>
            <p:ph idx="1"/>
          </p:nvPr>
        </p:nvPicPr>
        <p:blipFill>
          <a:blip r:embed="rId2" cstate="print"/>
          <a:srcRect/>
          <a:stretch>
            <a:fillRect/>
          </a:stretch>
        </p:blipFill>
        <p:spPr bwMode="auto">
          <a:xfrm>
            <a:off x="1943099" y="1828801"/>
            <a:ext cx="9072563" cy="4389438"/>
          </a:xfrm>
          <a:prstGeom prst="rect">
            <a:avLst/>
          </a:prstGeom>
          <a:noFill/>
          <a:ln w="9525">
            <a:noFill/>
            <a:miter lim="800000"/>
            <a:headEnd/>
            <a:tailEnd/>
          </a:ln>
        </p:spPr>
      </p:pic>
    </p:spTree>
    <p:extLst>
      <p:ext uri="{BB962C8B-B14F-4D97-AF65-F5344CB8AC3E}">
        <p14:creationId xmlns:p14="http://schemas.microsoft.com/office/powerpoint/2010/main" val="2559282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95600" y="764373"/>
            <a:ext cx="8610600" cy="850115"/>
          </a:xfrm>
        </p:spPr>
        <p:txBody>
          <a:bodyPr>
            <a:normAutofit fontScale="90000"/>
          </a:bodyPr>
          <a:lstStyle/>
          <a:p>
            <a:r>
              <a:rPr lang="ar-DZ" dirty="0"/>
              <a:t>ميزات </a:t>
            </a:r>
            <a:r>
              <a:rPr lang="ar-DZ" dirty="0" smtClean="0"/>
              <a:t>الأعمال الإلكترونية: </a:t>
            </a:r>
            <a:r>
              <a:rPr lang="ar-DZ" dirty="0"/>
              <a:t/>
            </a:r>
            <a:br>
              <a:rPr lang="ar-DZ" dirty="0"/>
            </a:br>
            <a:endParaRPr lang="fr-FR" dirty="0"/>
          </a:p>
        </p:txBody>
      </p:sp>
      <p:sp>
        <p:nvSpPr>
          <p:cNvPr id="3" name="Espace réservé du contenu 2"/>
          <p:cNvSpPr>
            <a:spLocks noGrp="1"/>
          </p:cNvSpPr>
          <p:nvPr>
            <p:ph idx="1"/>
          </p:nvPr>
        </p:nvSpPr>
        <p:spPr/>
        <p:txBody>
          <a:bodyPr>
            <a:normAutofit/>
          </a:bodyPr>
          <a:lstStyle/>
          <a:p>
            <a:pPr marL="0" indent="0" algn="just" rtl="1">
              <a:buNone/>
            </a:pPr>
            <a:r>
              <a:rPr lang="ar-DZ" dirty="0" smtClean="0"/>
              <a:t>تتميز الأعمال الالكترونية مقارنة بالأعمال التقليدية بعدة نقاط هي</a:t>
            </a:r>
            <a:r>
              <a:rPr lang="ar-DZ" dirty="0"/>
              <a:t>: </a:t>
            </a:r>
          </a:p>
          <a:p>
            <a:pPr marL="0" indent="0" algn="just" rtl="1">
              <a:buNone/>
            </a:pPr>
            <a:r>
              <a:rPr lang="ar-DZ" dirty="0"/>
              <a:t>-1 </a:t>
            </a:r>
            <a:r>
              <a:rPr lang="ar-DZ" u="sng" dirty="0"/>
              <a:t>إمكانية تخفيض التكاليف: </a:t>
            </a:r>
            <a:r>
              <a:rPr lang="ar-DZ" dirty="0"/>
              <a:t>إن استخدام </a:t>
            </a:r>
            <a:r>
              <a:rPr lang="ar-DZ" dirty="0" smtClean="0"/>
              <a:t>المنظمات منهج الأعمال الإلكترونية </a:t>
            </a:r>
            <a:r>
              <a:rPr lang="ar-DZ" dirty="0"/>
              <a:t>يؤدي إلى انخفاض تكاليف </a:t>
            </a:r>
          </a:p>
          <a:p>
            <a:pPr marL="0" indent="0" algn="just" rtl="1">
              <a:buNone/>
            </a:pPr>
            <a:r>
              <a:rPr lang="ar-DZ" dirty="0"/>
              <a:t>العمليات </a:t>
            </a:r>
            <a:r>
              <a:rPr lang="ar-DZ" dirty="0" smtClean="0"/>
              <a:t>التشغيلية والمالية إلى درجة  تساعد </a:t>
            </a:r>
            <a:r>
              <a:rPr lang="ar-DZ" dirty="0"/>
              <a:t>هذه </a:t>
            </a:r>
            <a:r>
              <a:rPr lang="ar-DZ" dirty="0" smtClean="0"/>
              <a:t>المنظمات في تحقيق ميزة تنافسية</a:t>
            </a:r>
            <a:r>
              <a:rPr lang="ar-DZ" dirty="0"/>
              <a:t>. </a:t>
            </a:r>
          </a:p>
          <a:p>
            <a:pPr marL="0" indent="0" algn="just" rtl="1">
              <a:buNone/>
            </a:pPr>
            <a:r>
              <a:rPr lang="ar-DZ" u="sng" dirty="0"/>
              <a:t>-2 إمكانية تحسين مراحل </a:t>
            </a:r>
            <a:r>
              <a:rPr lang="ar-DZ" u="sng" dirty="0" smtClean="0"/>
              <a:t>الإنتاج </a:t>
            </a:r>
            <a:r>
              <a:rPr lang="ar-DZ" u="sng" dirty="0"/>
              <a:t>والتسويق: </a:t>
            </a:r>
            <a:r>
              <a:rPr lang="ar-DZ" dirty="0"/>
              <a:t>وذلك عبر رفع مستوى الكفاءة والفاعلية </a:t>
            </a:r>
            <a:r>
              <a:rPr lang="ar-DZ" dirty="0" smtClean="0"/>
              <a:t>والإنتاجية </a:t>
            </a:r>
            <a:r>
              <a:rPr lang="ar-DZ" dirty="0"/>
              <a:t>في جميع</a:t>
            </a:r>
          </a:p>
          <a:p>
            <a:pPr marL="0" indent="0" algn="just" rtl="1">
              <a:buNone/>
            </a:pPr>
            <a:r>
              <a:rPr lang="ar-DZ" dirty="0" smtClean="0"/>
              <a:t>المراحل </a:t>
            </a:r>
            <a:r>
              <a:rPr lang="ar-DZ" dirty="0"/>
              <a:t>من تخطيط وتنفيذ وتقويم ورقابة، ذلك ألن استخدام الحاسوب يتيح فرصة </a:t>
            </a:r>
            <a:r>
              <a:rPr lang="ar-DZ" dirty="0" smtClean="0"/>
              <a:t>لاستغال الأمثل </a:t>
            </a:r>
            <a:endParaRPr lang="ar-DZ" dirty="0"/>
          </a:p>
          <a:p>
            <a:pPr marL="0" indent="0" algn="just" rtl="1">
              <a:buNone/>
            </a:pPr>
            <a:r>
              <a:rPr lang="ar-DZ" dirty="0"/>
              <a:t>للموارد ويرفع </a:t>
            </a:r>
            <a:r>
              <a:rPr lang="ar-DZ" dirty="0" smtClean="0"/>
              <a:t>الإنتاجية </a:t>
            </a:r>
            <a:r>
              <a:rPr lang="ar-DZ" dirty="0"/>
              <a:t>التي تتحقق عن طريق تعظيم </a:t>
            </a:r>
            <a:r>
              <a:rPr lang="ar-DZ" dirty="0" smtClean="0"/>
              <a:t>المخرجات </a:t>
            </a:r>
            <a:r>
              <a:rPr lang="ar-DZ" dirty="0"/>
              <a:t>من سلع وخدمات عبر أقل قدر ممكن </a:t>
            </a:r>
            <a:r>
              <a:rPr lang="ar-DZ" dirty="0" smtClean="0"/>
              <a:t>من المدخلات. </a:t>
            </a:r>
            <a:endParaRPr lang="ar-DZ" dirty="0"/>
          </a:p>
          <a:p>
            <a:pPr marL="0" indent="0" algn="just" rtl="1">
              <a:buNone/>
            </a:pPr>
            <a:r>
              <a:rPr lang="ar-DZ" u="sng" dirty="0"/>
              <a:t>-3 إمكانية توفير الوقت: </a:t>
            </a:r>
            <a:r>
              <a:rPr lang="ar-DZ" dirty="0"/>
              <a:t>إن استخدام منهج </a:t>
            </a:r>
            <a:r>
              <a:rPr lang="ar-DZ" dirty="0" smtClean="0"/>
              <a:t>الأعمال الإلكترونية </a:t>
            </a:r>
            <a:r>
              <a:rPr lang="ar-DZ" dirty="0"/>
              <a:t>يقود إلى تخفيض الوقت </a:t>
            </a:r>
            <a:r>
              <a:rPr lang="ar-DZ" dirty="0" smtClean="0"/>
              <a:t>اللازم لإنجاز </a:t>
            </a:r>
            <a:r>
              <a:rPr lang="ar-DZ" dirty="0"/>
              <a:t>أي</a:t>
            </a:r>
          </a:p>
          <a:p>
            <a:pPr marL="0" indent="0" algn="just" rtl="1">
              <a:buNone/>
            </a:pPr>
            <a:r>
              <a:rPr lang="ar-DZ" dirty="0"/>
              <a:t>عملية تشغيلية أو تسويقية أو </a:t>
            </a:r>
            <a:r>
              <a:rPr lang="ar-DZ" dirty="0" smtClean="0"/>
              <a:t>بيعيه </a:t>
            </a:r>
            <a:r>
              <a:rPr lang="ar-DZ" dirty="0"/>
              <a:t>أو مالية أو حتى عملية تسليم، وبذلك فإن منهج </a:t>
            </a:r>
            <a:r>
              <a:rPr lang="ar-DZ" dirty="0" smtClean="0"/>
              <a:t>الأعمال الإلكترونية </a:t>
            </a:r>
            <a:endParaRPr lang="ar-DZ" dirty="0"/>
          </a:p>
          <a:p>
            <a:pPr marL="0" indent="0" algn="just" rtl="1">
              <a:buNone/>
            </a:pPr>
            <a:r>
              <a:rPr lang="ar-DZ" dirty="0"/>
              <a:t>يحقق التميز عبر عنصر </a:t>
            </a:r>
            <a:r>
              <a:rPr lang="ar-DZ" dirty="0" smtClean="0"/>
              <a:t>الزمن,</a:t>
            </a:r>
            <a:endParaRPr lang="fr-FR" dirty="0"/>
          </a:p>
        </p:txBody>
      </p:sp>
    </p:spTree>
    <p:extLst>
      <p:ext uri="{BB962C8B-B14F-4D97-AF65-F5344CB8AC3E}">
        <p14:creationId xmlns:p14="http://schemas.microsoft.com/office/powerpoint/2010/main" val="3728038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859340"/>
            <a:ext cx="11906250" cy="1938992"/>
          </a:xfrm>
          <a:prstGeom prst="rect">
            <a:avLst/>
          </a:prstGeom>
        </p:spPr>
        <p:txBody>
          <a:bodyPr wrap="square">
            <a:spAutoFit/>
          </a:bodyPr>
          <a:lstStyle/>
          <a:p>
            <a:pPr algn="just" rtl="1"/>
            <a:r>
              <a:rPr lang="ar-DZ" sz="2400" u="sng" dirty="0">
                <a:latin typeface="Simplified Arabic" panose="02020603050405020304" pitchFamily="18" charset="-78"/>
                <a:cs typeface="Simplified Arabic" panose="02020603050405020304" pitchFamily="18" charset="-78"/>
              </a:rPr>
              <a:t>4إمكانية الاتصال الفعال: </a:t>
            </a:r>
            <a:r>
              <a:rPr lang="ar-DZ" sz="2400" dirty="0">
                <a:latin typeface="Simplified Arabic" panose="02020603050405020304" pitchFamily="18" charset="-78"/>
                <a:cs typeface="Simplified Arabic" panose="02020603050405020304" pitchFamily="18" charset="-78"/>
              </a:rPr>
              <a:t>وذلك عبر تحقيق اتصال أفضل وأوسع وأسرع </a:t>
            </a:r>
            <a:r>
              <a:rPr lang="ar-DZ" sz="2400" dirty="0" smtClean="0">
                <a:latin typeface="Simplified Arabic" panose="02020603050405020304" pitchFamily="18" charset="-78"/>
                <a:cs typeface="Simplified Arabic" panose="02020603050405020304" pitchFamily="18" charset="-78"/>
              </a:rPr>
              <a:t>للمستهلكين، </a:t>
            </a:r>
            <a:r>
              <a:rPr lang="ar-DZ" sz="2400" dirty="0">
                <a:latin typeface="Simplified Arabic" panose="02020603050405020304" pitchFamily="18" charset="-78"/>
                <a:cs typeface="Simplified Arabic" panose="02020603050405020304" pitchFamily="18" charset="-78"/>
              </a:rPr>
              <a:t>إذ </a:t>
            </a:r>
            <a:r>
              <a:rPr lang="ar-DZ" sz="2400" dirty="0" smtClean="0">
                <a:latin typeface="Simplified Arabic" panose="02020603050405020304" pitchFamily="18" charset="-78"/>
                <a:cs typeface="Simplified Arabic" panose="02020603050405020304" pitchFamily="18" charset="-78"/>
              </a:rPr>
              <a:t>توفر الأنترنت </a:t>
            </a:r>
            <a:r>
              <a:rPr lang="ar-DZ" sz="2400" dirty="0">
                <a:latin typeface="Simplified Arabic" panose="02020603050405020304" pitchFamily="18" charset="-78"/>
                <a:cs typeface="Simplified Arabic" panose="02020603050405020304" pitchFamily="18" charset="-78"/>
              </a:rPr>
              <a:t>للمنظمة وسائل ومنافذ جديدة </a:t>
            </a:r>
            <a:r>
              <a:rPr lang="ar-DZ" sz="2400" dirty="0" smtClean="0">
                <a:latin typeface="Simplified Arabic" panose="02020603050405020304" pitchFamily="18" charset="-78"/>
                <a:cs typeface="Simplified Arabic" panose="02020603050405020304" pitchFamily="18" charset="-78"/>
              </a:rPr>
              <a:t>للاتصال بالمشتري </a:t>
            </a:r>
            <a:r>
              <a:rPr lang="ar-DZ" sz="2400" dirty="0">
                <a:latin typeface="Simplified Arabic" panose="02020603050405020304" pitchFamily="18" charset="-78"/>
                <a:cs typeface="Simplified Arabic" panose="02020603050405020304" pitchFamily="18" charset="-78"/>
              </a:rPr>
              <a:t>وبصورة فعالة على نطاق واسع. </a:t>
            </a:r>
            <a:r>
              <a:rPr lang="ar-DZ" sz="2400" dirty="0" smtClean="0">
                <a:latin typeface="Simplified Arabic" panose="02020603050405020304" pitchFamily="18" charset="-78"/>
                <a:cs typeface="Simplified Arabic" panose="02020603050405020304" pitchFamily="18" charset="-78"/>
              </a:rPr>
              <a:t>فالإنترنت شبكة عالمية تمكن المنظمة من كسب زبائن </a:t>
            </a:r>
            <a:r>
              <a:rPr lang="ar-DZ" sz="2400" dirty="0">
                <a:latin typeface="Simplified Arabic" panose="02020603050405020304" pitchFamily="18" charset="-78"/>
                <a:cs typeface="Simplified Arabic" panose="02020603050405020304" pitchFamily="18" charset="-78"/>
              </a:rPr>
              <a:t>من </a:t>
            </a:r>
            <a:r>
              <a:rPr lang="ar-DZ" sz="2400" dirty="0" smtClean="0">
                <a:latin typeface="Simplified Arabic" panose="02020603050405020304" pitchFamily="18" charset="-78"/>
                <a:cs typeface="Simplified Arabic" panose="02020603050405020304" pitchFamily="18" charset="-78"/>
              </a:rPr>
              <a:t>جميع أنحاء </a:t>
            </a:r>
            <a:r>
              <a:rPr lang="ar-DZ" sz="2400" dirty="0">
                <a:latin typeface="Simplified Arabic" panose="02020603050405020304" pitchFamily="18" charset="-78"/>
                <a:cs typeface="Simplified Arabic" panose="02020603050405020304" pitchFamily="18" charset="-78"/>
              </a:rPr>
              <a:t>العالم متجاوزة </a:t>
            </a:r>
            <a:r>
              <a:rPr lang="ar-DZ" sz="2400" dirty="0" smtClean="0">
                <a:latin typeface="Simplified Arabic" panose="02020603050405020304" pitchFamily="18" charset="-78"/>
                <a:cs typeface="Simplified Arabic" panose="02020603050405020304" pitchFamily="18" charset="-78"/>
              </a:rPr>
              <a:t>الحدود الزمانية والمكانية، وتتمكن من </a:t>
            </a:r>
            <a:r>
              <a:rPr lang="ar-DZ" sz="2400" dirty="0">
                <a:latin typeface="Simplified Arabic" panose="02020603050405020304" pitchFamily="18" charset="-78"/>
                <a:cs typeface="Simplified Arabic" panose="02020603050405020304" pitchFamily="18" charset="-78"/>
              </a:rPr>
              <a:t>بناء و زيادة حصتها السوقية في السوق </a:t>
            </a:r>
            <a:r>
              <a:rPr lang="ar-DZ" sz="2400" dirty="0" smtClean="0">
                <a:latin typeface="Simplified Arabic" panose="02020603050405020304" pitchFamily="18" charset="-78"/>
                <a:cs typeface="Simplified Arabic" panose="02020603050405020304" pitchFamily="18" charset="-78"/>
              </a:rPr>
              <a:t>الإلكترونية </a:t>
            </a:r>
            <a:r>
              <a:rPr lang="ar-DZ" sz="2400" dirty="0">
                <a:latin typeface="Simplified Arabic" panose="02020603050405020304" pitchFamily="18" charset="-78"/>
                <a:cs typeface="Simplified Arabic" panose="02020603050405020304" pitchFamily="18" charset="-78"/>
              </a:rPr>
              <a:t>بصورة أفضل مما هو عليه في </a:t>
            </a:r>
            <a:r>
              <a:rPr lang="ar-DZ" sz="2400" dirty="0" smtClean="0">
                <a:latin typeface="Simplified Arabic" panose="02020603050405020304" pitchFamily="18" charset="-78"/>
                <a:cs typeface="Simplified Arabic" panose="02020603050405020304" pitchFamily="18" charset="-78"/>
              </a:rPr>
              <a:t>الأعمال </a:t>
            </a:r>
            <a:r>
              <a:rPr lang="ar-DZ" sz="2400" dirty="0">
                <a:latin typeface="Simplified Arabic" panose="02020603050405020304" pitchFamily="18" charset="-78"/>
                <a:cs typeface="Simplified Arabic" panose="02020603050405020304" pitchFamily="18" charset="-78"/>
              </a:rPr>
              <a:t>التقليدية. من </a:t>
            </a:r>
            <a:r>
              <a:rPr lang="ar-DZ" sz="2400" dirty="0" smtClean="0">
                <a:latin typeface="Simplified Arabic" panose="02020603050405020304" pitchFamily="18" charset="-78"/>
                <a:cs typeface="Simplified Arabic" panose="02020603050405020304" pitchFamily="18" charset="-78"/>
              </a:rPr>
              <a:t>جانب </a:t>
            </a:r>
            <a:r>
              <a:rPr lang="ar-DZ" sz="2400" dirty="0">
                <a:latin typeface="Simplified Arabic" panose="02020603050405020304" pitchFamily="18" charset="-78"/>
                <a:cs typeface="Simplified Arabic" panose="02020603050405020304" pitchFamily="18" charset="-78"/>
              </a:rPr>
              <a:t>آخر </a:t>
            </a:r>
            <a:r>
              <a:rPr lang="ar-DZ" sz="2400" dirty="0" smtClean="0">
                <a:latin typeface="Simplified Arabic" panose="02020603050405020304" pitchFamily="18" charset="-78"/>
                <a:cs typeface="Simplified Arabic" panose="02020603050405020304" pitchFamily="18" charset="-78"/>
              </a:rPr>
              <a:t>تستطيع منظمات الأعمال </a:t>
            </a:r>
            <a:r>
              <a:rPr lang="ar-DZ" sz="2400" dirty="0">
                <a:latin typeface="Simplified Arabic" panose="02020603050405020304" pitchFamily="18" charset="-78"/>
                <a:cs typeface="Simplified Arabic" panose="02020603050405020304" pitchFamily="18" charset="-78"/>
              </a:rPr>
              <a:t>الاتصال بالزبائن </a:t>
            </a:r>
            <a:r>
              <a:rPr lang="ar-DZ" sz="2400" dirty="0" smtClean="0">
                <a:latin typeface="Simplified Arabic" panose="02020603050405020304" pitchFamily="18" charset="-78"/>
                <a:cs typeface="Simplified Arabic" panose="02020603050405020304" pitchFamily="18" charset="-78"/>
              </a:rPr>
              <a:t>والإجابة والرد </a:t>
            </a:r>
            <a:r>
              <a:rPr lang="ar-DZ" sz="2400" dirty="0">
                <a:latin typeface="Simplified Arabic" panose="02020603050405020304" pitchFamily="18" charset="-78"/>
                <a:cs typeface="Simplified Arabic" panose="02020603050405020304" pitchFamily="18" charset="-78"/>
              </a:rPr>
              <a:t>على رسائلهم وأسئلتهم وطلباتهم </a:t>
            </a:r>
            <a:r>
              <a:rPr lang="ar-DZ" sz="2400" dirty="0" smtClean="0">
                <a:latin typeface="Simplified Arabic" panose="02020603050405020304" pitchFamily="18" charset="-78"/>
                <a:cs typeface="Simplified Arabic" panose="02020603050405020304" pitchFamily="18" charset="-78"/>
              </a:rPr>
              <a:t>بصورة سريعة </a:t>
            </a:r>
            <a:r>
              <a:rPr lang="ar-DZ" sz="2400" dirty="0">
                <a:latin typeface="Simplified Arabic" panose="02020603050405020304" pitchFamily="18" charset="-78"/>
                <a:cs typeface="Simplified Arabic" panose="02020603050405020304" pitchFamily="18" charset="-78"/>
              </a:rPr>
              <a:t>عبر الرسائل </a:t>
            </a:r>
            <a:r>
              <a:rPr lang="ar-DZ" sz="2400" dirty="0" smtClean="0">
                <a:latin typeface="Simplified Arabic" panose="02020603050405020304" pitchFamily="18" charset="-78"/>
                <a:cs typeface="Simplified Arabic" panose="02020603050405020304" pitchFamily="18" charset="-78"/>
              </a:rPr>
              <a:t>الإلكترونية </a:t>
            </a:r>
            <a:r>
              <a:rPr lang="ar-DZ" sz="2400" dirty="0">
                <a:latin typeface="Simplified Arabic" panose="02020603050405020304" pitchFamily="18" charset="-78"/>
                <a:cs typeface="Simplified Arabic" panose="02020603050405020304" pitchFamily="18" charset="-78"/>
              </a:rPr>
              <a:t>والبريد </a:t>
            </a:r>
            <a:r>
              <a:rPr lang="ar-DZ" sz="2400" dirty="0" smtClean="0">
                <a:latin typeface="Simplified Arabic" panose="02020603050405020304" pitchFamily="18" charset="-78"/>
                <a:cs typeface="Simplified Arabic" panose="02020603050405020304" pitchFamily="18" charset="-78"/>
              </a:rPr>
              <a:t>الإلكتروني,</a:t>
            </a:r>
            <a:endParaRPr lang="fr-FR" sz="2400" dirty="0">
              <a:latin typeface="Simplified Arabic" panose="02020603050405020304" pitchFamily="18" charset="-78"/>
              <a:cs typeface="Simplified Arabic" panose="02020603050405020304" pitchFamily="18" charset="-78"/>
            </a:endParaRPr>
          </a:p>
        </p:txBody>
      </p:sp>
      <p:sp>
        <p:nvSpPr>
          <p:cNvPr id="5" name="Rectangle 4"/>
          <p:cNvSpPr/>
          <p:nvPr/>
        </p:nvSpPr>
        <p:spPr>
          <a:xfrm>
            <a:off x="488156" y="4209187"/>
            <a:ext cx="11501438" cy="1446550"/>
          </a:xfrm>
          <a:prstGeom prst="rect">
            <a:avLst/>
          </a:prstGeom>
        </p:spPr>
        <p:txBody>
          <a:bodyPr wrap="square">
            <a:spAutoFit/>
          </a:bodyPr>
          <a:lstStyle/>
          <a:p>
            <a:pPr algn="just" rtl="1"/>
            <a:r>
              <a:rPr lang="ar-DZ" sz="2200" dirty="0">
                <a:latin typeface="Simplified Arabic" panose="02020603050405020304" pitchFamily="18" charset="-78"/>
                <a:cs typeface="Simplified Arabic" panose="02020603050405020304" pitchFamily="18" charset="-78"/>
              </a:rPr>
              <a:t>5 </a:t>
            </a:r>
            <a:r>
              <a:rPr lang="ar-DZ" sz="2200" u="sng" dirty="0">
                <a:latin typeface="Simplified Arabic" panose="02020603050405020304" pitchFamily="18" charset="-78"/>
                <a:cs typeface="Simplified Arabic" panose="02020603050405020304" pitchFamily="18" charset="-78"/>
              </a:rPr>
              <a:t>إمكانية التبني الفعال </a:t>
            </a:r>
            <a:r>
              <a:rPr lang="ar-DZ" sz="2200" u="sng" dirty="0" smtClean="0">
                <a:latin typeface="Simplified Arabic" panose="02020603050405020304" pitchFamily="18" charset="-78"/>
                <a:cs typeface="Simplified Arabic" panose="02020603050405020304" pitchFamily="18" charset="-78"/>
              </a:rPr>
              <a:t>لمسائل </a:t>
            </a:r>
            <a:r>
              <a:rPr lang="ar-DZ" sz="2200" u="sng" dirty="0">
                <a:latin typeface="Simplified Arabic" panose="02020603050405020304" pitchFamily="18" charset="-78"/>
                <a:cs typeface="Simplified Arabic" panose="02020603050405020304" pitchFamily="18" charset="-78"/>
              </a:rPr>
              <a:t>الجودة: </a:t>
            </a:r>
            <a:r>
              <a:rPr lang="ar-DZ" sz="2200" dirty="0">
                <a:latin typeface="Simplified Arabic" panose="02020603050405020304" pitchFamily="18" charset="-78"/>
                <a:cs typeface="Simplified Arabic" panose="02020603050405020304" pitchFamily="18" charset="-78"/>
              </a:rPr>
              <a:t>وذلك </a:t>
            </a:r>
            <a:r>
              <a:rPr lang="ar-DZ" sz="2200" dirty="0" err="1">
                <a:latin typeface="Simplified Arabic" panose="02020603050405020304" pitchFamily="18" charset="-78"/>
                <a:cs typeface="Simplified Arabic" panose="02020603050405020304" pitchFamily="18" charset="-78"/>
              </a:rPr>
              <a:t>بناءا</a:t>
            </a:r>
            <a:r>
              <a:rPr lang="ar-DZ" sz="2200" dirty="0">
                <a:latin typeface="Simplified Arabic" panose="02020603050405020304" pitchFamily="18" charset="-78"/>
                <a:cs typeface="Simplified Arabic" panose="02020603050405020304" pitchFamily="18" charset="-78"/>
              </a:rPr>
              <a:t> على التغذية العكسية من قبل الزبائن، </a:t>
            </a:r>
            <a:r>
              <a:rPr lang="ar-DZ" sz="2200" dirty="0" smtClean="0">
                <a:latin typeface="Simplified Arabic" panose="02020603050405020304" pitchFamily="18" charset="-78"/>
                <a:cs typeface="Simplified Arabic" panose="02020603050405020304" pitchFamily="18" charset="-78"/>
              </a:rPr>
              <a:t>فبالإضافة </a:t>
            </a:r>
            <a:r>
              <a:rPr lang="ar-DZ" sz="2200" dirty="0">
                <a:latin typeface="Simplified Arabic" panose="02020603050405020304" pitchFamily="18" charset="-78"/>
                <a:cs typeface="Simplified Arabic" panose="02020603050405020304" pitchFamily="18" charset="-78"/>
              </a:rPr>
              <a:t>للميزات الخاصة التي تمنحها نظم </a:t>
            </a:r>
            <a:r>
              <a:rPr lang="ar-DZ" sz="2200" dirty="0" smtClean="0">
                <a:latin typeface="Simplified Arabic" panose="02020603050405020304" pitchFamily="18" charset="-78"/>
                <a:cs typeface="Simplified Arabic" panose="02020603050405020304" pitchFamily="18" charset="-78"/>
              </a:rPr>
              <a:t>المعلومات </a:t>
            </a:r>
            <a:r>
              <a:rPr lang="ar-DZ" sz="2200" dirty="0">
                <a:latin typeface="Simplified Arabic" panose="02020603050405020304" pitchFamily="18" charset="-78"/>
                <a:cs typeface="Simplified Arabic" panose="02020603050405020304" pitchFamily="18" charset="-78"/>
              </a:rPr>
              <a:t>التي تتبناها </a:t>
            </a:r>
            <a:r>
              <a:rPr lang="ar-DZ" sz="2200" dirty="0" smtClean="0">
                <a:latin typeface="Simplified Arabic" panose="02020603050405020304" pitchFamily="18" charset="-78"/>
                <a:cs typeface="Simplified Arabic" panose="02020603050405020304" pitchFamily="18" charset="-78"/>
              </a:rPr>
              <a:t>المنظمة </a:t>
            </a:r>
            <a:r>
              <a:rPr lang="ar-DZ" sz="2200" dirty="0">
                <a:latin typeface="Simplified Arabic" panose="02020603050405020304" pitchFamily="18" charset="-78"/>
                <a:cs typeface="Simplified Arabic" panose="02020603050405020304" pitchFamily="18" charset="-78"/>
              </a:rPr>
              <a:t>في البيئة </a:t>
            </a:r>
            <a:r>
              <a:rPr lang="ar-DZ" sz="2200" dirty="0" smtClean="0">
                <a:latin typeface="Simplified Arabic" panose="02020603050405020304" pitchFamily="18" charset="-78"/>
                <a:cs typeface="Simplified Arabic" panose="02020603050405020304" pitchFamily="18" charset="-78"/>
              </a:rPr>
              <a:t>الإلكترونية، </a:t>
            </a:r>
            <a:r>
              <a:rPr lang="ar-DZ" sz="2200" dirty="0">
                <a:latin typeface="Simplified Arabic" panose="02020603050405020304" pitchFamily="18" charset="-78"/>
                <a:cs typeface="Simplified Arabic" panose="02020603050405020304" pitchFamily="18" charset="-78"/>
              </a:rPr>
              <a:t>أصبح بإمكان هذه </a:t>
            </a:r>
            <a:r>
              <a:rPr lang="ar-DZ" sz="2200" dirty="0" smtClean="0">
                <a:latin typeface="Simplified Arabic" panose="02020603050405020304" pitchFamily="18" charset="-78"/>
                <a:cs typeface="Simplified Arabic" panose="02020603050405020304" pitchFamily="18" charset="-78"/>
              </a:rPr>
              <a:t>المنظمة تبني الجودة كمنهج متكامل </a:t>
            </a:r>
            <a:r>
              <a:rPr lang="ar-DZ" sz="2200" dirty="0">
                <a:latin typeface="Simplified Arabic" panose="02020603050405020304" pitchFamily="18" charset="-78"/>
                <a:cs typeface="Simplified Arabic" panose="02020603050405020304" pitchFamily="18" charset="-78"/>
              </a:rPr>
              <a:t>في </a:t>
            </a:r>
            <a:r>
              <a:rPr lang="ar-DZ" sz="2200" dirty="0" smtClean="0">
                <a:latin typeface="Simplified Arabic" panose="02020603050405020304" pitchFamily="18" charset="-78"/>
                <a:cs typeface="Simplified Arabic" panose="02020603050405020304" pitchFamily="18" charset="-78"/>
              </a:rPr>
              <a:t>إنجاز أعمالها، </a:t>
            </a:r>
            <a:r>
              <a:rPr lang="ar-DZ" sz="2200" dirty="0">
                <a:latin typeface="Simplified Arabic" panose="02020603050405020304" pitchFamily="18" charset="-78"/>
                <a:cs typeface="Simplified Arabic" panose="02020603050405020304" pitchFamily="18" charset="-78"/>
              </a:rPr>
              <a:t>بحيث </a:t>
            </a:r>
            <a:r>
              <a:rPr lang="ar-DZ" sz="2200" dirty="0" smtClean="0">
                <a:latin typeface="Simplified Arabic" panose="02020603050405020304" pitchFamily="18" charset="-78"/>
                <a:cs typeface="Simplified Arabic" panose="02020603050405020304" pitchFamily="18" charset="-78"/>
              </a:rPr>
              <a:t>برز ما يعرف اسم </a:t>
            </a:r>
            <a:r>
              <a:rPr lang="ar-DZ" sz="2200" dirty="0">
                <a:latin typeface="Simplified Arabic" panose="02020603050405020304" pitchFamily="18" charset="-78"/>
                <a:cs typeface="Simplified Arabic" panose="02020603050405020304" pitchFamily="18" charset="-78"/>
              </a:rPr>
              <a:t>إدارة الجودة </a:t>
            </a:r>
            <a:r>
              <a:rPr lang="ar-DZ" sz="2200" dirty="0" smtClean="0">
                <a:latin typeface="Simplified Arabic" panose="02020603050405020304" pitchFamily="18" charset="-78"/>
                <a:cs typeface="Simplified Arabic" panose="02020603050405020304" pitchFamily="18" charset="-78"/>
              </a:rPr>
              <a:t>الشاملة </a:t>
            </a:r>
            <a:r>
              <a:rPr lang="fr-FR" sz="2200" dirty="0" smtClean="0">
                <a:latin typeface="Simplified Arabic" panose="02020603050405020304" pitchFamily="18" charset="-78"/>
                <a:cs typeface="Simplified Arabic" panose="02020603050405020304" pitchFamily="18" charset="-78"/>
              </a:rPr>
              <a:t>TQM</a:t>
            </a:r>
            <a:r>
              <a:rPr lang="ar-DZ" sz="2200" dirty="0" smtClean="0">
                <a:latin typeface="Simplified Arabic" panose="02020603050405020304" pitchFamily="18" charset="-78"/>
                <a:cs typeface="Simplified Arabic" panose="02020603050405020304" pitchFamily="18" charset="-78"/>
              </a:rPr>
              <a:t> التي سارعت الكثير من المنظمات إلى تطبيقها ومراعاتها </a:t>
            </a:r>
            <a:r>
              <a:rPr lang="ar-DZ" sz="2200" dirty="0">
                <a:latin typeface="Simplified Arabic" panose="02020603050405020304" pitchFamily="18" charset="-78"/>
                <a:cs typeface="Simplified Arabic" panose="02020603050405020304" pitchFamily="18" charset="-78"/>
              </a:rPr>
              <a:t>في </a:t>
            </a:r>
            <a:r>
              <a:rPr lang="ar-DZ" sz="2200" dirty="0" smtClean="0">
                <a:latin typeface="Simplified Arabic" panose="02020603050405020304" pitchFamily="18" charset="-78"/>
                <a:cs typeface="Simplified Arabic" panose="02020603050405020304" pitchFamily="18" charset="-78"/>
              </a:rPr>
              <a:t>جميع الأنشطة والسلع والخدمات المقدمة من </a:t>
            </a:r>
            <a:r>
              <a:rPr lang="ar-DZ" sz="2200" dirty="0">
                <a:latin typeface="Simplified Arabic" panose="02020603050405020304" pitchFamily="18" charset="-78"/>
                <a:cs typeface="Simplified Arabic" panose="02020603050405020304" pitchFamily="18" charset="-78"/>
              </a:rPr>
              <a:t>قبلها.</a:t>
            </a:r>
            <a:endParaRPr lang="fr-FR" sz="22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002955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2924" y="1228725"/>
            <a:ext cx="11487151" cy="2456498"/>
          </a:xfrm>
        </p:spPr>
        <p:txBody>
          <a:bodyPr>
            <a:noAutofit/>
          </a:bodyPr>
          <a:lstStyle/>
          <a:p>
            <a:pPr rtl="1"/>
            <a:r>
              <a:rPr lang="ar-DZ" sz="2400" b="1" dirty="0" smtClean="0">
                <a:latin typeface="Simplified Arabic" panose="02020603050405020304" pitchFamily="18" charset="-78"/>
                <a:cs typeface="Simplified Arabic" panose="02020603050405020304" pitchFamily="18" charset="-78"/>
              </a:rPr>
              <a:t>-تمهيد.</a:t>
            </a:r>
            <a:r>
              <a:rPr lang="ar-DZ" sz="2000" b="1" dirty="0" smtClean="0">
                <a:latin typeface="Simplified Arabic" panose="02020603050405020304" pitchFamily="18" charset="-78"/>
                <a:cs typeface="Simplified Arabic" panose="02020603050405020304" pitchFamily="18" charset="-78"/>
              </a:rPr>
              <a:t/>
            </a:r>
            <a:br>
              <a:rPr lang="ar-DZ" sz="2000" b="1" dirty="0" smtClean="0">
                <a:latin typeface="Simplified Arabic" panose="02020603050405020304" pitchFamily="18" charset="-78"/>
                <a:cs typeface="Simplified Arabic" panose="02020603050405020304" pitchFamily="18" charset="-78"/>
              </a:rPr>
            </a:br>
            <a:r>
              <a:rPr lang="fr-FR" sz="2000" dirty="0" smtClean="0">
                <a:latin typeface="Simplified Arabic" panose="02020603050405020304" pitchFamily="18" charset="-78"/>
                <a:cs typeface="Simplified Arabic" panose="02020603050405020304" pitchFamily="18" charset="-78"/>
              </a:rPr>
              <a:t/>
            </a:r>
            <a:br>
              <a:rPr lang="fr-FR" sz="2000" dirty="0" smtClean="0">
                <a:latin typeface="Simplified Arabic" panose="02020603050405020304" pitchFamily="18" charset="-78"/>
                <a:cs typeface="Simplified Arabic" panose="02020603050405020304" pitchFamily="18" charset="-78"/>
              </a:rPr>
            </a:br>
            <a:r>
              <a:rPr lang="ar-DZ" sz="2000" dirty="0">
                <a:latin typeface="Simplified Arabic" panose="02020603050405020304" pitchFamily="18" charset="-78"/>
                <a:cs typeface="Simplified Arabic" panose="02020603050405020304" pitchFamily="18" charset="-78"/>
              </a:rPr>
              <a:t>يطرح مصطلح الاعمال الالكترونية مع مصطلحات مرادفة أخرى مثل الإدارة الالكترونية (</a:t>
            </a:r>
            <a:r>
              <a:rPr lang="fr-FR" sz="2000" dirty="0">
                <a:latin typeface="Simplified Arabic" panose="02020603050405020304" pitchFamily="18" charset="-78"/>
                <a:cs typeface="Simplified Arabic" panose="02020603050405020304" pitchFamily="18" charset="-78"/>
              </a:rPr>
              <a:t>E-MANAGMENT</a:t>
            </a:r>
            <a:r>
              <a:rPr lang="ar-DZ" sz="2000" dirty="0">
                <a:latin typeface="Simplified Arabic" panose="02020603050405020304" pitchFamily="18" charset="-78"/>
                <a:cs typeface="Simplified Arabic" panose="02020603050405020304" pitchFamily="18" charset="-78"/>
              </a:rPr>
              <a:t> ) والتجارة الالكترونية (</a:t>
            </a:r>
            <a:r>
              <a:rPr lang="fr-FR" sz="2000" dirty="0">
                <a:latin typeface="Simplified Arabic" panose="02020603050405020304" pitchFamily="18" charset="-78"/>
                <a:cs typeface="Simplified Arabic" panose="02020603050405020304" pitchFamily="18" charset="-78"/>
              </a:rPr>
              <a:t>E-COMMENCE</a:t>
            </a:r>
            <a:r>
              <a:rPr lang="ar-DZ" sz="2000" dirty="0">
                <a:latin typeface="Simplified Arabic" panose="02020603050405020304" pitchFamily="18" charset="-78"/>
                <a:cs typeface="Simplified Arabic" panose="02020603050405020304" pitchFamily="18" charset="-78"/>
              </a:rPr>
              <a:t> ) وغيرها من المفاهيم التي انتجها الاقتصاد الرقمي </a:t>
            </a:r>
            <a:r>
              <a:rPr lang="ar-DZ" sz="2000" dirty="0" smtClean="0">
                <a:latin typeface="Simplified Arabic" panose="02020603050405020304" pitchFamily="18" charset="-78"/>
                <a:cs typeface="Simplified Arabic" panose="02020603050405020304" pitchFamily="18" charset="-78"/>
              </a:rPr>
              <a:t>للإنترنت </a:t>
            </a:r>
            <a:r>
              <a:rPr lang="ar-DZ" sz="2000" dirty="0">
                <a:latin typeface="Simplified Arabic" panose="02020603050405020304" pitchFamily="18" charset="-78"/>
                <a:cs typeface="Simplified Arabic" panose="02020603050405020304" pitchFamily="18" charset="-78"/>
              </a:rPr>
              <a:t>وتكنولوجيا المعلومات والشبكات </a:t>
            </a:r>
            <a:r>
              <a:rPr lang="ar-DZ" sz="2000" dirty="0" smtClean="0">
                <a:latin typeface="Simplified Arabic" panose="02020603050405020304" pitchFamily="18" charset="-78"/>
                <a:cs typeface="Simplified Arabic" panose="02020603050405020304" pitchFamily="18" charset="-78"/>
              </a:rPr>
              <a:t/>
            </a:r>
            <a:br>
              <a:rPr lang="ar-DZ" sz="2000" dirty="0" smtClean="0">
                <a:latin typeface="Simplified Arabic" panose="02020603050405020304" pitchFamily="18" charset="-78"/>
                <a:cs typeface="Simplified Arabic" panose="02020603050405020304" pitchFamily="18" charset="-78"/>
              </a:rPr>
            </a:br>
            <a:r>
              <a:rPr lang="ar-DZ" sz="2000" dirty="0" smtClean="0">
                <a:latin typeface="Simplified Arabic" panose="02020603050405020304" pitchFamily="18" charset="-78"/>
                <a:cs typeface="Simplified Arabic" panose="02020603050405020304" pitchFamily="18" charset="-78"/>
              </a:rPr>
              <a:t/>
            </a:r>
            <a:br>
              <a:rPr lang="ar-DZ" sz="2000" dirty="0" smtClean="0">
                <a:latin typeface="Simplified Arabic" panose="02020603050405020304" pitchFamily="18" charset="-78"/>
                <a:cs typeface="Simplified Arabic" panose="02020603050405020304" pitchFamily="18" charset="-78"/>
              </a:rPr>
            </a:br>
            <a:r>
              <a:rPr lang="ar-DZ" sz="2000" dirty="0"/>
              <a:t> لذلك فان هناك حاجة لتمييز هذه المفاهيم عن بعضها الاخر ، وتحليل المكونات والعناصر المشتركة والمتباينة التي تجمعها وتفرقها وبخاصة في مجالات تطبيق وتقنيات الاعمال الالكترونية لكن قبل الدخول في تحليل العلاقة بين المفاهيم التي اشرنا اليها آنفا نجد من الضرورة تقديم تعريف واضح لمفهوم ومصطلح الاعمال الالكترونية ومجالات تطبيق هذه الاعمال في الاقتصاد الجديد .</a:t>
            </a:r>
            <a:r>
              <a:rPr lang="fr-FR" sz="2000" dirty="0"/>
              <a:t/>
            </a:r>
            <a:br>
              <a:rPr lang="fr-FR" sz="2000" dirty="0"/>
            </a:br>
            <a:r>
              <a:rPr lang="ar-DZ" sz="2000" dirty="0" smtClean="0">
                <a:latin typeface="Simplified Arabic" panose="02020603050405020304" pitchFamily="18" charset="-78"/>
                <a:cs typeface="Simplified Arabic" panose="02020603050405020304" pitchFamily="18" charset="-78"/>
              </a:rPr>
              <a:t/>
            </a:r>
            <a:br>
              <a:rPr lang="ar-DZ" sz="2000" dirty="0" smtClean="0">
                <a:latin typeface="Simplified Arabic" panose="02020603050405020304" pitchFamily="18" charset="-78"/>
                <a:cs typeface="Simplified Arabic" panose="02020603050405020304" pitchFamily="18" charset="-78"/>
              </a:rPr>
            </a:br>
            <a:endParaRPr lang="fr-FR" sz="2000" b="1" dirty="0">
              <a:latin typeface="Simplified Arabic" panose="02020603050405020304" pitchFamily="18" charset="-78"/>
              <a:cs typeface="Simplified Arabic" panose="02020603050405020304" pitchFamily="18" charset="-78"/>
            </a:endParaRPr>
          </a:p>
        </p:txBody>
      </p:sp>
      <p:sp>
        <p:nvSpPr>
          <p:cNvPr id="3" name="Espace réservé du contenu 2"/>
          <p:cNvSpPr>
            <a:spLocks noGrp="1"/>
          </p:cNvSpPr>
          <p:nvPr>
            <p:ph idx="1"/>
          </p:nvPr>
        </p:nvSpPr>
        <p:spPr>
          <a:xfrm>
            <a:off x="990599" y="3256598"/>
            <a:ext cx="10820400" cy="4944428"/>
          </a:xfrm>
        </p:spPr>
        <p:txBody>
          <a:bodyPr>
            <a:noAutofit/>
          </a:bodyPr>
          <a:lstStyle/>
          <a:p>
            <a:pPr marL="0" indent="0" algn="just" rtl="1">
              <a:lnSpc>
                <a:spcPct val="103000"/>
              </a:lnSpc>
              <a:spcAft>
                <a:spcPts val="800"/>
              </a:spcAft>
              <a:buNone/>
            </a:pPr>
            <a:r>
              <a:rPr lang="ar-DZ" sz="2800" b="1" dirty="0">
                <a:latin typeface="Calibri" panose="020F0502020204030204" pitchFamily="34" charset="0"/>
                <a:ea typeface="Calibri" panose="020F0502020204030204" pitchFamily="34" charset="0"/>
                <a:cs typeface="Simplified Arabic" panose="02020603050405020304" pitchFamily="18" charset="-78"/>
              </a:rPr>
              <a:t>1</a:t>
            </a:r>
            <a:r>
              <a:rPr lang="ar-DZ" sz="2800" b="1" dirty="0" smtClean="0">
                <a:latin typeface="Calibri" panose="020F0502020204030204" pitchFamily="34" charset="0"/>
                <a:ea typeface="Calibri" panose="020F0502020204030204" pitchFamily="34" charset="0"/>
                <a:cs typeface="Simplified Arabic" panose="02020603050405020304" pitchFamily="18" charset="-78"/>
              </a:rPr>
              <a:t>-مفهوم </a:t>
            </a:r>
            <a:r>
              <a:rPr lang="ar-DZ" sz="2800" b="1" dirty="0">
                <a:latin typeface="Calibri" panose="020F0502020204030204" pitchFamily="34" charset="0"/>
                <a:ea typeface="Calibri" panose="020F0502020204030204" pitchFamily="34" charset="0"/>
                <a:cs typeface="Simplified Arabic" panose="02020603050405020304" pitchFamily="18" charset="-78"/>
              </a:rPr>
              <a:t>الاعمال الالكترونية </a:t>
            </a:r>
            <a:r>
              <a:rPr lang="fr-FR" sz="2800" b="1" dirty="0">
                <a:latin typeface="Calibri" panose="020F0502020204030204" pitchFamily="34" charset="0"/>
                <a:ea typeface="Calibri" panose="020F0502020204030204" pitchFamily="34" charset="0"/>
                <a:cs typeface="Simplified Arabic" panose="02020603050405020304" pitchFamily="18" charset="-78"/>
              </a:rPr>
              <a:t>E-BUSINESS .</a:t>
            </a:r>
            <a:endParaRPr lang="fr-FR" sz="1800" b="1" dirty="0">
              <a:latin typeface="Calibri" panose="020F0502020204030204" pitchFamily="34" charset="0"/>
              <a:ea typeface="Calibri" panose="020F0502020204030204" pitchFamily="34" charset="0"/>
              <a:cs typeface="Simplified Arabic" panose="02020603050405020304" pitchFamily="18" charset="-78"/>
            </a:endParaRPr>
          </a:p>
          <a:p>
            <a:pPr marL="0" indent="0" algn="just" rtl="1">
              <a:lnSpc>
                <a:spcPct val="103000"/>
              </a:lnSpc>
              <a:spcAft>
                <a:spcPts val="800"/>
              </a:spcAft>
              <a:buNone/>
            </a:pPr>
            <a:r>
              <a:rPr lang="ar-DZ" sz="2000" dirty="0">
                <a:latin typeface="Simplified Arabic" panose="02020603050405020304" pitchFamily="18" charset="-78"/>
                <a:cs typeface="Simplified Arabic" panose="02020603050405020304" pitchFamily="18" charset="-78"/>
              </a:rPr>
              <a:t>عرفت شركة (</a:t>
            </a:r>
            <a:r>
              <a:rPr lang="fr-FR" sz="2000" dirty="0">
                <a:latin typeface="Simplified Arabic" panose="02020603050405020304" pitchFamily="18" charset="-78"/>
                <a:cs typeface="Simplified Arabic" panose="02020603050405020304" pitchFamily="18" charset="-78"/>
              </a:rPr>
              <a:t>IBM</a:t>
            </a:r>
            <a:r>
              <a:rPr lang="ar-DZ" sz="2000" dirty="0">
                <a:latin typeface="Simplified Arabic" panose="02020603050405020304" pitchFamily="18" charset="-78"/>
                <a:cs typeface="Simplified Arabic" panose="02020603050405020304" pitchFamily="18" charset="-78"/>
              </a:rPr>
              <a:t>)الاعمال الالكترونية بانها مدخل متكامل ومرن لتوزيع قيمة الاعمال المميزة من خلال ربط النظم بالعمليات التي تنفذ من خلالها أنشطة </a:t>
            </a:r>
            <a:r>
              <a:rPr lang="ar-DZ" sz="2000" dirty="0" smtClean="0">
                <a:latin typeface="Simplified Arabic" panose="02020603050405020304" pitchFamily="18" charset="-78"/>
                <a:cs typeface="Simplified Arabic" panose="02020603050405020304" pitchFamily="18" charset="-78"/>
              </a:rPr>
              <a:t>أعمال </a:t>
            </a:r>
            <a:r>
              <a:rPr lang="ar-DZ" sz="2000" dirty="0">
                <a:latin typeface="Simplified Arabic" panose="02020603050405020304" pitchFamily="18" charset="-78"/>
                <a:cs typeface="Simplified Arabic" panose="02020603050405020304" pitchFamily="18" charset="-78"/>
              </a:rPr>
              <a:t>الجوهرية بطريقة مبسطة ومرنة وباستخدام تكنولوجيا الانترنت . بهذا المعنى تصبح الاعمال الالكترونية نتاج علاقة </a:t>
            </a:r>
            <a:r>
              <a:rPr lang="ar-DZ" sz="2000" dirty="0" smtClean="0">
                <a:latin typeface="Simplified Arabic" panose="02020603050405020304" pitchFamily="18" charset="-78"/>
                <a:cs typeface="Simplified Arabic" panose="02020603050405020304" pitchFamily="18" charset="-78"/>
              </a:rPr>
              <a:t>الارتباط بين </a:t>
            </a:r>
            <a:r>
              <a:rPr lang="ar-DZ" sz="2000" dirty="0">
                <a:latin typeface="Simplified Arabic" panose="02020603050405020304" pitchFamily="18" charset="-78"/>
                <a:cs typeface="Simplified Arabic" panose="02020603050405020304" pitchFamily="18" charset="-78"/>
              </a:rPr>
              <a:t>موارد نظم المعلومات التقليدية وقدرات الوصول السريع الى شبكة الانترنت و الويب بما في ذلك القدرة </a:t>
            </a:r>
            <a:r>
              <a:rPr lang="ar-DZ" sz="2000" dirty="0" err="1">
                <a:latin typeface="Simplified Arabic" panose="02020603050405020304" pitchFamily="18" charset="-78"/>
                <a:cs typeface="Simplified Arabic" panose="02020603050405020304" pitchFamily="18" charset="-78"/>
              </a:rPr>
              <a:t>لى</a:t>
            </a:r>
            <a:r>
              <a:rPr lang="ar-DZ" sz="2000" dirty="0">
                <a:latin typeface="Simplified Arabic" panose="02020603050405020304" pitchFamily="18" charset="-78"/>
                <a:cs typeface="Simplified Arabic" panose="02020603050405020304" pitchFamily="18" charset="-78"/>
              </a:rPr>
              <a:t> ربط نظم الاعمال الجوهرية مباشرة مع الأطراف المستفيدة مثل الزبائن ، الموردون ، </a:t>
            </a:r>
            <a:r>
              <a:rPr lang="ar-DZ" sz="2000" dirty="0" smtClean="0">
                <a:latin typeface="Simplified Arabic" panose="02020603050405020304" pitchFamily="18" charset="-78"/>
                <a:cs typeface="Simplified Arabic" panose="02020603050405020304" pitchFamily="18" charset="-78"/>
              </a:rPr>
              <a:t>العاملون </a:t>
            </a:r>
            <a:r>
              <a:rPr lang="ar-DZ" sz="2000" dirty="0">
                <a:latin typeface="Simplified Arabic" panose="02020603050405020304" pitchFamily="18" charset="-78"/>
                <a:cs typeface="Simplified Arabic" panose="02020603050405020304" pitchFamily="18" charset="-78"/>
              </a:rPr>
              <a:t>وغيرهم </a:t>
            </a:r>
            <a:r>
              <a:rPr lang="ar-DZ" sz="2000" dirty="0" smtClean="0">
                <a:latin typeface="Simplified Arabic" panose="02020603050405020304" pitchFamily="18" charset="-78"/>
                <a:cs typeface="Simplified Arabic" panose="02020603050405020304" pitchFamily="18" charset="-78"/>
              </a:rPr>
              <a:t>.</a:t>
            </a:r>
          </a:p>
          <a:p>
            <a:pPr marL="0" indent="0" algn="just" rtl="1">
              <a:lnSpc>
                <a:spcPct val="103000"/>
              </a:lnSpc>
              <a:spcAft>
                <a:spcPts val="800"/>
              </a:spcAft>
              <a:buNone/>
            </a:pPr>
            <a:r>
              <a:rPr lang="ar-DZ" sz="2000" dirty="0">
                <a:latin typeface="Simplified Arabic" panose="02020603050405020304" pitchFamily="18" charset="-78"/>
                <a:cs typeface="Simplified Arabic" panose="02020603050405020304" pitchFamily="18" charset="-78"/>
              </a:rPr>
              <a:t>تمثل الاعمال الالكترونية توليفة </a:t>
            </a:r>
            <a:r>
              <a:rPr lang="ar-DZ" sz="2000" dirty="0" err="1">
                <a:latin typeface="Simplified Arabic" panose="02020603050405020304" pitchFamily="18" charset="-78"/>
                <a:cs typeface="Simplified Arabic" panose="02020603050405020304" pitchFamily="18" charset="-78"/>
              </a:rPr>
              <a:t>متعاضدة</a:t>
            </a:r>
            <a:r>
              <a:rPr lang="ar-DZ" sz="2000" dirty="0">
                <a:latin typeface="Simplified Arabic" panose="02020603050405020304" pitchFamily="18" charset="-78"/>
                <a:cs typeface="Simplified Arabic" panose="02020603050405020304" pitchFamily="18" charset="-78"/>
              </a:rPr>
              <a:t> من العمليات والنظم الرقمية التي تتيح للمنظمة ان تدير علاقاتها البيئية الداخلية والخارجية وان تتجاوب معها  بما في ذلك استشعار تحديات المنافسة بين المنافسين ، وتهديدات بيئة الاعمال الحالية </a:t>
            </a:r>
            <a:r>
              <a:rPr lang="ar-DZ" sz="2000" dirty="0" smtClean="0">
                <a:latin typeface="Simplified Arabic" panose="02020603050405020304" pitchFamily="18" charset="-78"/>
                <a:cs typeface="Simplified Arabic" panose="02020603050405020304" pitchFamily="18" charset="-78"/>
              </a:rPr>
              <a:t>والمتوقعة </a:t>
            </a:r>
            <a:r>
              <a:rPr lang="ar-DZ" sz="2000" dirty="0">
                <a:latin typeface="Simplified Arabic" panose="02020603050405020304" pitchFamily="18" charset="-78"/>
                <a:cs typeface="Simplified Arabic" panose="02020603050405020304" pitchFamily="18" charset="-78"/>
              </a:rPr>
              <a:t>، وتحديد الفرص الموجودة والمنبثقة استشعار احتياجات الزبائن .اضافة الى تنظيم عملات التجاوب والاستجابة الاستراتيجية مع متغيرات بيئة الاعمال بالوقت الحقيقي </a:t>
            </a:r>
            <a:r>
              <a:rPr lang="fr-FR" sz="2000" dirty="0" smtClean="0">
                <a:latin typeface="Simplified Arabic" panose="02020603050405020304" pitchFamily="18" charset="-78"/>
                <a:cs typeface="Simplified Arabic" panose="02020603050405020304" pitchFamily="18" charset="-78"/>
              </a:rPr>
              <a:t>REAL TIME</a:t>
            </a:r>
            <a:endParaRPr lang="fr-FR" sz="2000" dirty="0">
              <a:latin typeface="Simplified Arabic" panose="02020603050405020304" pitchFamily="18" charset="-78"/>
              <a:cs typeface="Simplified Arabic" panose="02020603050405020304" pitchFamily="18" charset="-78"/>
            </a:endParaRPr>
          </a:p>
          <a:p>
            <a:pPr marL="0" lvl="0" indent="0" algn="just" rtl="1">
              <a:lnSpc>
                <a:spcPct val="103000"/>
              </a:lnSpc>
              <a:spcAft>
                <a:spcPts val="800"/>
              </a:spcAft>
              <a:buNone/>
            </a:pP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lnSpc>
                <a:spcPct val="103000"/>
              </a:lnSpc>
              <a:spcAft>
                <a:spcPts val="800"/>
              </a:spcAft>
            </a:pPr>
            <a:endParaRPr lang="fr-FR" sz="1800" dirty="0">
              <a:latin typeface="Simplified Arabic" panose="02020603050405020304" pitchFamily="18" charset="-78"/>
              <a:ea typeface="Calibri" panose="020F0502020204030204" pitchFamily="34" charset="0"/>
              <a:cs typeface="Simplified Arabic" panose="02020603050405020304" pitchFamily="18" charset="-78"/>
            </a:endParaRPr>
          </a:p>
          <a:p>
            <a:pPr algn="just" rtl="1"/>
            <a:endParaRPr lang="ar-SA" sz="2400" dirty="0" smtClean="0">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1463" y="1243013"/>
            <a:ext cx="11920537" cy="4216539"/>
          </a:xfrm>
          <a:prstGeom prst="rect">
            <a:avLst/>
          </a:prstGeom>
        </p:spPr>
        <p:txBody>
          <a:bodyPr wrap="square">
            <a:spAutoFit/>
          </a:bodyPr>
          <a:lstStyle/>
          <a:p>
            <a:pPr algn="r" rtl="1">
              <a:spcAft>
                <a:spcPts val="0"/>
              </a:spcAft>
            </a:pPr>
            <a:r>
              <a:rPr lang="ar-SA" sz="2800" b="1" u="sng" dirty="0">
                <a:solidFill>
                  <a:srgbClr val="7030A0"/>
                </a:solidFill>
                <a:latin typeface="Simplified Arabic" panose="02020603050405020304" pitchFamily="18" charset="-78"/>
                <a:ea typeface="Times New Roman" panose="02020603050405020304" pitchFamily="18" charset="0"/>
                <a:cs typeface="Simplified Arabic" panose="02020603050405020304" pitchFamily="18" charset="-78"/>
              </a:rPr>
              <a:t>عوامل نجاح </a:t>
            </a:r>
            <a:r>
              <a:rPr lang="ar-SA" sz="2800" b="1" u="sng" dirty="0" smtClean="0">
                <a:solidFill>
                  <a:srgbClr val="7030A0"/>
                </a:solidFill>
                <a:latin typeface="Simplified Arabic" panose="02020603050405020304" pitchFamily="18" charset="-78"/>
                <a:ea typeface="Times New Roman" panose="02020603050405020304" pitchFamily="18" charset="0"/>
                <a:cs typeface="Simplified Arabic" panose="02020603050405020304" pitchFamily="18" charset="-78"/>
              </a:rPr>
              <a:t>ا</a:t>
            </a:r>
            <a:r>
              <a:rPr lang="ar-DZ" sz="2800" b="1" u="sng" dirty="0" smtClean="0">
                <a:solidFill>
                  <a:srgbClr val="7030A0"/>
                </a:solidFill>
                <a:latin typeface="Simplified Arabic" panose="02020603050405020304" pitchFamily="18" charset="-78"/>
                <a:ea typeface="Times New Roman" panose="02020603050405020304" pitchFamily="18" charset="0"/>
                <a:cs typeface="Simplified Arabic" panose="02020603050405020304" pitchFamily="18" charset="-78"/>
              </a:rPr>
              <a:t>لأعمال</a:t>
            </a:r>
            <a:r>
              <a:rPr lang="ar-SA" sz="2800" b="1" u="sng" dirty="0" smtClean="0">
                <a:solidFill>
                  <a:srgbClr val="7030A0"/>
                </a:solidFill>
                <a:latin typeface="Simplified Arabic" panose="02020603050405020304" pitchFamily="18" charset="-78"/>
                <a:ea typeface="Times New Roman" panose="02020603050405020304" pitchFamily="18" charset="0"/>
                <a:cs typeface="Simplified Arabic" panose="02020603050405020304" pitchFamily="18" charset="-78"/>
              </a:rPr>
              <a:t> </a:t>
            </a:r>
            <a:r>
              <a:rPr lang="ar-SA" sz="2800" b="1" u="sng" dirty="0">
                <a:solidFill>
                  <a:srgbClr val="7030A0"/>
                </a:solidFill>
                <a:latin typeface="Simplified Arabic" panose="02020603050405020304" pitchFamily="18" charset="-78"/>
                <a:ea typeface="Times New Roman" panose="02020603050405020304" pitchFamily="18" charset="0"/>
                <a:cs typeface="Simplified Arabic" panose="02020603050405020304" pitchFamily="18" charset="-78"/>
              </a:rPr>
              <a:t>الالكترونية </a:t>
            </a:r>
            <a:endParaRPr lang="fr-FR" sz="28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000" b="1" dirty="0">
                <a:solidFill>
                  <a:srgbClr val="7030A0"/>
                </a:solidFill>
                <a:latin typeface="Simplified Arabic" panose="02020603050405020304" pitchFamily="18" charset="-78"/>
                <a:ea typeface="Times New Roman" panose="02020603050405020304" pitchFamily="18" charset="0"/>
                <a:cs typeface="Simplified Arabic" panose="02020603050405020304" pitchFamily="18" charset="-78"/>
              </a:rPr>
              <a:t> </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000" b="1" dirty="0">
                <a:solidFill>
                  <a:srgbClr val="0070C0"/>
                </a:solidFill>
                <a:latin typeface="Simplified Arabic" panose="02020603050405020304" pitchFamily="18" charset="-78"/>
                <a:ea typeface="Times New Roman" panose="02020603050405020304" pitchFamily="18" charset="0"/>
                <a:cs typeface="Simplified Arabic" panose="02020603050405020304" pitchFamily="18" charset="-78"/>
              </a:rPr>
              <a:t>- </a:t>
            </a: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الدعم الكافي من كافة المؤسسات المحلية والدولية </a:t>
            </a:r>
            <a:endParaRPr lang="fr-FR" sz="22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 استخدام تقنية مفتوحة </a:t>
            </a:r>
            <a:endParaRPr lang="fr-FR" sz="22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200" b="1" dirty="0" smtClean="0">
                <a:latin typeface="Simplified Arabic" panose="02020603050405020304" pitchFamily="18" charset="-78"/>
                <a:ea typeface="Times New Roman" panose="02020603050405020304" pitchFamily="18" charset="0"/>
                <a:cs typeface="Simplified Arabic" panose="02020603050405020304" pitchFamily="18" charset="-78"/>
              </a:rPr>
              <a:t>- </a:t>
            </a: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المرونة </a:t>
            </a:r>
            <a:r>
              <a:rPr lang="en-US" sz="2200" b="1" dirty="0">
                <a:latin typeface="Simplified Arabic" panose="02020603050405020304" pitchFamily="18" charset="-78"/>
                <a:ea typeface="Times New Roman" panose="02020603050405020304" pitchFamily="18" charset="0"/>
                <a:cs typeface="Simplified Arabic" panose="02020603050405020304" pitchFamily="18" charset="-78"/>
              </a:rPr>
              <a:t>Flexibility</a:t>
            </a:r>
            <a:endParaRPr lang="fr-FR" sz="22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 إعادة هندسة سلاسل التوريد </a:t>
            </a:r>
            <a:r>
              <a:rPr lang="en-US" sz="2200" b="1" dirty="0">
                <a:latin typeface="Simplified Arabic" panose="02020603050405020304" pitchFamily="18" charset="-78"/>
                <a:ea typeface="Times New Roman" panose="02020603050405020304" pitchFamily="18" charset="0"/>
                <a:cs typeface="Simplified Arabic" panose="02020603050405020304" pitchFamily="18" charset="-78"/>
              </a:rPr>
              <a:t>Reengineering supply chains </a:t>
            </a:r>
            <a:endParaRPr lang="fr-FR" sz="22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 التركيز على العمليات </a:t>
            </a:r>
            <a:r>
              <a:rPr lang="en-US" sz="2200" b="1" dirty="0">
                <a:latin typeface="Simplified Arabic" panose="02020603050405020304" pitchFamily="18" charset="-78"/>
                <a:ea typeface="Times New Roman" panose="02020603050405020304" pitchFamily="18" charset="0"/>
                <a:cs typeface="Simplified Arabic" panose="02020603050405020304" pitchFamily="18" charset="-78"/>
              </a:rPr>
              <a:t>Process-centered</a:t>
            </a:r>
            <a:endParaRPr lang="fr-FR" sz="22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200" b="1" dirty="0" smtClean="0">
                <a:latin typeface="Simplified Arabic" panose="02020603050405020304" pitchFamily="18" charset="-78"/>
                <a:ea typeface="Times New Roman" panose="02020603050405020304" pitchFamily="18" charset="0"/>
                <a:cs typeface="Simplified Arabic" panose="02020603050405020304" pitchFamily="18" charset="-78"/>
              </a:rPr>
              <a:t>- </a:t>
            </a: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أساليب مختلفة لتوقيع المستندات </a:t>
            </a:r>
            <a:endParaRPr lang="fr-FR" sz="22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 توافر مقومات الأمن والخصوصية </a:t>
            </a:r>
            <a:endParaRPr lang="fr-FR" sz="22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 توافر مبادئ حماية حقوق الملكية الفكرية </a:t>
            </a:r>
            <a:endParaRPr lang="fr-FR" sz="22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 توافر خطوط كافية وسريعة لنقل المعلومات وقواعد بيانات ديناميكية </a:t>
            </a:r>
            <a:endParaRPr lang="fr-FR" sz="22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 وجود قوانين وتشريعات تحكم عمليات التبادل الالكتروني وتحديد المسؤولية والحدود القانونية للعقود</a:t>
            </a:r>
            <a:r>
              <a:rPr lang="ar-SA" sz="2200" dirty="0">
                <a:latin typeface="Simplified Arabic" panose="02020603050405020304" pitchFamily="18" charset="-78"/>
                <a:ea typeface="Times New Roman" panose="02020603050405020304" pitchFamily="18" charset="0"/>
                <a:cs typeface="Simplified Arabic" panose="02020603050405020304" pitchFamily="18" charset="-78"/>
              </a:rPr>
              <a:t> </a:t>
            </a:r>
            <a:r>
              <a:rPr lang="ar-SA" sz="2000" dirty="0">
                <a:solidFill>
                  <a:srgbClr val="0070C0"/>
                </a:solidFill>
                <a:latin typeface="Simplified Arabic" panose="02020603050405020304" pitchFamily="18" charset="-78"/>
                <a:ea typeface="Times New Roman" panose="02020603050405020304" pitchFamily="18" charset="0"/>
                <a:cs typeface="Simplified Arabic" panose="02020603050405020304" pitchFamily="18" charset="-78"/>
              </a:rPr>
              <a:t>.</a:t>
            </a:r>
            <a:endParaRPr lang="fr-FR" sz="2000" dirty="0">
              <a:effectLst/>
              <a:latin typeface="Simplified Arabic" panose="02020603050405020304" pitchFamily="18" charset="-78"/>
              <a:ea typeface="Times New Roman" panose="02020603050405020304" pitchFamily="18" charset="0"/>
              <a:cs typeface="Simplified Arabic" panose="02020603050405020304" pitchFamily="18" charset="-78"/>
            </a:endParaRPr>
          </a:p>
        </p:txBody>
      </p:sp>
      <p:pic>
        <p:nvPicPr>
          <p:cNvPr id="5" name="Image 4"/>
          <p:cNvPicPr>
            <a:picLocks noChangeAspect="1"/>
          </p:cNvPicPr>
          <p:nvPr/>
        </p:nvPicPr>
        <p:blipFill>
          <a:blip r:embed="rId2"/>
          <a:stretch>
            <a:fillRect/>
          </a:stretch>
        </p:blipFill>
        <p:spPr>
          <a:xfrm>
            <a:off x="613926" y="1479930"/>
            <a:ext cx="4415274" cy="2602522"/>
          </a:xfrm>
          <a:prstGeom prst="rect">
            <a:avLst/>
          </a:prstGeom>
        </p:spPr>
      </p:pic>
    </p:spTree>
    <p:extLst>
      <p:ext uri="{BB962C8B-B14F-4D97-AF65-F5344CB8AC3E}">
        <p14:creationId xmlns:p14="http://schemas.microsoft.com/office/powerpoint/2010/main" val="165025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fade">
                                      <p:cBhvr>
                                        <p:cTn id="50" dur="1000"/>
                                        <p:tgtEl>
                                          <p:spTgt spid="4">
                                            <p:txEl>
                                              <p:pRg st="8" end="8"/>
                                            </p:txEl>
                                          </p:spTgt>
                                        </p:tgtEl>
                                      </p:cBhvr>
                                    </p:animEffect>
                                    <p:anim calcmode="lin" valueType="num">
                                      <p:cBhvr>
                                        <p:cTn id="5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fade">
                                      <p:cBhvr>
                                        <p:cTn id="57" dur="1000"/>
                                        <p:tgtEl>
                                          <p:spTgt spid="4">
                                            <p:txEl>
                                              <p:pRg st="9" end="9"/>
                                            </p:txEl>
                                          </p:spTgt>
                                        </p:tgtEl>
                                      </p:cBhvr>
                                    </p:animEffect>
                                    <p:anim calcmode="lin" valueType="num">
                                      <p:cBhvr>
                                        <p:cTn id="5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4">
                                            <p:txEl>
                                              <p:pRg st="10" end="10"/>
                                            </p:txEl>
                                          </p:spTgt>
                                        </p:tgtEl>
                                        <p:attrNameLst>
                                          <p:attrName>style.visibility</p:attrName>
                                        </p:attrNameLst>
                                      </p:cBhvr>
                                      <p:to>
                                        <p:strVal val="visible"/>
                                      </p:to>
                                    </p:set>
                                    <p:animEffect transition="in" filter="fade">
                                      <p:cBhvr>
                                        <p:cTn id="64" dur="1000"/>
                                        <p:tgtEl>
                                          <p:spTgt spid="4">
                                            <p:txEl>
                                              <p:pRg st="10" end="10"/>
                                            </p:txEl>
                                          </p:spTgt>
                                        </p:tgtEl>
                                      </p:cBhvr>
                                    </p:animEffect>
                                    <p:anim calcmode="lin" valueType="num">
                                      <p:cBhvr>
                                        <p:cTn id="65"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
                                            <p:txEl>
                                              <p:pRg st="11" end="11"/>
                                            </p:txEl>
                                          </p:spTgt>
                                        </p:tgtEl>
                                        <p:attrNameLst>
                                          <p:attrName>style.visibility</p:attrName>
                                        </p:attrNameLst>
                                      </p:cBhvr>
                                      <p:to>
                                        <p:strVal val="visible"/>
                                      </p:to>
                                    </p:set>
                                    <p:anim calcmode="lin" valueType="num">
                                      <p:cBhvr additive="base">
                                        <p:cTn id="7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85925"/>
            <a:ext cx="11844338" cy="4524315"/>
          </a:xfrm>
          <a:prstGeom prst="rect">
            <a:avLst/>
          </a:prstGeom>
        </p:spPr>
        <p:txBody>
          <a:bodyPr wrap="square">
            <a:spAutoFit/>
          </a:bodyPr>
          <a:lstStyle/>
          <a:p>
            <a:pPr algn="r" rtl="1">
              <a:spcAft>
                <a:spcPts val="0"/>
              </a:spcAft>
            </a:pPr>
            <a:r>
              <a:rPr lang="ar-SA" sz="2400" b="1" u="sng" dirty="0">
                <a:solidFill>
                  <a:srgbClr val="7030A0"/>
                </a:solidFill>
                <a:latin typeface="Simplified Arabic" panose="02020603050405020304" pitchFamily="18" charset="-78"/>
                <a:ea typeface="Times New Roman" panose="02020603050405020304" pitchFamily="18" charset="0"/>
                <a:cs typeface="Simplified Arabic" panose="02020603050405020304" pitchFamily="18" charset="-78"/>
              </a:rPr>
              <a:t>معوقات إدارة الأعمال الإلكترونية </a:t>
            </a: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 مشكلة اللغة والأمية الرقمية </a:t>
            </a:r>
            <a:r>
              <a:rPr lang="en-US" sz="2400" b="1" dirty="0">
                <a:latin typeface="Simplified Arabic" panose="02020603050405020304" pitchFamily="18" charset="-78"/>
                <a:ea typeface="Times New Roman" panose="02020603050405020304" pitchFamily="18" charset="0"/>
                <a:cs typeface="Simplified Arabic" panose="02020603050405020304" pitchFamily="18" charset="-78"/>
              </a:rPr>
              <a:t>Digital Divide </a:t>
            </a: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 الأخطاء الاستراتيجية وعدم التوافق </a:t>
            </a: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 التغيرات الثقافية والاجتماعية والاقتصادية والعداء الثقافي وقلة الوعي </a:t>
            </a: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 تكلفة التنفيذ ومشكلة العائد على الاستثمار </a:t>
            </a: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 مشكلة أمن المعلومات </a:t>
            </a:r>
            <a:r>
              <a:rPr lang="ar-SA" sz="2400" b="1" dirty="0" smtClean="0">
                <a:latin typeface="Simplified Arabic" panose="02020603050405020304" pitchFamily="18" charset="-78"/>
                <a:ea typeface="Times New Roman" panose="02020603050405020304" pitchFamily="18" charset="0"/>
                <a:cs typeface="Simplified Arabic" panose="02020603050405020304" pitchFamily="18" charset="-78"/>
              </a:rPr>
              <a:t>وانعدام </a:t>
            </a: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الثقة وتحول الولاءات</a:t>
            </a: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 </a:t>
            </a:r>
            <a:r>
              <a:rPr lang="ar-SA" sz="2400" b="1" dirty="0" smtClean="0">
                <a:latin typeface="Simplified Arabic" panose="02020603050405020304" pitchFamily="18" charset="-78"/>
                <a:ea typeface="Times New Roman" panose="02020603050405020304" pitchFamily="18" charset="0"/>
                <a:cs typeface="Simplified Arabic" panose="02020603050405020304" pitchFamily="18" charset="-78"/>
              </a:rPr>
              <a:t>انخفاض </a:t>
            </a:r>
            <a:r>
              <a:rPr lang="ar-DZ" sz="2400" b="1" dirty="0" smtClean="0">
                <a:latin typeface="Simplified Arabic" panose="02020603050405020304" pitchFamily="18" charset="-78"/>
                <a:ea typeface="Times New Roman" panose="02020603050405020304" pitchFamily="18" charset="0"/>
                <a:cs typeface="Simplified Arabic" panose="02020603050405020304" pitchFamily="18" charset="-78"/>
              </a:rPr>
              <a:t>س</a:t>
            </a:r>
            <a:r>
              <a:rPr lang="ar-SA" sz="2400" b="1" dirty="0" err="1" smtClean="0">
                <a:latin typeface="Simplified Arabic" panose="02020603050405020304" pitchFamily="18" charset="-78"/>
                <a:ea typeface="Times New Roman" panose="02020603050405020304" pitchFamily="18" charset="0"/>
                <a:cs typeface="Simplified Arabic" panose="02020603050405020304" pitchFamily="18" charset="-78"/>
              </a:rPr>
              <a:t>رعة</a:t>
            </a:r>
            <a:r>
              <a:rPr lang="ar-SA" sz="2400" b="1" dirty="0" smtClean="0">
                <a:latin typeface="Simplified Arabic" panose="02020603050405020304" pitchFamily="18" charset="-78"/>
                <a:ea typeface="Times New Roman" panose="02020603050405020304" pitchFamily="18" charset="0"/>
                <a:cs typeface="Simplified Arabic" panose="02020603050405020304" pitchFamily="18" charset="-78"/>
              </a:rPr>
              <a:t> </a:t>
            </a: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الانترنت وعدم وجود علاقة مباشرة بين الأطراف </a:t>
            </a: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 انتشار الغش التجاري وسرقة الهوية وعدم وجود طرق آمنة للتوقيع الالكتروني </a:t>
            </a: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 التغير المستمر في التكنولوجيا وتطبيقاتها </a:t>
            </a: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 تحديات النمو والاستمرارية والقدرة التنافسية ونماذج الأعمال والتطبيقات المناسبة </a:t>
            </a: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 قلت التشريعات والسياسات ولا سيما المتعلقة بفض المنازعات والجرائم الالكترونية </a:t>
            </a: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 زيادة المخلفات الالكترونية </a:t>
            </a:r>
            <a:r>
              <a:rPr lang="en-US" sz="2400" b="1" dirty="0">
                <a:latin typeface="Simplified Arabic" panose="02020603050405020304" pitchFamily="18" charset="-78"/>
                <a:ea typeface="Times New Roman" panose="02020603050405020304" pitchFamily="18" charset="0"/>
                <a:cs typeface="Simplified Arabic" panose="02020603050405020304" pitchFamily="18" charset="-78"/>
              </a:rPr>
              <a:t>e-waste</a:t>
            </a:r>
            <a:endParaRPr lang="fr-FR"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347977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 </a:t>
            </a:r>
            <a:r>
              <a:rPr lang="ar-DZ" dirty="0" smtClean="0"/>
              <a:t>2- مراحل </a:t>
            </a:r>
            <a:r>
              <a:rPr lang="ar-DZ" dirty="0"/>
              <a:t>تطور الاعمال </a:t>
            </a:r>
            <a:r>
              <a:rPr lang="ar-DZ" dirty="0" smtClean="0"/>
              <a:t>الالكترونية</a:t>
            </a:r>
            <a:endParaRPr lang="fr-FR" dirty="0"/>
          </a:p>
        </p:txBody>
      </p:sp>
      <p:sp>
        <p:nvSpPr>
          <p:cNvPr id="3" name="Espace réservé du contenu 2"/>
          <p:cNvSpPr>
            <a:spLocks noGrp="1"/>
          </p:cNvSpPr>
          <p:nvPr>
            <p:ph idx="1"/>
          </p:nvPr>
        </p:nvSpPr>
        <p:spPr>
          <a:xfrm>
            <a:off x="314325" y="1743075"/>
            <a:ext cx="11501437" cy="4475611"/>
          </a:xfrm>
        </p:spPr>
        <p:txBody>
          <a:bodyPr>
            <a:normAutofit fontScale="92500" lnSpcReduction="20000"/>
          </a:bodyPr>
          <a:lstStyle/>
          <a:p>
            <a:pPr algn="just" rtl="1">
              <a:lnSpc>
                <a:spcPct val="110000"/>
              </a:lnSpc>
            </a:pPr>
            <a:r>
              <a:rPr lang="ar-DZ" dirty="0"/>
              <a:t>لقد مرت الاعمال الالكترونية منذ تأسيس الانترنت بمراحل متعددة ، وهذه المراحل تجسد التطور التدريجي في تبني وتطبيق الاعمال الالكترونية وهي انعكاس التطورات التي كانت تطرا على الانترنت من جانب ، وزيادة الايمان والثقة في الاعمال الالكترونية على صعيد المؤسسات والافراد ، ومن جانب اخر ، والمراحل التي مرت بها الاعمال الالكترونية هي كما </a:t>
            </a:r>
            <a:r>
              <a:rPr lang="ar-DZ" dirty="0" smtClean="0"/>
              <a:t>يأتي</a:t>
            </a:r>
            <a:endParaRPr lang="fr-FR" dirty="0" smtClean="0"/>
          </a:p>
          <a:p>
            <a:pPr algn="just" rtl="1">
              <a:lnSpc>
                <a:spcPct val="110000"/>
              </a:lnSpc>
            </a:pPr>
            <a:r>
              <a:rPr lang="ar-DZ" dirty="0" smtClean="0"/>
              <a:t> </a:t>
            </a:r>
            <a:r>
              <a:rPr lang="ar-DZ" b="1" u="sng" dirty="0"/>
              <a:t>المرحلة الأولى </a:t>
            </a:r>
            <a:r>
              <a:rPr lang="ar-DZ" b="1" u="sng"/>
              <a:t>: </a:t>
            </a:r>
            <a:r>
              <a:rPr lang="ar-DZ" smtClean="0"/>
              <a:t>بدأت </a:t>
            </a:r>
            <a:r>
              <a:rPr lang="ar-DZ" dirty="0"/>
              <a:t>هذه المرحلة منذ نشأة الانترنت حتى عام 1995 ، وخلال هذه المرحلة كانت الشركات تقوم بعرض اعمالها التجارية التقليدية  على الانترنت بصورة ساكنة غير متحركة ،أي ان عملية العرض كانت شبيهة تماما بما يجري عرضه في الصحف والمجلات </a:t>
            </a:r>
            <a:r>
              <a:rPr lang="ar-DZ" dirty="0" smtClean="0"/>
              <a:t>.</a:t>
            </a:r>
            <a:endParaRPr lang="fr-FR" dirty="0" smtClean="0"/>
          </a:p>
          <a:p>
            <a:pPr algn="just" rtl="1">
              <a:lnSpc>
                <a:spcPct val="110000"/>
              </a:lnSpc>
            </a:pPr>
            <a:r>
              <a:rPr lang="ar-DZ" b="1" u="sng" dirty="0" smtClean="0"/>
              <a:t>المرحل الثانية : </a:t>
            </a:r>
            <a:r>
              <a:rPr lang="ar-DZ" dirty="0" smtClean="0"/>
              <a:t>خلال هذه المرحلة – التي بدأت في العام 1995 ، امتدت حتى العام 1997 م- ظهرت شركات تهت م بتقديم خدمات الانترنت ، واستطاعت ان تطرح على الشبكة العالمية مجموعة جيدة من الخدمات الجديدة ، وهذا التطور الجديد عزز من فرص رواج ونجاح الاعمال الالكترونية ، واسس لمرحلة جديدة من التفاعل الحقيقي بين الشركات التجارية من جهة والانترنت من جهة أخرى . </a:t>
            </a:r>
          </a:p>
          <a:p>
            <a:pPr algn="just" rtl="1">
              <a:lnSpc>
                <a:spcPct val="110000"/>
              </a:lnSpc>
            </a:pPr>
            <a:r>
              <a:rPr lang="ar-DZ" dirty="0" smtClean="0"/>
              <a:t>خلال هذه المرحلة ظهرت بصورة واضحة محركات البحث التي تساعد وتعين كل متصفح على الوصول الى ما يرغب فيه خدمات او سلع ، وكذلك بعض الشركات خلال</a:t>
            </a:r>
            <a:r>
              <a:rPr lang="fr-FR" dirty="0" smtClean="0"/>
              <a:t> </a:t>
            </a:r>
            <a:r>
              <a:rPr lang="ar-DZ" dirty="0"/>
              <a:t>هذه المرحلة تمارس نشاط البيع والتسليم الفعلي للخدمات والسلع من خلال الانترنت والنظم الداعمة لعمليات التسليم وايصال السلع الى المشترين ، وخلال هذه المرحلة </a:t>
            </a:r>
            <a:r>
              <a:rPr lang="ar-DZ" dirty="0" smtClean="0"/>
              <a:t>ظهر</a:t>
            </a:r>
            <a:r>
              <a:rPr lang="fr-FR" dirty="0" smtClean="0"/>
              <a:t>  </a:t>
            </a:r>
            <a:r>
              <a:rPr lang="ar-DZ" dirty="0"/>
              <a:t>عدد كبير ن الشركات التي تؤدي اعمالها عبر </a:t>
            </a:r>
            <a:r>
              <a:rPr lang="ar-DZ" dirty="0" smtClean="0"/>
              <a:t>الانترنت,  </a:t>
            </a:r>
            <a:endParaRPr lang="fr-FR" dirty="0" smtClean="0"/>
          </a:p>
          <a:p>
            <a:pPr algn="just" rtl="1"/>
            <a:r>
              <a:rPr lang="ar-DZ" dirty="0" smtClean="0"/>
              <a:t> </a:t>
            </a:r>
            <a:endParaRPr lang="fr-FR" dirty="0"/>
          </a:p>
          <a:p>
            <a:pPr algn="just" rtl="1"/>
            <a:endParaRPr lang="fr-FR" dirty="0"/>
          </a:p>
        </p:txBody>
      </p:sp>
    </p:spTree>
    <p:extLst>
      <p:ext uri="{BB962C8B-B14F-4D97-AF65-F5344CB8AC3E}">
        <p14:creationId xmlns:p14="http://schemas.microsoft.com/office/powerpoint/2010/main" val="2642732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85788" y="680085"/>
            <a:ext cx="11349037" cy="5092065"/>
          </a:xfrm>
        </p:spPr>
        <p:txBody>
          <a:bodyPr>
            <a:normAutofit/>
          </a:bodyPr>
          <a:lstStyle/>
          <a:p>
            <a:pPr algn="just" rtl="1"/>
            <a:r>
              <a:rPr lang="ar-DZ" b="1" u="sng" dirty="0"/>
              <a:t>المرحلة الثالثة </a:t>
            </a:r>
            <a:r>
              <a:rPr lang="ar-DZ" dirty="0"/>
              <a:t>: هذه المرحلة هي مرحلة نشوء الانترنت ( وعي مجموعة من أجهزة الحاسوب التي ترتبط مع بعضها البعض داخل شركة واحدة )، ان استخدام الانترنت ي منظمات الاعمال بكفاء وفاعلية يتطلب من أداة هذه المنظمات تنفيذ  برامج عملية لتدريب وتطوير عامليها في هذا المجال . ان استخدام الانترنت الى جانب الانترنت قد عزز و دعم الاعمال الالكترونية وزاد عمليات التنسيق و التعاون والتكامل بين العاملين في منظمات الاعمال ، وكذلك فقد زادت خلال هذه المرحلة العلاقات بين منظمات الاعمال والمستهلكين . وتجدر الإشارة الى انه خلال المراحل الثلاث المذكورة قد ظلت فئة من مديري منظمات الاعمال غير مقتنعة بجدوى الاعمال التجارية عب الانترنت و هؤلاء المديرون </a:t>
            </a:r>
            <a:r>
              <a:rPr lang="ar-DZ" dirty="0" err="1"/>
              <a:t>نظرو</a:t>
            </a:r>
            <a:r>
              <a:rPr lang="ar-DZ" dirty="0"/>
              <a:t> الى الاستثمار في شبكة العالمية على انه استثمار غير مثمر . وقد كان الأمد الزمني لهذه المرحلة عبر السنوات 1997- 1998  . </a:t>
            </a:r>
            <a:endParaRPr lang="ar-DZ" dirty="0" smtClean="0"/>
          </a:p>
          <a:p>
            <a:pPr algn="just" rtl="1"/>
            <a:r>
              <a:rPr lang="ar-DZ" b="1" u="sng" dirty="0" smtClean="0"/>
              <a:t>المرحلة الرابعة : </a:t>
            </a:r>
            <a:r>
              <a:rPr lang="ar-DZ" dirty="0" smtClean="0"/>
              <a:t>هذه المرحلة بدأت مع نهايات العام 1998 م ، وقد شهدت هذه المرحلة تزايدا كبيرا وتطورا ملحوظا في منهجية تعامل منظمات الاعمال مع الاعمال الإلكترونية ، وقد ظهرت تكنولوجيا جديدة خاصة بعمليات الربط بين منظمات الاعمال والمستهلكين ( اعتمادا على الانترنت )وخاصة بعمليات الربط بين منظمات الاعمال من جهة والشركاء من جهة أخرى ( اعتمادا على شبكة الاكسترانت ، وشبكة الاكسترانت هي شبكة خارجية على عكس الانترنت </a:t>
            </a:r>
            <a:r>
              <a:rPr lang="ar-DZ" dirty="0"/>
              <a:t>). فمثلا بإمكان الموزعين الدخول الى البيانات الخاصة بمستويات الخزين المتوفرة لدى منظم الاعمال في لحظة معينة ، وبإمكان الوكلاء و السماسرة الدخول الى قاعدة بيانات منظمة الاعال للتعرف على المزيد من الشروط والبيانات ذات العلاقة بمنتجات المنظمة اعمالها . </a:t>
            </a:r>
            <a:endParaRPr lang="fr-FR" dirty="0" smtClean="0"/>
          </a:p>
          <a:p>
            <a:pPr algn="just" rtl="1"/>
            <a:endParaRPr lang="fr-FR" dirty="0"/>
          </a:p>
        </p:txBody>
      </p:sp>
    </p:spTree>
    <p:extLst>
      <p:ext uri="{BB962C8B-B14F-4D97-AF65-F5344CB8AC3E}">
        <p14:creationId xmlns:p14="http://schemas.microsoft.com/office/powerpoint/2010/main" val="4063090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28662" y="1237297"/>
            <a:ext cx="10820400" cy="4024125"/>
          </a:xfrm>
        </p:spPr>
        <p:txBody>
          <a:bodyPr/>
          <a:lstStyle/>
          <a:p>
            <a:pPr algn="just" rtl="1"/>
            <a:r>
              <a:rPr lang="ar-DZ" b="1" u="sng" dirty="0"/>
              <a:t>المرحلة الخامسة </a:t>
            </a:r>
            <a:r>
              <a:rPr lang="ar-DZ" dirty="0"/>
              <a:t>هذه المرحلة هي مرحل ممارسة الاعمال الالكترونية بصور فعلية وحقيقية ، وزادت عمليات التبادل التجاري الالكتروني بين منظمات الاعمال فيما بينها وبين منظمات الاعمال والمستهلكين ، وخلال هذه المرحلة فقد تطورت وتنامت النظم التي تدعم الاعمال الالكترونية . ومن اهم ملامح هذه المرحلة ان الكثير من منظمات الاعمال قد نجحت في تحقيق الانسجام  والتوافق بين اعمالها التجارية التقليدية واعمالها التجارية الالكترونية .وفي ظل هذه المرحلة اصبح هناك اتجاه قوى لتحقيق التكامل والتنسيق بين الشبكات الثلاث الأساسية لمباشرة الاعمال الالكترونية .</a:t>
            </a:r>
            <a:endParaRPr lang="fr-FR" dirty="0"/>
          </a:p>
          <a:p>
            <a:pPr algn="just" rtl="1"/>
            <a:endParaRPr lang="fr-FR" dirty="0"/>
          </a:p>
        </p:txBody>
      </p:sp>
    </p:spTree>
    <p:extLst>
      <p:ext uri="{BB962C8B-B14F-4D97-AF65-F5344CB8AC3E}">
        <p14:creationId xmlns:p14="http://schemas.microsoft.com/office/powerpoint/2010/main" val="1438076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1737359"/>
            <a:ext cx="10820400" cy="4920615"/>
          </a:xfrm>
        </p:spPr>
        <p:txBody>
          <a:bodyPr>
            <a:noAutofit/>
          </a:bodyPr>
          <a:lstStyle/>
          <a:p>
            <a:pPr algn="just" rtl="1"/>
            <a:r>
              <a:rPr lang="ar-DZ" sz="2000" dirty="0">
                <a:latin typeface="Simplified Arabic" panose="02020603050405020304" pitchFamily="18" charset="-78"/>
                <a:cs typeface="Simplified Arabic" panose="02020603050405020304" pitchFamily="18" charset="-78"/>
              </a:rPr>
              <a:t>قبل كل شيء ، يرى بعض خبراء تكنولوجيا المعلومات ان الإدارة الالكترونية هي باختصار الاعمال الالكترونية او ان الإدارة الالكترونية لا تعني شيئا اخر غير إدارة و توجيه وتنفيذ الاعمال الالكترونية . </a:t>
            </a:r>
            <a:endParaRPr lang="fr-FR" sz="2000" dirty="0">
              <a:latin typeface="Simplified Arabic" panose="02020603050405020304" pitchFamily="18" charset="-78"/>
              <a:cs typeface="Simplified Arabic" panose="02020603050405020304" pitchFamily="18" charset="-78"/>
            </a:endParaRPr>
          </a:p>
          <a:p>
            <a:pPr algn="just" rtl="1">
              <a:lnSpc>
                <a:spcPct val="100000"/>
              </a:lnSpc>
            </a:pPr>
            <a:r>
              <a:rPr lang="ar-DZ" sz="2000" dirty="0">
                <a:latin typeface="Simplified Arabic" panose="02020603050405020304" pitchFamily="18" charset="-78"/>
                <a:cs typeface="Simplified Arabic" panose="02020603050405020304" pitchFamily="18" charset="-78"/>
              </a:rPr>
              <a:t>  وهذا الراي الوجيه يحمل الكثير </a:t>
            </a:r>
            <a:r>
              <a:rPr lang="ar-DZ" sz="2000" dirty="0" smtClean="0">
                <a:latin typeface="Simplified Arabic" panose="02020603050405020304" pitchFamily="18" charset="-78"/>
                <a:cs typeface="Simplified Arabic" panose="02020603050405020304" pitchFamily="18" charset="-78"/>
              </a:rPr>
              <a:t>من عناصر </a:t>
            </a:r>
            <a:r>
              <a:rPr lang="ar-DZ" sz="2000" dirty="0">
                <a:latin typeface="Simplified Arabic" panose="02020603050405020304" pitchFamily="18" charset="-78"/>
                <a:cs typeface="Simplified Arabic" panose="02020603050405020304" pitchFamily="18" charset="-78"/>
              </a:rPr>
              <a:t>التوصيف الدقيق لحدود ومجالات عمل الإدارة </a:t>
            </a:r>
            <a:r>
              <a:rPr lang="ar-DZ" sz="2000" dirty="0" smtClean="0">
                <a:latin typeface="Simplified Arabic" panose="02020603050405020304" pitchFamily="18" charset="-78"/>
                <a:cs typeface="Simplified Arabic" panose="02020603050405020304" pitchFamily="18" charset="-78"/>
              </a:rPr>
              <a:t>الإلكترونية </a:t>
            </a:r>
            <a:r>
              <a:rPr lang="ar-DZ" sz="2000" dirty="0">
                <a:latin typeface="Simplified Arabic" panose="02020603050405020304" pitchFamily="18" charset="-78"/>
                <a:cs typeface="Simplified Arabic" panose="02020603050405020304" pitchFamily="18" charset="-78"/>
              </a:rPr>
              <a:t>. ولكن من ناحية أخرى يضع الإدارة الالكترونية في قالب الاعمال ويفصلها بصورة غير مباشرة عن مجال الحكومة الالكترونية . ولهذا السبب جاء مصطلح الحكومة الالكترونية (</a:t>
            </a:r>
            <a:r>
              <a:rPr lang="fr-FR" sz="2000" dirty="0">
                <a:latin typeface="Simplified Arabic" panose="02020603050405020304" pitchFamily="18" charset="-78"/>
                <a:cs typeface="Simplified Arabic" panose="02020603050405020304" pitchFamily="18" charset="-78"/>
              </a:rPr>
              <a:t>E-GOVERNMENT) </a:t>
            </a:r>
            <a:r>
              <a:rPr lang="ar-DZ" sz="2000" dirty="0">
                <a:latin typeface="Simplified Arabic" panose="02020603050405020304" pitchFamily="18" charset="-78"/>
                <a:cs typeface="Simplified Arabic" panose="02020603050405020304" pitchFamily="18" charset="-78"/>
              </a:rPr>
              <a:t>للدلالة على عمل الإدارة الالكترونية في المؤسسات او المنظمات العامة وبغض النظر عن طبيعة ونوع النشاط او الخدمة العامة المقدمة سواء كانت سياسية ، اقتصادية ، ثقافية ، او اجتماعية . وعليه فان التبادل الالكتروني لتوزيع المعلومات وتقديم الدعم والاسناد للزبائن هي أنشطة بطبيعتها غير تجاري كنها أنشطة اعمال . لهذا فان مصطلح </a:t>
            </a:r>
            <a:r>
              <a:rPr lang="ar-DZ" sz="2000" dirty="0" smtClean="0">
                <a:latin typeface="Simplified Arabic" panose="02020603050405020304" pitchFamily="18" charset="-78"/>
                <a:cs typeface="Simplified Arabic" panose="02020603050405020304" pitchFamily="18" charset="-78"/>
              </a:rPr>
              <a:t>الاعمال الإلكترونية </a:t>
            </a:r>
            <a:r>
              <a:rPr lang="ar-DZ" sz="2000" dirty="0">
                <a:latin typeface="Simplified Arabic" panose="02020603050405020304" pitchFamily="18" charset="-78"/>
                <a:cs typeface="Simplified Arabic" panose="02020603050405020304" pitchFamily="18" charset="-78"/>
              </a:rPr>
              <a:t>أوسع من مفهوم التجارة </a:t>
            </a:r>
            <a:r>
              <a:rPr lang="ar-DZ" sz="2000" dirty="0" smtClean="0">
                <a:latin typeface="Simplified Arabic" panose="02020603050405020304" pitchFamily="18" charset="-78"/>
                <a:cs typeface="Simplified Arabic" panose="02020603050405020304" pitchFamily="18" charset="-78"/>
              </a:rPr>
              <a:t>الإلكترونية </a:t>
            </a:r>
            <a:r>
              <a:rPr lang="ar-DZ" sz="2000" dirty="0">
                <a:latin typeface="Simplified Arabic" panose="02020603050405020304" pitchFamily="18" charset="-78"/>
                <a:cs typeface="Simplified Arabic" panose="02020603050405020304" pitchFamily="18" charset="-78"/>
              </a:rPr>
              <a:t>وربما سيحل مفهوم </a:t>
            </a:r>
            <a:r>
              <a:rPr lang="ar-DZ" sz="2000" dirty="0" smtClean="0">
                <a:latin typeface="Simplified Arabic" panose="02020603050405020304" pitchFamily="18" charset="-78"/>
                <a:cs typeface="Simplified Arabic" panose="02020603050405020304" pitchFamily="18" charset="-78"/>
              </a:rPr>
              <a:t>ومصطلح </a:t>
            </a:r>
            <a:r>
              <a:rPr lang="ar-DZ" sz="2000" dirty="0">
                <a:latin typeface="Simplified Arabic" panose="02020603050405020304" pitchFamily="18" charset="-78"/>
                <a:cs typeface="Simplified Arabic" panose="02020603050405020304" pitchFamily="18" charset="-78"/>
              </a:rPr>
              <a:t>الاعمال الالكترونية رويدا محل مصطلح التجارة الالكترونية </a:t>
            </a:r>
            <a:r>
              <a:rPr lang="ar-DZ" sz="2000" dirty="0" smtClean="0">
                <a:latin typeface="Simplified Arabic" panose="02020603050405020304" pitchFamily="18" charset="-78"/>
                <a:cs typeface="Simplified Arabic" panose="02020603050405020304" pitchFamily="18" charset="-78"/>
              </a:rPr>
              <a:t>,</a:t>
            </a:r>
          </a:p>
          <a:p>
            <a:pPr algn="just" rtl="1">
              <a:lnSpc>
                <a:spcPct val="100000"/>
              </a:lnSpc>
            </a:pPr>
            <a:r>
              <a:rPr lang="ar-DZ" sz="2100" dirty="0" smtClean="0">
                <a:latin typeface="Simplified Arabic" panose="02020603050405020304" pitchFamily="18" charset="-78"/>
                <a:cs typeface="Simplified Arabic" panose="02020603050405020304" pitchFamily="18" charset="-78"/>
              </a:rPr>
              <a:t>ما نريد </a:t>
            </a:r>
            <a:r>
              <a:rPr lang="ar-DZ" sz="2100" dirty="0">
                <a:latin typeface="Simplified Arabic" panose="02020603050405020304" pitchFamily="18" charset="-78"/>
                <a:cs typeface="Simplified Arabic" panose="02020603050405020304" pitchFamily="18" charset="-78"/>
              </a:rPr>
              <a:t>ان نقوله في هذا الصدد ان الإدارة الالكترونية هي مفهوم ومنظومة وبنية وظائف وانشطة تجب كل الأنشطة والعمليات في مستوى الاعمال الالكترونية من جهة </a:t>
            </a:r>
            <a:r>
              <a:rPr lang="ar-DZ" sz="2100" dirty="0" smtClean="0">
                <a:latin typeface="Simplified Arabic" panose="02020603050405020304" pitchFamily="18" charset="-78"/>
                <a:cs typeface="Simplified Arabic" panose="02020603050405020304" pitchFamily="18" charset="-78"/>
              </a:rPr>
              <a:t>ولأعمال </a:t>
            </a:r>
            <a:r>
              <a:rPr lang="ar-DZ" sz="2100" dirty="0">
                <a:latin typeface="Simplified Arabic" panose="02020603050405020304" pitchFamily="18" charset="-78"/>
                <a:cs typeface="Simplified Arabic" panose="02020603050405020304" pitchFamily="18" charset="-78"/>
              </a:rPr>
              <a:t>الحكومية الالكترونية من جهة أخرى . وكما قلنا فيما يخص علاقة الاعمال الالكترونية بالتجار الالكترونية حيث وصفنا ذه العلاقة بعلاقة الكل بالجزء والعام بالخاص فان هذا الاكر ينطبق على علاقة الاعمال الالكترونية بالإدارة الالكترونية </a:t>
            </a:r>
            <a:r>
              <a:rPr lang="ar-DZ" sz="2100" dirty="0" smtClean="0">
                <a:latin typeface="Simplified Arabic" panose="02020603050405020304" pitchFamily="18" charset="-78"/>
                <a:cs typeface="Simplified Arabic" panose="02020603050405020304" pitchFamily="18" charset="-78"/>
              </a:rPr>
              <a:t>.فالإدارة </a:t>
            </a:r>
            <a:r>
              <a:rPr lang="ar-DZ" sz="2100" dirty="0">
                <a:latin typeface="Simplified Arabic" panose="02020603050405020304" pitchFamily="18" charset="-78"/>
                <a:cs typeface="Simplified Arabic" panose="02020603050405020304" pitchFamily="18" charset="-78"/>
              </a:rPr>
              <a:t>الالكترونية هي تكوين اشمل واوسع من الاعمال الالكترونية مثلما انا الاعمال الالكترونية نفسها هي أوسع واشمل من التجارة الالكترونية . بمعنى اخر ، ان الفكرة الجوهرية التي يستند عليها هذا الكتاب هو التمييز بين الإدارة الالكترونية والاعمال الالكترونية  والتمييز بين الاعمال </a:t>
            </a:r>
          </a:p>
          <a:p>
            <a:pPr algn="just" rtl="1">
              <a:lnSpc>
                <a:spcPct val="100000"/>
              </a:lnSpc>
            </a:pPr>
            <a:endParaRPr lang="ar-DZ" sz="2000" dirty="0" smtClean="0">
              <a:latin typeface="Simplified Arabic" panose="02020603050405020304" pitchFamily="18" charset="-78"/>
              <a:cs typeface="Simplified Arabic" panose="02020603050405020304" pitchFamily="18" charset="-78"/>
            </a:endParaRPr>
          </a:p>
          <a:p>
            <a:pPr algn="just" rtl="1">
              <a:lnSpc>
                <a:spcPct val="100000"/>
              </a:lnSpc>
            </a:pPr>
            <a:endParaRPr lang="ar-DZ" sz="2000" dirty="0">
              <a:latin typeface="Simplified Arabic" panose="02020603050405020304" pitchFamily="18" charset="-78"/>
              <a:cs typeface="Simplified Arabic" panose="02020603050405020304" pitchFamily="18" charset="-78"/>
            </a:endParaRPr>
          </a:p>
          <a:p>
            <a:pPr algn="just" rtl="1">
              <a:lnSpc>
                <a:spcPct val="100000"/>
              </a:lnSpc>
            </a:pPr>
            <a:endParaRPr lang="ar-DZ" sz="2000" dirty="0" smtClean="0">
              <a:latin typeface="Simplified Arabic" panose="02020603050405020304" pitchFamily="18" charset="-78"/>
              <a:cs typeface="Simplified Arabic" panose="02020603050405020304" pitchFamily="18" charset="-78"/>
            </a:endParaRPr>
          </a:p>
          <a:p>
            <a:pPr marL="0" indent="0" algn="just" rtl="1">
              <a:lnSpc>
                <a:spcPct val="100000"/>
              </a:lnSpc>
              <a:buNone/>
            </a:pPr>
            <a:endParaRPr lang="ar-DZ" sz="3600" b="1" dirty="0" smtClean="0">
              <a:latin typeface="Simplified Arabic" panose="02020603050405020304" pitchFamily="18" charset="-78"/>
              <a:cs typeface="Simplified Arabic" panose="02020603050405020304" pitchFamily="18" charset="-78"/>
            </a:endParaRPr>
          </a:p>
          <a:p>
            <a:pPr algn="just" rtl="1"/>
            <a:endParaRPr lang="fr-FR" sz="3600" b="1" dirty="0">
              <a:latin typeface="Simplified Arabic" panose="02020603050405020304" pitchFamily="18" charset="-78"/>
              <a:cs typeface="Simplified Arabic" panose="02020603050405020304" pitchFamily="18" charset="-78"/>
            </a:endParaRPr>
          </a:p>
        </p:txBody>
      </p:sp>
      <p:sp>
        <p:nvSpPr>
          <p:cNvPr id="4" name="Titre 1"/>
          <p:cNvSpPr>
            <a:spLocks noGrp="1"/>
          </p:cNvSpPr>
          <p:nvPr>
            <p:ph type="title"/>
          </p:nvPr>
        </p:nvSpPr>
        <p:spPr>
          <a:xfrm>
            <a:off x="3295650" y="954873"/>
            <a:ext cx="8610600" cy="912027"/>
          </a:xfrm>
        </p:spPr>
        <p:txBody>
          <a:bodyPr>
            <a:noAutofit/>
          </a:bodyPr>
          <a:lstStyle/>
          <a:p>
            <a:r>
              <a:rPr lang="ar-DZ" b="1" dirty="0" smtClean="0"/>
              <a:t>3- </a:t>
            </a:r>
            <a:r>
              <a:rPr lang="ar-DZ" b="1" dirty="0"/>
              <a:t>الاعمال الالكترونية والإدارة الالكترونية : </a:t>
            </a:r>
            <a:endParaRPr lang="fr-FR" b="1" dirty="0">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Résultat de recherche d'images pour &quot;‫ادارة المعرفة والمنظمات الافتراضية‬‎&quot;"/>
          <p:cNvPicPr/>
          <p:nvPr/>
        </p:nvPicPr>
        <p:blipFill>
          <a:blip r:embed="rId2" r:link="rId3"/>
          <a:srcRect/>
          <a:stretch>
            <a:fillRect/>
          </a:stretch>
        </p:blipFill>
        <p:spPr bwMode="auto">
          <a:xfrm>
            <a:off x="-1" y="1"/>
            <a:ext cx="2429301" cy="1499610"/>
          </a:xfrm>
          <a:prstGeom prst="rect">
            <a:avLst/>
          </a:prstGeom>
          <a:noFill/>
          <a:ln w="9525">
            <a:noFill/>
            <a:miter lim="800000"/>
            <a:headEnd/>
            <a:tailEnd/>
          </a:ln>
        </p:spPr>
      </p:pic>
      <p:sp>
        <p:nvSpPr>
          <p:cNvPr id="5" name="Titre 1"/>
          <p:cNvSpPr>
            <a:spLocks noGrp="1"/>
          </p:cNvSpPr>
          <p:nvPr>
            <p:ph type="title"/>
          </p:nvPr>
        </p:nvSpPr>
        <p:spPr>
          <a:xfrm>
            <a:off x="3295650" y="954873"/>
            <a:ext cx="8610600" cy="912027"/>
          </a:xfrm>
        </p:spPr>
        <p:txBody>
          <a:bodyPr>
            <a:noAutofit/>
          </a:bodyPr>
          <a:lstStyle/>
          <a:p>
            <a:pPr rtl="1"/>
            <a:r>
              <a:rPr lang="ar-DZ" b="1" dirty="0" smtClean="0"/>
              <a:t>4: </a:t>
            </a:r>
            <a:r>
              <a:rPr lang="ar-SA" b="1" u="sng" dirty="0"/>
              <a:t>أشكال الاعمال الالكترونية </a:t>
            </a:r>
            <a:endParaRPr lang="fr-FR" dirty="0"/>
          </a:p>
        </p:txBody>
      </p:sp>
      <p:pic>
        <p:nvPicPr>
          <p:cNvPr id="8" name="صورة 1"/>
          <p:cNvPicPr>
            <a:picLocks noGrp="1"/>
          </p:cNvPicPr>
          <p:nvPr>
            <p:ph idx="1"/>
          </p:nvPr>
        </p:nvPicPr>
        <p:blipFill>
          <a:blip r:embed="rId4" cstate="print"/>
          <a:srcRect/>
          <a:stretch>
            <a:fillRect/>
          </a:stretch>
        </p:blipFill>
        <p:spPr bwMode="auto">
          <a:xfrm>
            <a:off x="2257903" y="2138912"/>
            <a:ext cx="7647619" cy="3505689"/>
          </a:xfrm>
          <a:prstGeom prst="rect">
            <a:avLst/>
          </a:prstGeom>
          <a:noFill/>
          <a:ln w="9525">
            <a:noFill/>
            <a:miter lim="800000"/>
            <a:headEnd/>
            <a:tailEnd/>
          </a:ln>
        </p:spPr>
      </p:pic>
    </p:spTree>
    <p:extLst>
      <p:ext uri="{BB962C8B-B14F-4D97-AF65-F5344CB8AC3E}">
        <p14:creationId xmlns:p14="http://schemas.microsoft.com/office/powerpoint/2010/main" val="813467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1238" y="1866900"/>
            <a:ext cx="10820400" cy="4024125"/>
          </a:xfrm>
        </p:spPr>
        <p:txBody>
          <a:bodyPr>
            <a:normAutofit/>
          </a:bodyPr>
          <a:lstStyle/>
          <a:p>
            <a:pPr algn="ctr" rtl="1"/>
            <a:endParaRPr lang="ar-DZ" dirty="0">
              <a:latin typeface="Sakkal Majalla" panose="02000000000000000000" pitchFamily="2" charset="-78"/>
              <a:cs typeface="Sakkal Majalla" panose="02000000000000000000" pitchFamily="2" charset="-78"/>
            </a:endParaRPr>
          </a:p>
          <a:p>
            <a:pPr algn="r" rtl="1">
              <a:spcAft>
                <a:spcPts val="0"/>
              </a:spcAft>
            </a:pPr>
            <a:r>
              <a:rPr lang="ar-SA" sz="2400" b="1" dirty="0" smtClean="0">
                <a:latin typeface="Calibri" panose="020F0502020204030204" pitchFamily="34" charset="0"/>
                <a:ea typeface="Times New Roman" panose="02020603050405020304" pitchFamily="18" charset="0"/>
                <a:cs typeface="Traditional Arabic" panose="02020603050405020304" pitchFamily="18" charset="-78"/>
              </a:rPr>
              <a:t> </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تجارة الكترونية من أعمال إلى مستهلك ( </a:t>
            </a:r>
            <a:r>
              <a:rPr lang="en-US" sz="2400" b="1" dirty="0">
                <a:latin typeface="Traditional Arabic" panose="02020603050405020304" pitchFamily="18" charset="-78"/>
                <a:ea typeface="Times New Roman" panose="02020603050405020304" pitchFamily="18" charset="0"/>
                <a:cs typeface="Arial" panose="020B0604020202020204" pitchFamily="34" charset="0"/>
              </a:rPr>
              <a:t>B2c</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a:t>
            </a:r>
            <a:r>
              <a:rPr lang="ar-SA" sz="2400" b="1" dirty="0">
                <a:solidFill>
                  <a:srgbClr val="FFFFFF"/>
                </a:solidFill>
                <a:latin typeface="Calibri" panose="020F0502020204030204" pitchFamily="34" charset="0"/>
                <a:ea typeface="Times New Roman" panose="02020603050405020304" pitchFamily="18" charset="0"/>
                <a:cs typeface="Traditional Arabic" panose="02020603050405020304" pitchFamily="18" charset="-78"/>
              </a:rPr>
              <a:t>ا</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 </a:t>
            </a:r>
            <a:r>
              <a:rPr lang="en-US" sz="2400" b="1" dirty="0">
                <a:latin typeface="Traditional Arabic" panose="02020603050405020304" pitchFamily="18" charset="-78"/>
                <a:ea typeface="Times New Roman" panose="02020603050405020304" pitchFamily="18" charset="0"/>
                <a:cs typeface="Arial" panose="020B0604020202020204" pitchFamily="34" charset="0"/>
              </a:rPr>
              <a:t>Business to consumer</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 تجارة التجزئة/ المفرد الكترونيا </a:t>
            </a:r>
            <a:endParaRPr lang="fr-FR" sz="1800" dirty="0">
              <a:latin typeface="Calibri" panose="020F0502020204030204" pitchFamily="34" charset="0"/>
              <a:ea typeface="Times New Roman" panose="02020603050405020304" pitchFamily="18" charset="0"/>
              <a:cs typeface="Arial" panose="020B0604020202020204" pitchFamily="34" charset="0"/>
            </a:endParaRPr>
          </a:p>
          <a:p>
            <a:pPr algn="r" rtl="1">
              <a:spcAft>
                <a:spcPts val="0"/>
              </a:spcAft>
            </a:pPr>
            <a:r>
              <a:rPr lang="ar-SA" sz="2400" b="1" dirty="0">
                <a:latin typeface="Calibri" panose="020F0502020204030204" pitchFamily="34" charset="0"/>
                <a:ea typeface="Times New Roman" panose="02020603050405020304" pitchFamily="18" charset="0"/>
                <a:cs typeface="Traditional Arabic" panose="02020603050405020304" pitchFamily="18" charset="-78"/>
              </a:rPr>
              <a:t>- تجارة الكترونية من اعمال الى أعمال  ( </a:t>
            </a:r>
            <a:r>
              <a:rPr lang="en-US" sz="2400" b="1" dirty="0">
                <a:latin typeface="Traditional Arabic" panose="02020603050405020304" pitchFamily="18" charset="-78"/>
                <a:ea typeface="Times New Roman" panose="02020603050405020304" pitchFamily="18" charset="0"/>
                <a:cs typeface="Arial" panose="020B0604020202020204" pitchFamily="34" charset="0"/>
              </a:rPr>
              <a:t>B2B</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a:t>
            </a:r>
            <a:r>
              <a:rPr lang="ar-SA" sz="2400" b="1" dirty="0">
                <a:solidFill>
                  <a:srgbClr val="FFFFFF"/>
                </a:solidFill>
                <a:latin typeface="Calibri" panose="020F0502020204030204" pitchFamily="34" charset="0"/>
                <a:ea typeface="Times New Roman" panose="02020603050405020304" pitchFamily="18" charset="0"/>
                <a:cs typeface="Traditional Arabic" panose="02020603050405020304" pitchFamily="18" charset="-78"/>
              </a:rPr>
              <a:t>ا</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 </a:t>
            </a:r>
            <a:r>
              <a:rPr lang="en-US" sz="2400" b="1" dirty="0">
                <a:latin typeface="Traditional Arabic" panose="02020603050405020304" pitchFamily="18" charset="-78"/>
                <a:ea typeface="Times New Roman" panose="02020603050405020304" pitchFamily="18" charset="0"/>
                <a:cs typeface="Arial" panose="020B0604020202020204" pitchFamily="34" charset="0"/>
              </a:rPr>
              <a:t>Business to business </a:t>
            </a:r>
            <a:r>
              <a:rPr lang="ar-SA" sz="2400" b="1" dirty="0" smtClean="0">
                <a:latin typeface="Calibri" panose="020F0502020204030204" pitchFamily="34" charset="0"/>
                <a:ea typeface="Times New Roman" panose="02020603050405020304" pitchFamily="18" charset="0"/>
                <a:cs typeface="Traditional Arabic" panose="02020603050405020304" pitchFamily="18" charset="-78"/>
              </a:rPr>
              <a:t>مثل </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العمليات التي تتم بين المصانع ومراكز التسوق </a:t>
            </a:r>
            <a:endParaRPr lang="fr-FR" sz="1800" dirty="0">
              <a:latin typeface="Calibri" panose="020F0502020204030204" pitchFamily="34" charset="0"/>
              <a:ea typeface="Times New Roman" panose="02020603050405020304" pitchFamily="18" charset="0"/>
              <a:cs typeface="Arial" panose="020B0604020202020204" pitchFamily="34" charset="0"/>
            </a:endParaRPr>
          </a:p>
          <a:p>
            <a:pPr algn="r" rtl="1">
              <a:spcAft>
                <a:spcPts val="0"/>
              </a:spcAft>
            </a:pPr>
            <a:r>
              <a:rPr lang="ar-SA" sz="2400" b="1" dirty="0">
                <a:latin typeface="Calibri" panose="020F0502020204030204" pitchFamily="34" charset="0"/>
                <a:ea typeface="Times New Roman" panose="02020603050405020304" pitchFamily="18" charset="0"/>
                <a:cs typeface="Traditional Arabic" panose="02020603050405020304" pitchFamily="18" charset="-78"/>
              </a:rPr>
              <a:t>- تجارة الكترونية من مستهلك إلى مستهلك ( </a:t>
            </a:r>
            <a:r>
              <a:rPr lang="en-US" sz="2400" b="1" dirty="0">
                <a:latin typeface="Traditional Arabic" panose="02020603050405020304" pitchFamily="18" charset="-78"/>
                <a:ea typeface="Times New Roman" panose="02020603050405020304" pitchFamily="18" charset="0"/>
                <a:cs typeface="Arial" panose="020B0604020202020204" pitchFamily="34" charset="0"/>
              </a:rPr>
              <a:t>c2c</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a:t>
            </a:r>
            <a:r>
              <a:rPr lang="ar-SA" sz="2400" b="1" dirty="0">
                <a:solidFill>
                  <a:srgbClr val="FFFFFF"/>
                </a:solidFill>
                <a:latin typeface="Calibri" panose="020F0502020204030204" pitchFamily="34" charset="0"/>
                <a:ea typeface="Times New Roman" panose="02020603050405020304" pitchFamily="18" charset="0"/>
                <a:cs typeface="Traditional Arabic" panose="02020603050405020304" pitchFamily="18" charset="-78"/>
              </a:rPr>
              <a:t>ا</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 </a:t>
            </a:r>
            <a:r>
              <a:rPr lang="en-US" sz="2400" b="1" dirty="0">
                <a:latin typeface="Traditional Arabic" panose="02020603050405020304" pitchFamily="18" charset="-78"/>
                <a:ea typeface="Times New Roman" panose="02020603050405020304" pitchFamily="18" charset="0"/>
                <a:cs typeface="Arial" panose="020B0604020202020204" pitchFamily="34" charset="0"/>
              </a:rPr>
              <a:t>Consumer to consumer </a:t>
            </a:r>
            <a:r>
              <a:rPr lang="ar-SA" sz="2400" b="1" dirty="0" smtClean="0">
                <a:latin typeface="Calibri" panose="020F0502020204030204" pitchFamily="34" charset="0"/>
                <a:ea typeface="Times New Roman" panose="02020603050405020304" pitchFamily="18" charset="0"/>
                <a:cs typeface="Traditional Arabic" panose="02020603050405020304" pitchFamily="18" charset="-78"/>
              </a:rPr>
              <a:t>مثل </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المزادات الإلكترونية </a:t>
            </a:r>
            <a:r>
              <a:rPr lang="en-US" sz="2400" b="1" dirty="0">
                <a:latin typeface="Traditional Arabic" panose="02020603050405020304" pitchFamily="18" charset="-78"/>
                <a:ea typeface="Times New Roman" panose="02020603050405020304" pitchFamily="18" charset="0"/>
                <a:cs typeface="Arial" panose="020B0604020202020204" pitchFamily="34" charset="0"/>
              </a:rPr>
              <a:t>online Auctions</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 و موقع الحراج </a:t>
            </a:r>
            <a:r>
              <a:rPr lang="en-US" sz="2400" b="1" dirty="0">
                <a:latin typeface="Traditional Arabic" panose="02020603050405020304" pitchFamily="18" charset="-78"/>
                <a:ea typeface="Times New Roman" panose="02020603050405020304" pitchFamily="18" charset="0"/>
                <a:cs typeface="Arial" panose="020B0604020202020204" pitchFamily="34" charset="0"/>
              </a:rPr>
              <a:t>haraj.com.sa </a:t>
            </a:r>
            <a:endParaRPr lang="fr-FR" sz="1800" dirty="0">
              <a:latin typeface="Calibri" panose="020F0502020204030204" pitchFamily="34" charset="0"/>
              <a:ea typeface="Times New Roman" panose="02020603050405020304" pitchFamily="18" charset="0"/>
              <a:cs typeface="Arial" panose="020B0604020202020204" pitchFamily="34" charset="0"/>
            </a:endParaRPr>
          </a:p>
          <a:p>
            <a:pPr algn="r" rtl="1">
              <a:spcAft>
                <a:spcPts val="0"/>
              </a:spcAft>
            </a:pPr>
            <a:r>
              <a:rPr lang="ar-SA" sz="2400" b="1" dirty="0">
                <a:latin typeface="Calibri" panose="020F0502020204030204" pitchFamily="34" charset="0"/>
                <a:ea typeface="Times New Roman" panose="02020603050405020304" pitchFamily="18" charset="0"/>
                <a:cs typeface="Traditional Arabic" panose="02020603050405020304" pitchFamily="18" charset="-78"/>
              </a:rPr>
              <a:t>- (</a:t>
            </a:r>
            <a:r>
              <a:rPr lang="en-US" sz="2400" b="1" dirty="0">
                <a:latin typeface="Traditional Arabic" panose="02020603050405020304" pitchFamily="18" charset="-78"/>
                <a:ea typeface="Times New Roman" panose="02020603050405020304" pitchFamily="18" charset="0"/>
                <a:cs typeface="Arial" panose="020B0604020202020204" pitchFamily="34" charset="0"/>
              </a:rPr>
              <a:t>G2c</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a:t>
            </a:r>
            <a:r>
              <a:rPr lang="ar-SA" sz="2400" b="1" dirty="0">
                <a:solidFill>
                  <a:srgbClr val="FFFFFF"/>
                </a:solidFill>
                <a:latin typeface="Calibri" panose="020F0502020204030204" pitchFamily="34" charset="0"/>
                <a:ea typeface="Times New Roman" panose="02020603050405020304" pitchFamily="18" charset="0"/>
                <a:cs typeface="Traditional Arabic" panose="02020603050405020304" pitchFamily="18" charset="-78"/>
              </a:rPr>
              <a:t>ا</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 من الحكومة الى المستهلك (</a:t>
            </a:r>
            <a:r>
              <a:rPr lang="en-US" sz="2400" b="1" dirty="0">
                <a:latin typeface="Traditional Arabic" panose="02020603050405020304" pitchFamily="18" charset="-78"/>
                <a:ea typeface="Times New Roman" panose="02020603050405020304" pitchFamily="18" charset="0"/>
                <a:cs typeface="Arial" panose="020B0604020202020204" pitchFamily="34" charset="0"/>
              </a:rPr>
              <a:t>E-government</a:t>
            </a:r>
            <a:r>
              <a:rPr lang="ar-SA" sz="2400" b="1" dirty="0" smtClean="0">
                <a:latin typeface="Calibri" panose="020F0502020204030204" pitchFamily="34" charset="0"/>
                <a:ea typeface="Times New Roman" panose="02020603050405020304" pitchFamily="18" charset="0"/>
                <a:cs typeface="Traditional Arabic" panose="02020603050405020304" pitchFamily="18" charset="-78"/>
              </a:rPr>
              <a:t>)</a:t>
            </a:r>
            <a:r>
              <a:rPr lang="fr-FR" sz="1800" dirty="0" smtClean="0">
                <a:latin typeface="Calibri" panose="020F0502020204030204" pitchFamily="34" charset="0"/>
                <a:ea typeface="Times New Roman" panose="02020603050405020304" pitchFamily="18" charset="0"/>
                <a:cs typeface="Arial" panose="020B0604020202020204" pitchFamily="34" charset="0"/>
              </a:rPr>
              <a:t> </a:t>
            </a:r>
            <a:r>
              <a:rPr lang="ar-SA" sz="2400" b="1" dirty="0" smtClean="0">
                <a:latin typeface="Calibri" panose="020F0502020204030204" pitchFamily="34" charset="0"/>
                <a:ea typeface="Times New Roman" panose="02020603050405020304" pitchFamily="18" charset="0"/>
                <a:cs typeface="Traditional Arabic" panose="02020603050405020304" pitchFamily="18" charset="-78"/>
              </a:rPr>
              <a:t>مثل </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عملية دفع الضرائب </a:t>
            </a:r>
            <a:r>
              <a:rPr lang="ar-SA" sz="2400" b="1" dirty="0" err="1">
                <a:latin typeface="Calibri" panose="020F0502020204030204" pitchFamily="34" charset="0"/>
                <a:ea typeface="Times New Roman" panose="02020603050405020304" pitchFamily="18" charset="0"/>
                <a:cs typeface="Traditional Arabic" panose="02020603050405020304" pitchFamily="18" charset="-78"/>
              </a:rPr>
              <a:t>الكرتونيا</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 وكافة الخدمات الحكومية مثل تراخيص السيارات ورخص القيادة والتأشيرات والجمارك وغيرها</a:t>
            </a:r>
            <a:endParaRPr lang="fr-FR" sz="1800" dirty="0">
              <a:latin typeface="Calibri" panose="020F0502020204030204" pitchFamily="34" charset="0"/>
              <a:ea typeface="Times New Roman" panose="02020603050405020304" pitchFamily="18" charset="0"/>
              <a:cs typeface="Arial" panose="020B0604020202020204" pitchFamily="34" charset="0"/>
            </a:endParaRPr>
          </a:p>
          <a:p>
            <a:pPr algn="just" rtl="1"/>
            <a:endParaRPr lang="fr-FR" dirty="0">
              <a:latin typeface="Sakkal Majalla" panose="02000000000000000000" pitchFamily="2" charset="-78"/>
              <a:cs typeface="Sakkal Majalla" panose="02000000000000000000" pitchFamily="2" charset="-78"/>
            </a:endParaRPr>
          </a:p>
        </p:txBody>
      </p:sp>
      <p:sp>
        <p:nvSpPr>
          <p:cNvPr id="5" name="Titre 1"/>
          <p:cNvSpPr>
            <a:spLocks noGrp="1"/>
          </p:cNvSpPr>
          <p:nvPr>
            <p:ph type="title"/>
          </p:nvPr>
        </p:nvSpPr>
        <p:spPr>
          <a:xfrm>
            <a:off x="3295650" y="954873"/>
            <a:ext cx="8610600" cy="912027"/>
          </a:xfrm>
        </p:spPr>
        <p:txBody>
          <a:bodyPr>
            <a:noAutofit/>
          </a:bodyPr>
          <a:lstStyle/>
          <a:p>
            <a:r>
              <a:rPr lang="ar-SA" b="1" u="sng" dirty="0"/>
              <a:t>أشكال الاعمال الالكترونية </a:t>
            </a:r>
            <a:endParaRPr lang="fr-FR" b="1" dirty="0">
              <a:latin typeface="Sakkal Majalla" pitchFamily="2" charset="-78"/>
              <a:cs typeface="Sakkal Majalla" pitchFamily="2" charset="-78"/>
            </a:endParaRPr>
          </a:p>
        </p:txBody>
      </p:sp>
    </p:spTree>
    <p:extLst>
      <p:ext uri="{BB962C8B-B14F-4D97-AF65-F5344CB8AC3E}">
        <p14:creationId xmlns:p14="http://schemas.microsoft.com/office/powerpoint/2010/main" val="4217038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638" y="751327"/>
            <a:ext cx="11487150" cy="3683060"/>
          </a:xfrm>
          <a:prstGeom prst="rect">
            <a:avLst/>
          </a:prstGeom>
        </p:spPr>
        <p:txBody>
          <a:bodyPr wrap="square">
            <a:spAutoFit/>
          </a:bodyPr>
          <a:lstStyle/>
          <a:p>
            <a:pPr algn="just" rtl="1">
              <a:spcAft>
                <a:spcPts val="800"/>
              </a:spcAft>
            </a:pPr>
            <a:r>
              <a:rPr lang="ar-DZ" sz="1600" dirty="0">
                <a:latin typeface="Calibri" panose="020F0502020204030204" pitchFamily="34" charset="0"/>
                <a:ea typeface="Calibri" panose="020F0502020204030204" pitchFamily="34" charset="0"/>
              </a:rPr>
              <a:t> </a:t>
            </a:r>
            <a:r>
              <a:rPr lang="ar-DZ" sz="2000" dirty="0">
                <a:latin typeface="Simplified Arabic" panose="02020603050405020304" pitchFamily="18" charset="-78"/>
                <a:ea typeface="Calibri" panose="020F0502020204030204" pitchFamily="34" charset="0"/>
                <a:cs typeface="Simplified Arabic" panose="02020603050405020304" pitchFamily="18" charset="-78"/>
              </a:rPr>
              <a:t>البعد الاخر للإدارة الالكترونية هو الإدارة العامة الالكترونية </a:t>
            </a:r>
            <a:r>
              <a:rPr lang="ar-DZ" sz="2000" dirty="0" smtClean="0">
                <a:latin typeface="Simplified Arabic" panose="02020603050405020304" pitchFamily="18" charset="-78"/>
                <a:ea typeface="Calibri" panose="020F0502020204030204" pitchFamily="34" charset="0"/>
                <a:cs typeface="Simplified Arabic" panose="02020603050405020304" pitchFamily="18" charset="-78"/>
              </a:rPr>
              <a:t>للأعمال </a:t>
            </a:r>
            <a:r>
              <a:rPr lang="ar-DZ" sz="2000" dirty="0">
                <a:latin typeface="Simplified Arabic" panose="02020603050405020304" pitchFamily="18" charset="-78"/>
                <a:ea typeface="Calibri" panose="020F0502020204030204" pitchFamily="34" charset="0"/>
                <a:cs typeface="Simplified Arabic" panose="02020603050405020304" pitchFamily="18" charset="-78"/>
              </a:rPr>
              <a:t>والوظائف الحكومية الموجهة للمواطنين </a:t>
            </a:r>
            <a:r>
              <a:rPr lang="ar-DZ" sz="2000" dirty="0" smtClean="0">
                <a:latin typeface="Simplified Arabic" panose="02020603050405020304" pitchFamily="18" charset="-78"/>
                <a:ea typeface="Calibri" panose="020F0502020204030204" pitchFamily="34" charset="0"/>
                <a:cs typeface="Simplified Arabic" panose="02020603050405020304" pitchFamily="18" charset="-78"/>
              </a:rPr>
              <a:t>او لقطاع </a:t>
            </a:r>
            <a:r>
              <a:rPr lang="ar-DZ" sz="2000" dirty="0">
                <a:latin typeface="Simplified Arabic" panose="02020603050405020304" pitchFamily="18" charset="-78"/>
                <a:ea typeface="Calibri" panose="020F0502020204030204" pitchFamily="34" charset="0"/>
                <a:cs typeface="Simplified Arabic" panose="02020603050405020304" pitchFamily="18" charset="-78"/>
              </a:rPr>
              <a:t>الاعمال او بين مؤسسات الدولة ووكالاتها وأجهزتها عبر استخدام منظومات تكنولوجيا المعلومات والشبكات . أي ان الحكومة الالكترونية ببساطة هي انتاج و تقديم الخدمة العامة باستخدام الوسائل الالكترونية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401955" algn="just" rtl="1">
              <a:spcAft>
                <a:spcPts val="800"/>
              </a:spcAf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وتتوزع أنشطة الحومة </a:t>
            </a:r>
            <a:r>
              <a:rPr lang="ar-DZ" sz="2000" dirty="0" smtClean="0">
                <a:latin typeface="Simplified Arabic" panose="02020603050405020304" pitchFamily="18" charset="-78"/>
                <a:ea typeface="Calibri" panose="020F0502020204030204" pitchFamily="34" charset="0"/>
                <a:cs typeface="Simplified Arabic" panose="02020603050405020304" pitchFamily="18" charset="-78"/>
              </a:rPr>
              <a:t>لإلكترونية </a:t>
            </a:r>
            <a:r>
              <a:rPr lang="ar-DZ" sz="2000" dirty="0">
                <a:latin typeface="Simplified Arabic" panose="02020603050405020304" pitchFamily="18" charset="-78"/>
                <a:ea typeface="Calibri" panose="020F0502020204030204" pitchFamily="34" charset="0"/>
                <a:cs typeface="Simplified Arabic" panose="02020603050405020304" pitchFamily="18" charset="-78"/>
              </a:rPr>
              <a:t>على ثلاثة مجالات مهمة هي :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indent="-342900" algn="just" rtl="1">
              <a:spcAft>
                <a:spcPts val="800"/>
              </a:spcAft>
              <a:buFont typeface="+mj-lt"/>
              <a:buAutoNum type="arabicPeriod"/>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علاقة الحكومة بالمواطنين </a:t>
            </a:r>
            <a:r>
              <a:rPr lang="fr-FR" sz="2000" dirty="0">
                <a:latin typeface="Simplified Arabic" panose="02020603050405020304" pitchFamily="18" charset="-78"/>
                <a:ea typeface="Calibri" panose="020F0502020204030204" pitchFamily="34" charset="0"/>
                <a:cs typeface="Simplified Arabic" panose="02020603050405020304" pitchFamily="18" charset="-78"/>
              </a:rPr>
              <a:t>G2C</a:t>
            </a:r>
            <a:r>
              <a:rPr lang="ar-DZ" sz="2000" dirty="0" smtClean="0">
                <a:latin typeface="Simplified Arabic" panose="02020603050405020304" pitchFamily="18" charset="-78"/>
                <a:ea typeface="Calibri" panose="020F0502020204030204" pitchFamily="34" charset="0"/>
                <a:cs typeface="Simplified Arabic" panose="02020603050405020304" pitchFamily="18" charset="-78"/>
              </a:rPr>
              <a:t>.</a:t>
            </a:r>
            <a:r>
              <a:rPr lang="ar-SA" sz="2000" b="1" dirty="0"/>
              <a:t> مثل عملية دفع الضرائب </a:t>
            </a:r>
            <a:r>
              <a:rPr lang="ar-SA" sz="2000" b="1" dirty="0" smtClean="0"/>
              <a:t>الكرت</a:t>
            </a:r>
            <a:r>
              <a:rPr lang="ar-DZ" sz="2000" b="1" dirty="0"/>
              <a:t>ر</a:t>
            </a:r>
            <a:r>
              <a:rPr lang="ar-SA" sz="2000" b="1" dirty="0" smtClean="0"/>
              <a:t>ونيا </a:t>
            </a:r>
            <a:r>
              <a:rPr lang="ar-SA" sz="2000" b="1" dirty="0"/>
              <a:t>وكافة الخدمات الحكومية مثل تراخيص السيارات ورخص القيادة والتأشيرات والجمارك </a:t>
            </a:r>
            <a:r>
              <a:rPr lang="ar-SA" sz="2000" b="1" dirty="0" smtClean="0"/>
              <a:t>وغيرها</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just" rtl="1">
              <a:spcAft>
                <a:spcPts val="800"/>
              </a:spcAft>
              <a:buFont typeface="+mj-lt"/>
              <a:buAutoNum type="arabicPeriod"/>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علاقة الحكومة بالحكومة </a:t>
            </a:r>
            <a:r>
              <a:rPr lang="fr-FR" sz="2000" dirty="0">
                <a:latin typeface="Simplified Arabic" panose="02020603050405020304" pitchFamily="18" charset="-78"/>
                <a:ea typeface="Calibri" panose="020F0502020204030204" pitchFamily="34" charset="0"/>
                <a:cs typeface="Simplified Arabic" panose="02020603050405020304" pitchFamily="18" charset="-78"/>
              </a:rPr>
              <a:t>G2G</a:t>
            </a:r>
            <a:r>
              <a:rPr lang="ar-DZ" sz="2000" dirty="0">
                <a:latin typeface="Simplified Arabic" panose="02020603050405020304" pitchFamily="18" charset="-78"/>
                <a:ea typeface="Calibri" panose="020F0502020204030204" pitchFamily="34" charset="0"/>
                <a:cs typeface="Simplified Arabic" panose="02020603050405020304" pitchFamily="18" charset="-78"/>
              </a:rPr>
              <a:t>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just" rtl="1">
              <a:spcAft>
                <a:spcPts val="800"/>
              </a:spcAft>
              <a:buFont typeface="+mj-lt"/>
              <a:buAutoNum type="arabicPeriod"/>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علاقة الحكومة </a:t>
            </a:r>
            <a:r>
              <a:rPr lang="ar-DZ" sz="2000" dirty="0" smtClean="0">
                <a:latin typeface="Simplified Arabic" panose="02020603050405020304" pitchFamily="18" charset="-78"/>
                <a:ea typeface="Calibri" panose="020F0502020204030204" pitchFamily="34" charset="0"/>
                <a:cs typeface="Simplified Arabic" panose="02020603050405020304" pitchFamily="18" charset="-78"/>
              </a:rPr>
              <a:t>بالأعمال </a:t>
            </a:r>
            <a:r>
              <a:rPr lang="fr-FR" sz="2000" dirty="0">
                <a:latin typeface="Simplified Arabic" panose="02020603050405020304" pitchFamily="18" charset="-78"/>
                <a:ea typeface="Calibri" panose="020F0502020204030204" pitchFamily="34" charset="0"/>
                <a:cs typeface="Simplified Arabic" panose="02020603050405020304" pitchFamily="18" charset="-78"/>
              </a:rPr>
              <a:t>G2B</a:t>
            </a:r>
            <a:r>
              <a:rPr lang="ar-DZ" sz="2000" dirty="0">
                <a:latin typeface="Simplified Arabic" panose="02020603050405020304" pitchFamily="18" charset="-78"/>
                <a:ea typeface="Calibri" panose="020F0502020204030204" pitchFamily="34" charset="0"/>
                <a:cs typeface="Simplified Arabic" panose="02020603050405020304" pitchFamily="18" charset="-78"/>
              </a:rPr>
              <a:t>.</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algn="just" rtl="1"/>
            <a:r>
              <a:rPr lang="ar-DZ" sz="2000" dirty="0">
                <a:latin typeface="Simplified Arabic" panose="02020603050405020304" pitchFamily="18" charset="-78"/>
                <a:ea typeface="Calibri" panose="020F0502020204030204" pitchFamily="34" charset="0"/>
                <a:cs typeface="Simplified Arabic" panose="02020603050405020304" pitchFamily="18" charset="-78"/>
              </a:rPr>
              <a:t>وهكذا تتضح العاقة الحميمة بين مفاهيم الإدارة الالكترونية (</a:t>
            </a:r>
            <a:r>
              <a:rPr lang="fr-FR" sz="2000" dirty="0">
                <a:latin typeface="Simplified Arabic" panose="02020603050405020304" pitchFamily="18" charset="-78"/>
                <a:ea typeface="Calibri" panose="020F0502020204030204" pitchFamily="34" charset="0"/>
                <a:cs typeface="Simplified Arabic" panose="02020603050405020304" pitchFamily="18" charset="-78"/>
              </a:rPr>
              <a:t>E-MANAGMENT</a:t>
            </a:r>
            <a:r>
              <a:rPr lang="ar-DZ" sz="2000" dirty="0">
                <a:latin typeface="Simplified Arabic" panose="02020603050405020304" pitchFamily="18" charset="-78"/>
                <a:ea typeface="Calibri" panose="020F0502020204030204" pitchFamily="34" charset="0"/>
                <a:cs typeface="Simplified Arabic" panose="02020603050405020304" pitchFamily="18" charset="-78"/>
              </a:rPr>
              <a:t>)، الاعمال الالكترونية ، التجارة الالكترونية والحكومة الالكترونية </a:t>
            </a:r>
            <a:endParaRPr lang="fr-FR" sz="2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758025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Traînée de condensation">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Traînée de condensation</Template>
  <TotalTime>3720</TotalTime>
  <Words>2470</Words>
  <Application>Microsoft Office PowerPoint</Application>
  <PresentationFormat>Grand écran</PresentationFormat>
  <Paragraphs>123</Paragraphs>
  <Slides>21</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21</vt:i4>
      </vt:variant>
    </vt:vector>
  </HeadingPairs>
  <TitlesOfParts>
    <vt:vector size="32" baseType="lpstr">
      <vt:lpstr>Arial</vt:lpstr>
      <vt:lpstr>Calibri</vt:lpstr>
      <vt:lpstr>Century Gothic</vt:lpstr>
      <vt:lpstr>Sakkal Majalla</vt:lpstr>
      <vt:lpstr>Simplified Arabic</vt:lpstr>
      <vt:lpstr>Simplified Arabic Fixed</vt:lpstr>
      <vt:lpstr>Symbol</vt:lpstr>
      <vt:lpstr>Times New Roman</vt:lpstr>
      <vt:lpstr>Traditional Arabic</vt:lpstr>
      <vt:lpstr>Wingdings</vt:lpstr>
      <vt:lpstr>Traînée de condensation</vt:lpstr>
      <vt:lpstr>الأسس النظرية والتقنية للأعمال الالكتونية </vt:lpstr>
      <vt:lpstr>-تمهيد.  يطرح مصطلح الاعمال الالكترونية مع مصطلحات مرادفة أخرى مثل الإدارة الالكترونية (E-MANAGMENT ) والتجارة الالكترونية (E-COMMENCE ) وغيرها من المفاهيم التي انتجها الاقتصاد الرقمي للإنترنت وتكنولوجيا المعلومات والشبكات    لذلك فان هناك حاجة لتمييز هذه المفاهيم عن بعضها الاخر ، وتحليل المكونات والعناصر المشتركة والمتباينة التي تجمعها وتفرقها وبخاصة في مجالات تطبيق وتقنيات الاعمال الالكترونية لكن قبل الدخول في تحليل العلاقة بين المفاهيم التي اشرنا اليها آنفا نجد من الضرورة تقديم تعريف واضح لمفهوم ومصطلح الاعمال الالكترونية ومجالات تطبيق هذه الاعمال في الاقتصاد الجديد .  </vt:lpstr>
      <vt:lpstr> 2- مراحل تطور الاعمال الالكترونية</vt:lpstr>
      <vt:lpstr>Présentation PowerPoint</vt:lpstr>
      <vt:lpstr>Présentation PowerPoint</vt:lpstr>
      <vt:lpstr>3- الاعمال الالكترونية والإدارة الالكترونية : </vt:lpstr>
      <vt:lpstr>4: أشكال الاعمال الالكترونية </vt:lpstr>
      <vt:lpstr>أشكال الاعمال الالكترونية </vt:lpstr>
      <vt:lpstr>Présentation PowerPoint</vt:lpstr>
      <vt:lpstr>5:فرص جديدة للأعمال الالكترونية  </vt:lpstr>
      <vt:lpstr>Présentation PowerPoint</vt:lpstr>
      <vt:lpstr>Présentation PowerPoint</vt:lpstr>
      <vt:lpstr>Présentation PowerPoint</vt:lpstr>
      <vt:lpstr>Présentation PowerPoint</vt:lpstr>
      <vt:lpstr>Présentation PowerPoint</vt:lpstr>
      <vt:lpstr>Présentation PowerPoint</vt:lpstr>
      <vt:lpstr>الفوائد المحتملة لإدارة الأعمال الالكترونية : </vt:lpstr>
      <vt:lpstr>ميزات الأعمال الإلكترونية:  </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dc:creator>
  <cp:lastModifiedBy>HALIM</cp:lastModifiedBy>
  <cp:revision>138</cp:revision>
  <dcterms:created xsi:type="dcterms:W3CDTF">2021-01-27T17:03:08Z</dcterms:created>
  <dcterms:modified xsi:type="dcterms:W3CDTF">2024-05-03T20:51:01Z</dcterms:modified>
</cp:coreProperties>
</file>