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06" r:id="rId3"/>
    <p:sldId id="319" r:id="rId4"/>
    <p:sldId id="282" r:id="rId5"/>
    <p:sldId id="307" r:id="rId6"/>
    <p:sldId id="310" r:id="rId7"/>
    <p:sldId id="309" r:id="rId8"/>
    <p:sldId id="311" r:id="rId9"/>
    <p:sldId id="312" r:id="rId10"/>
    <p:sldId id="308" r:id="rId11"/>
    <p:sldId id="313" r:id="rId12"/>
    <p:sldId id="315" r:id="rId13"/>
    <p:sldId id="314" r:id="rId14"/>
    <p:sldId id="316" r:id="rId15"/>
    <p:sldId id="317" r:id="rId16"/>
    <p:sldId id="318"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0" autoAdjust="0"/>
    <p:restoredTop sz="94434" autoAdjust="0"/>
  </p:normalViewPr>
  <p:slideViewPr>
    <p:cSldViewPr snapToGrid="0" showGuides="1">
      <p:cViewPr varScale="1">
        <p:scale>
          <a:sx n="74" d="100"/>
          <a:sy n="74" d="100"/>
        </p:scale>
        <p:origin x="606" y="7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A2007-FCA1-4885-BF59-135068B0FD9C}" type="datetimeFigureOut">
              <a:rPr lang="fr-FR" smtClean="0"/>
              <a:t>03/05/2024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DA3EF-D4C2-4D9D-86A4-FD77D7A2757D}" type="slidenum">
              <a:rPr lang="fr-FR" smtClean="0"/>
              <a:t>‹N°›</a:t>
            </a:fld>
            <a:endParaRPr lang="fr-FR"/>
          </a:p>
        </p:txBody>
      </p:sp>
    </p:spTree>
    <p:extLst>
      <p:ext uri="{BB962C8B-B14F-4D97-AF65-F5344CB8AC3E}">
        <p14:creationId xmlns:p14="http://schemas.microsoft.com/office/powerpoint/2010/main" val="172427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1D19B18-B4E3-4B2E-97EE-3D60471E25AD}" type="datetimeFigureOut">
              <a:rPr lang="fr-FR" smtClean="0"/>
              <a:t>03/05/2024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62227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D19B18-B4E3-4B2E-97EE-3D60471E25AD}" type="datetimeFigureOut">
              <a:rPr lang="fr-FR" smtClean="0"/>
              <a:t>03/05/2024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3085617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D19B18-B4E3-4B2E-97EE-3D60471E25AD}" type="datetimeFigureOut">
              <a:rPr lang="fr-FR" smtClean="0"/>
              <a:t>03/05/2024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2053984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تخطيط مخصص">
    <p:spTree>
      <p:nvGrpSpPr>
        <p:cNvPr id="1" name=""/>
        <p:cNvGrpSpPr/>
        <p:nvPr/>
      </p:nvGrpSpPr>
      <p:grpSpPr>
        <a:xfrm>
          <a:off x="0" y="0"/>
          <a:ext cx="0" cy="0"/>
          <a:chOff x="0" y="0"/>
          <a:chExt cx="0" cy="0"/>
        </a:xfrm>
      </p:grpSpPr>
      <p:sp>
        <p:nvSpPr>
          <p:cNvPr id="13" name="عنصر نائب للصورة 12">
            <a:extLst>
              <a:ext uri="{FF2B5EF4-FFF2-40B4-BE49-F238E27FC236}">
                <a16:creationId xmlns="" xmlns:a16="http://schemas.microsoft.com/office/drawing/2014/main" id="{942169DB-9A59-EBFA-4FB0-CE26748FA7DF}"/>
              </a:ext>
            </a:extLst>
          </p:cNvPr>
          <p:cNvSpPr>
            <a:spLocks noGrp="1"/>
          </p:cNvSpPr>
          <p:nvPr>
            <p:ph type="pic" sz="quarter" idx="12"/>
          </p:nvPr>
        </p:nvSpPr>
        <p:spPr>
          <a:xfrm>
            <a:off x="1185543" y="5415221"/>
            <a:ext cx="886449" cy="886449"/>
          </a:xfrm>
          <a:custGeom>
            <a:avLst/>
            <a:gdLst>
              <a:gd name="connsiteX0" fmla="*/ 886449 w 1772898"/>
              <a:gd name="connsiteY0" fmla="*/ 0 h 1772898"/>
              <a:gd name="connsiteX1" fmla="*/ 1772898 w 1772898"/>
              <a:gd name="connsiteY1" fmla="*/ 886449 h 1772898"/>
              <a:gd name="connsiteX2" fmla="*/ 886449 w 1772898"/>
              <a:gd name="connsiteY2" fmla="*/ 1772898 h 1772898"/>
              <a:gd name="connsiteX3" fmla="*/ 0 w 1772898"/>
              <a:gd name="connsiteY3" fmla="*/ 886449 h 1772898"/>
              <a:gd name="connsiteX4" fmla="*/ 886449 w 1772898"/>
              <a:gd name="connsiteY4" fmla="*/ 0 h 177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898" h="1772898">
                <a:moveTo>
                  <a:pt x="886449" y="0"/>
                </a:moveTo>
                <a:cubicBezTo>
                  <a:pt x="1376021" y="0"/>
                  <a:pt x="1772898" y="396877"/>
                  <a:pt x="1772898" y="886449"/>
                </a:cubicBezTo>
                <a:cubicBezTo>
                  <a:pt x="1772898" y="1376021"/>
                  <a:pt x="1376021" y="1772898"/>
                  <a:pt x="886449" y="1772898"/>
                </a:cubicBezTo>
                <a:cubicBezTo>
                  <a:pt x="396877" y="1772898"/>
                  <a:pt x="0" y="1376021"/>
                  <a:pt x="0" y="886449"/>
                </a:cubicBezTo>
                <a:cubicBezTo>
                  <a:pt x="0" y="396877"/>
                  <a:pt x="396877" y="0"/>
                  <a:pt x="886449" y="0"/>
                </a:cubicBezTo>
                <a:close/>
              </a:path>
            </a:pathLst>
          </a:custGeom>
        </p:spPr>
        <p:txBody>
          <a:bodyPr wrap="square">
            <a:noAutofit/>
          </a:bodyPr>
          <a:lstStyle/>
          <a:p>
            <a:endParaRPr lang="ar-SA"/>
          </a:p>
        </p:txBody>
      </p:sp>
      <p:sp>
        <p:nvSpPr>
          <p:cNvPr id="10" name="عنصر نائب للصورة 9">
            <a:extLst>
              <a:ext uri="{FF2B5EF4-FFF2-40B4-BE49-F238E27FC236}">
                <a16:creationId xmlns="" xmlns:a16="http://schemas.microsoft.com/office/drawing/2014/main" id="{22F4D58C-EFB3-3EC3-5832-BAB1A75B961E}"/>
              </a:ext>
            </a:extLst>
          </p:cNvPr>
          <p:cNvSpPr>
            <a:spLocks noGrp="1"/>
          </p:cNvSpPr>
          <p:nvPr>
            <p:ph type="pic" sz="quarter" idx="11"/>
          </p:nvPr>
        </p:nvSpPr>
        <p:spPr>
          <a:xfrm>
            <a:off x="5252939" y="5038929"/>
            <a:ext cx="846305" cy="846305"/>
          </a:xfrm>
          <a:custGeom>
            <a:avLst/>
            <a:gdLst>
              <a:gd name="connsiteX0" fmla="*/ 846305 w 1692610"/>
              <a:gd name="connsiteY0" fmla="*/ 0 h 1692610"/>
              <a:gd name="connsiteX1" fmla="*/ 1692610 w 1692610"/>
              <a:gd name="connsiteY1" fmla="*/ 846305 h 1692610"/>
              <a:gd name="connsiteX2" fmla="*/ 846305 w 1692610"/>
              <a:gd name="connsiteY2" fmla="*/ 1692610 h 1692610"/>
              <a:gd name="connsiteX3" fmla="*/ 0 w 1692610"/>
              <a:gd name="connsiteY3" fmla="*/ 846305 h 1692610"/>
              <a:gd name="connsiteX4" fmla="*/ 846305 w 1692610"/>
              <a:gd name="connsiteY4" fmla="*/ 0 h 1692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10" h="1692610">
                <a:moveTo>
                  <a:pt x="846305" y="0"/>
                </a:moveTo>
                <a:cubicBezTo>
                  <a:pt x="1313706" y="0"/>
                  <a:pt x="1692610" y="378904"/>
                  <a:pt x="1692610" y="846305"/>
                </a:cubicBezTo>
                <a:cubicBezTo>
                  <a:pt x="1692610" y="1313706"/>
                  <a:pt x="1313706" y="1692610"/>
                  <a:pt x="846305" y="1692610"/>
                </a:cubicBezTo>
                <a:cubicBezTo>
                  <a:pt x="378904" y="1692610"/>
                  <a:pt x="0" y="1313706"/>
                  <a:pt x="0" y="846305"/>
                </a:cubicBezTo>
                <a:cubicBezTo>
                  <a:pt x="0" y="378904"/>
                  <a:pt x="378904" y="0"/>
                  <a:pt x="846305" y="0"/>
                </a:cubicBezTo>
                <a:close/>
              </a:path>
            </a:pathLst>
          </a:custGeom>
        </p:spPr>
        <p:txBody>
          <a:bodyPr wrap="square">
            <a:noAutofit/>
          </a:bodyPr>
          <a:lstStyle/>
          <a:p>
            <a:endParaRPr lang="ar-SA"/>
          </a:p>
        </p:txBody>
      </p:sp>
      <p:sp>
        <p:nvSpPr>
          <p:cNvPr id="7" name="عنصر نائب للصورة 6">
            <a:extLst>
              <a:ext uri="{FF2B5EF4-FFF2-40B4-BE49-F238E27FC236}">
                <a16:creationId xmlns="" xmlns:a16="http://schemas.microsoft.com/office/drawing/2014/main" id="{337FA103-64F2-B180-7461-E9ED3F31EC3D}"/>
              </a:ext>
            </a:extLst>
          </p:cNvPr>
          <p:cNvSpPr>
            <a:spLocks noGrp="1"/>
          </p:cNvSpPr>
          <p:nvPr>
            <p:ph type="pic" sz="quarter" idx="10"/>
          </p:nvPr>
        </p:nvSpPr>
        <p:spPr>
          <a:xfrm>
            <a:off x="1394299" y="1548087"/>
            <a:ext cx="780221" cy="780221"/>
          </a:xfrm>
          <a:custGeom>
            <a:avLst/>
            <a:gdLst>
              <a:gd name="connsiteX0" fmla="*/ 780221 w 1560442"/>
              <a:gd name="connsiteY0" fmla="*/ 0 h 1560442"/>
              <a:gd name="connsiteX1" fmla="*/ 1560442 w 1560442"/>
              <a:gd name="connsiteY1" fmla="*/ 780221 h 1560442"/>
              <a:gd name="connsiteX2" fmla="*/ 780221 w 1560442"/>
              <a:gd name="connsiteY2" fmla="*/ 1560442 h 1560442"/>
              <a:gd name="connsiteX3" fmla="*/ 0 w 1560442"/>
              <a:gd name="connsiteY3" fmla="*/ 780221 h 1560442"/>
              <a:gd name="connsiteX4" fmla="*/ 780221 w 1560442"/>
              <a:gd name="connsiteY4" fmla="*/ 0 h 1560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442" h="1560442">
                <a:moveTo>
                  <a:pt x="780221" y="0"/>
                </a:moveTo>
                <a:cubicBezTo>
                  <a:pt x="1211125" y="0"/>
                  <a:pt x="1560442" y="349317"/>
                  <a:pt x="1560442" y="780221"/>
                </a:cubicBezTo>
                <a:cubicBezTo>
                  <a:pt x="1560442" y="1211125"/>
                  <a:pt x="1211125" y="1560442"/>
                  <a:pt x="780221" y="1560442"/>
                </a:cubicBezTo>
                <a:cubicBezTo>
                  <a:pt x="349317" y="1560442"/>
                  <a:pt x="0" y="1211125"/>
                  <a:pt x="0" y="780221"/>
                </a:cubicBezTo>
                <a:cubicBezTo>
                  <a:pt x="0" y="349317"/>
                  <a:pt x="349317" y="0"/>
                  <a:pt x="780221" y="0"/>
                </a:cubicBezTo>
                <a:close/>
              </a:path>
            </a:pathLst>
          </a:custGeom>
        </p:spPr>
        <p:txBody>
          <a:bodyPr wrap="square">
            <a:noAutofit/>
          </a:bodyPr>
          <a:lstStyle/>
          <a:p>
            <a:endParaRPr lang="ar-SA"/>
          </a:p>
        </p:txBody>
      </p:sp>
    </p:spTree>
    <p:extLst>
      <p:ext uri="{BB962C8B-B14F-4D97-AF65-F5344CB8AC3E}">
        <p14:creationId xmlns:p14="http://schemas.microsoft.com/office/powerpoint/2010/main" val="24403080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D19B18-B4E3-4B2E-97EE-3D60471E25AD}" type="datetimeFigureOut">
              <a:rPr lang="fr-FR" smtClean="0"/>
              <a:t>03/05/2024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96597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1D19B18-B4E3-4B2E-97EE-3D60471E25AD}" type="datetimeFigureOut">
              <a:rPr lang="fr-FR" smtClean="0"/>
              <a:t>03/05/2024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20127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1D19B18-B4E3-4B2E-97EE-3D60471E25AD}" type="datetimeFigureOut">
              <a:rPr lang="fr-FR" smtClean="0"/>
              <a:t>03/05/2024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1817297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1D19B18-B4E3-4B2E-97EE-3D60471E25AD}" type="datetimeFigureOut">
              <a:rPr lang="fr-FR" smtClean="0"/>
              <a:t>03/05/2024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362962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1D19B18-B4E3-4B2E-97EE-3D60471E25AD}" type="datetimeFigureOut">
              <a:rPr lang="fr-FR" smtClean="0"/>
              <a:t>03/05/2024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221362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D19B18-B4E3-4B2E-97EE-3D60471E25AD}" type="datetimeFigureOut">
              <a:rPr lang="fr-FR" smtClean="0"/>
              <a:t>03/05/2024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3008544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1D19B18-B4E3-4B2E-97EE-3D60471E25AD}" type="datetimeFigureOut">
              <a:rPr lang="fr-FR" smtClean="0"/>
              <a:t>03/05/2024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263955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1D19B18-B4E3-4B2E-97EE-3D60471E25AD}" type="datetimeFigureOut">
              <a:rPr lang="fr-FR" smtClean="0"/>
              <a:t>03/05/2024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726355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19B18-B4E3-4B2E-97EE-3D60471E25AD}" type="datetimeFigureOut">
              <a:rPr lang="fr-FR" smtClean="0"/>
              <a:t>03/05/2024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6DE9B-20D0-42ED-8710-D34E9143946D}" type="slidenum">
              <a:rPr lang="fr-FR" smtClean="0"/>
              <a:t>‹N°›</a:t>
            </a:fld>
            <a:endParaRPr lang="fr-FR"/>
          </a:p>
        </p:txBody>
      </p:sp>
    </p:spTree>
    <p:extLst>
      <p:ext uri="{BB962C8B-B14F-4D97-AF65-F5344CB8AC3E}">
        <p14:creationId xmlns:p14="http://schemas.microsoft.com/office/powerpoint/2010/main" val="3378856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264663" y="2982872"/>
            <a:ext cx="6983002" cy="923330"/>
          </a:xfrm>
          <a:prstGeom prst="rect">
            <a:avLst/>
          </a:prstGeom>
          <a:noFill/>
        </p:spPr>
        <p:txBody>
          <a:bodyPr wrap="none" rtlCol="0">
            <a:spAutoFit/>
          </a:bodyPr>
          <a:lstStyle/>
          <a:p>
            <a:pPr lvl="1" algn="ctr"/>
            <a:r>
              <a:rPr lang="ar-DZ" sz="5400" dirty="0">
                <a:ea typeface="Calibri" panose="020F0502020204030204" pitchFamily="34" charset="0"/>
                <a:cs typeface="Simplified Arabic" panose="02020603050405020304" pitchFamily="18" charset="-78"/>
              </a:rPr>
              <a:t>استراتيجية الاعمال</a:t>
            </a:r>
            <a:r>
              <a:rPr lang="ar-DZ" sz="4000" dirty="0">
                <a:latin typeface="Calibri" panose="020F0502020204030204" pitchFamily="34" charset="0"/>
                <a:ea typeface="Calibri" panose="020F0502020204030204" pitchFamily="34" charset="0"/>
              </a:rPr>
              <a:t> ا</a:t>
            </a:r>
            <a:r>
              <a:rPr lang="ar-DZ" sz="5400" dirty="0">
                <a:ea typeface="Calibri" panose="020F0502020204030204" pitchFamily="34" charset="0"/>
                <a:cs typeface="Simplified Arabic" panose="02020603050405020304" pitchFamily="18" charset="-78"/>
              </a:rPr>
              <a:t>لالكترونية</a:t>
            </a:r>
            <a:endParaRPr lang="en-US" sz="5400" b="1" kern="0" spc="1000" dirty="0">
              <a:solidFill>
                <a:schemeClr val="bg1"/>
              </a:solidFill>
              <a:latin typeface="Source Sans Pro" panose="020B0503030403020204" pitchFamily="34" charset="0"/>
            </a:endParaRPr>
          </a:p>
        </p:txBody>
      </p:sp>
      <p:sp>
        <p:nvSpPr>
          <p:cNvPr id="13" name="Arrondir un rectangle avec un coin diagonal 12"/>
          <p:cNvSpPr/>
          <p:nvPr/>
        </p:nvSpPr>
        <p:spPr>
          <a:xfrm>
            <a:off x="1687092" y="5090002"/>
            <a:ext cx="2658376" cy="1046869"/>
          </a:xfrm>
          <a:prstGeom prst="round2DiagRect">
            <a:avLst/>
          </a:prstGeom>
          <a:noFill/>
          <a:ln w="12700" cap="flat" cmpd="sng" algn="ctr">
            <a:noFill/>
            <a:prstDash val="solid"/>
            <a:miter lim="800000"/>
          </a:ln>
          <a:effectLst>
            <a:innerShdw blurRad="203200">
              <a:sysClr val="window" lastClr="FFFFFF"/>
            </a:innerShdw>
          </a:effectLst>
        </p:spPr>
        <p:txBody>
          <a:bodyPr rtlCol="0" anchor="ctr"/>
          <a:lstStyle/>
          <a:p>
            <a:pPr lvl="0" algn="ctr">
              <a:defRPr/>
            </a:pPr>
            <a:r>
              <a:rPr kumimoji="0" lang="ar-DZ" sz="3200" b="0" i="0" u="none" strike="noStrike" kern="0" cap="none" spc="0" normalizeH="0" baseline="0" noProof="0" dirty="0" smtClean="0">
                <a:ln>
                  <a:noFill/>
                </a:ln>
                <a:solidFill>
                  <a:prstClr val="white"/>
                </a:solidFill>
                <a:effectLst/>
                <a:uLnTx/>
                <a:uFillTx/>
                <a:latin typeface="Calibri" panose="020F0502020204030204"/>
                <a:cs typeface="Arial" panose="020B0604020202020204" pitchFamily="34" charset="0"/>
              </a:rPr>
              <a:t>المحاضرة رقم 04</a:t>
            </a:r>
            <a:endParaRPr kumimoji="0" lang="fr-FR" sz="3200" b="0" i="0" u="none" strike="noStrike" kern="0" cap="none" spc="0" normalizeH="0" baseline="0" noProof="0" dirty="0" smtClean="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51904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2577" y="436740"/>
            <a:ext cx="5604419" cy="523220"/>
          </a:xfrm>
          <a:prstGeom prst="rect">
            <a:avLst/>
          </a:prstGeom>
        </p:spPr>
        <p:txBody>
          <a:bodyPr wrap="none">
            <a:spAutoFit/>
          </a:bodyPr>
          <a:lstStyle/>
          <a:p>
            <a:pPr marL="228600" algn="just" rtl="1">
              <a:spcAft>
                <a:spcPts val="0"/>
              </a:spcAft>
              <a:tabLst>
                <a:tab pos="3460750" algn="l"/>
                <a:tab pos="3518535" algn="l"/>
              </a:tabLst>
            </a:pPr>
            <a:r>
              <a:rPr lang="ar-DZ" sz="2600" b="1"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خامسا: </a:t>
            </a:r>
            <a:r>
              <a:rPr lang="ar-DZ" sz="2800" b="1" u="sng" dirty="0">
                <a:effectLst>
                  <a:outerShdw blurRad="38100" dist="38100" dir="2700000" algn="tl">
                    <a:srgbClr val="000000">
                      <a:alpha val="43137"/>
                    </a:srgbClr>
                  </a:outerShdw>
                </a:effectLst>
              </a:rPr>
              <a:t>تقويم ومراجعة الاعمال الالكترونية : </a:t>
            </a:r>
            <a:endParaRPr lang="fr-FR" sz="26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57577" y="959960"/>
            <a:ext cx="11526592" cy="2585323"/>
          </a:xfrm>
          <a:prstGeom prst="rect">
            <a:avLst/>
          </a:prstGeom>
        </p:spPr>
        <p:txBody>
          <a:bodyPr wrap="square">
            <a:spAutoFit/>
          </a:bodyPr>
          <a:lstStyle/>
          <a:p>
            <a:pPr marL="228600" algn="r" rtl="1">
              <a:spcAft>
                <a:spcPts val="0"/>
              </a:spcAft>
              <a:tabLst>
                <a:tab pos="3460750" algn="l"/>
                <a:tab pos="3518535" algn="l"/>
              </a:tabLst>
            </a:pPr>
            <a:r>
              <a:rPr lang="ar-DZ" dirty="0">
                <a:latin typeface="Calibri" panose="020F0502020204030204" pitchFamily="34" charset="0"/>
                <a:ea typeface="Calibri" panose="020F0502020204030204" pitchFamily="34" charset="0"/>
                <a:cs typeface="Simplified Arabic" panose="02020603050405020304" pitchFamily="18" charset="-78"/>
              </a:rPr>
              <a:t>ترتبط هذه المرحلة بالمراحل السابقة و على وجه الخصوص مرحلة تطبيق نظم وتقنيات الاعمال الالكترونية . و تحتاج عملية التقويم و المراجعة الى وضع أدوات لقياس الإنجاز الحالي للأعمال الالكترونية و تحديد معايير مستهدفة و مقارنة مؤشرات الإنجاز الحالي مع معايير الاعمال الالكترونية المستهدفة وبالتالي تحديد حجم الفجوة الرقمية في الأداء الالكتروني للمنظمة. </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r>
              <a:rPr lang="ar-DZ" dirty="0">
                <a:ea typeface="Calibri" panose="020F0502020204030204" pitchFamily="34" charset="0"/>
                <a:cs typeface="Simplified Arabic" panose="02020603050405020304" pitchFamily="18" charset="-78"/>
              </a:rPr>
              <a:t>    ويمكن ان يفيد تحليل (</a:t>
            </a:r>
            <a:r>
              <a:rPr lang="fr-FR" dirty="0">
                <a:latin typeface="Simplified Arabic" panose="02020603050405020304" pitchFamily="18" charset="-78"/>
                <a:ea typeface="Calibri" panose="020F0502020204030204" pitchFamily="34" charset="0"/>
              </a:rPr>
              <a:t>SWOT</a:t>
            </a:r>
            <a:r>
              <a:rPr lang="ar-DZ" dirty="0">
                <a:latin typeface="Simplified Arabic" panose="02020603050405020304" pitchFamily="18" charset="-78"/>
                <a:ea typeface="Calibri" panose="020F0502020204030204" pitchFamily="34" charset="0"/>
              </a:rPr>
              <a:t> ) في هذه المرحلة أيضا . صحيح ان هذا التكتيك يستخدم بصوة جوهرية في مرحلة صاغة استراتيجية الاعمال الالكترونية ( او ما يعرف بمرحلة التحليل الاستراتيجي ) الا ان هذا التكتيك مهم جدا عند استخدامه من جديد خلال </a:t>
            </a:r>
            <a:r>
              <a:rPr lang="ar-DZ" dirty="0" smtClean="0">
                <a:latin typeface="Calibri" panose="020F0502020204030204" pitchFamily="34" charset="0"/>
                <a:ea typeface="Calibri" panose="020F0502020204030204" pitchFamily="34" charset="0"/>
                <a:cs typeface="Simplified Arabic" panose="02020603050405020304" pitchFamily="18" charset="-78"/>
              </a:rPr>
              <a:t>تطبيق </a:t>
            </a:r>
            <a:r>
              <a:rPr lang="ar-DZ" dirty="0">
                <a:latin typeface="Calibri" panose="020F0502020204030204" pitchFamily="34" charset="0"/>
                <a:ea typeface="Calibri" panose="020F0502020204030204" pitchFamily="34" charset="0"/>
                <a:cs typeface="Simplified Arabic" panose="02020603050405020304" pitchFamily="18" charset="-78"/>
              </a:rPr>
              <a:t>استراتيجية الاعمال الالكترونية و ذلك من اجل تقويم ومراجعة نتائج الأداء الالكتروني . </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r>
              <a:rPr lang="ar-DZ" dirty="0">
                <a:ea typeface="Calibri" panose="020F0502020204030204" pitchFamily="34" charset="0"/>
                <a:cs typeface="Simplified Arabic" panose="02020603050405020304" pitchFamily="18" charset="-78"/>
              </a:rPr>
              <a:t>   ويظهر الشكل </a:t>
            </a:r>
            <a:r>
              <a:rPr lang="ar-DZ" dirty="0" smtClean="0">
                <a:ea typeface="Calibri" panose="020F0502020204030204" pitchFamily="34" charset="0"/>
                <a:cs typeface="Simplified Arabic" panose="02020603050405020304" pitchFamily="18" charset="-78"/>
              </a:rPr>
              <a:t>(02) </a:t>
            </a:r>
            <a:r>
              <a:rPr lang="ar-DZ" dirty="0">
                <a:ea typeface="Calibri" panose="020F0502020204030204" pitchFamily="34" charset="0"/>
                <a:cs typeface="Simplified Arabic" panose="02020603050405020304" pitchFamily="18" charset="-78"/>
              </a:rPr>
              <a:t>مصفوفة (</a:t>
            </a:r>
            <a:r>
              <a:rPr lang="fr-FR" dirty="0">
                <a:latin typeface="Simplified Arabic" panose="02020603050405020304" pitchFamily="18" charset="-78"/>
                <a:ea typeface="Calibri" panose="020F0502020204030204" pitchFamily="34" charset="0"/>
              </a:rPr>
              <a:t>SWOT</a:t>
            </a:r>
            <a:r>
              <a:rPr lang="ar-DZ" dirty="0">
                <a:latin typeface="Simplified Arabic" panose="02020603050405020304" pitchFamily="18" charset="-78"/>
                <a:ea typeface="Calibri" panose="020F0502020204030204" pitchFamily="34" charset="0"/>
              </a:rPr>
              <a:t>) حيث يمكن الاستفادة منها في تقويم الأداء الالكتروني عند تطبيق الاستراتيجية الجديدة . وكذلك يفيد التكتيك في تحديث و تطوير استراتيجية الاعمال الالكترونية نفسها حيث يمكن التركيز على عناصر القوة ، او على استثمار الفرص المتاحة . كما قد يؤدي التحليل والتقويم الى تغيير المسار الاستراتيجي و اللجوء الى استراتيجيات دفاعية جديدة تحت ضغط التهديدات المجودة في البيئة الخارجية.</a:t>
            </a:r>
            <a:endParaRPr lang="fr-FR" dirty="0"/>
          </a:p>
        </p:txBody>
      </p:sp>
      <p:pic>
        <p:nvPicPr>
          <p:cNvPr id="4" name="Image 3" descr="C:\Users\HALIM\Pictures\Camera Roll\Capture d’écran 2024-03-15 023220.png"/>
          <p:cNvPicPr/>
          <p:nvPr/>
        </p:nvPicPr>
        <p:blipFill>
          <a:blip r:embed="rId2">
            <a:extLst>
              <a:ext uri="{28A0092B-C50C-407E-A947-70E740481C1C}">
                <a14:useLocalDpi xmlns:a14="http://schemas.microsoft.com/office/drawing/2010/main" val="0"/>
              </a:ext>
            </a:extLst>
          </a:blip>
          <a:srcRect/>
          <a:stretch>
            <a:fillRect/>
          </a:stretch>
        </p:blipFill>
        <p:spPr bwMode="auto">
          <a:xfrm>
            <a:off x="2223966" y="3545283"/>
            <a:ext cx="6829881" cy="2616200"/>
          </a:xfrm>
          <a:prstGeom prst="rect">
            <a:avLst/>
          </a:prstGeom>
          <a:noFill/>
          <a:ln>
            <a:noFill/>
          </a:ln>
        </p:spPr>
      </p:pic>
      <p:sp>
        <p:nvSpPr>
          <p:cNvPr id="5" name="Rectangle 4"/>
          <p:cNvSpPr/>
          <p:nvPr/>
        </p:nvSpPr>
        <p:spPr>
          <a:xfrm>
            <a:off x="4471334" y="6290272"/>
            <a:ext cx="2686954" cy="369332"/>
          </a:xfrm>
          <a:prstGeom prst="rect">
            <a:avLst/>
          </a:prstGeom>
        </p:spPr>
        <p:txBody>
          <a:bodyPr wrap="none">
            <a:spAutoFit/>
          </a:bodyPr>
          <a:lstStyle/>
          <a:p>
            <a:pPr algn="just" rtl="1"/>
            <a:r>
              <a:rPr lang="ar-DZ" b="1" dirty="0">
                <a:effectLst>
                  <a:outerShdw blurRad="38100" dist="38100" dir="2700000" algn="tl">
                    <a:srgbClr val="000000">
                      <a:alpha val="43137"/>
                    </a:srgbClr>
                  </a:outerShdw>
                </a:effectLst>
                <a:ea typeface="Calibri" panose="020F0502020204030204" pitchFamily="34" charset="0"/>
                <a:cs typeface="Simplified Arabic" panose="02020603050405020304" pitchFamily="18" charset="-78"/>
              </a:rPr>
              <a:t>الشكل (02) مصفوفة (</a:t>
            </a:r>
            <a:r>
              <a:rPr lang="fr-FR" b="1" dirty="0">
                <a:effectLst>
                  <a:outerShdw blurRad="38100" dist="38100" dir="2700000" algn="tl">
                    <a:srgbClr val="000000">
                      <a:alpha val="43137"/>
                    </a:srgbClr>
                  </a:outerShdw>
                </a:effectLst>
                <a:latin typeface="Simplified Arabic" panose="02020603050405020304" pitchFamily="18" charset="-78"/>
                <a:ea typeface="Calibri" panose="020F0502020204030204" pitchFamily="34" charset="0"/>
              </a:rPr>
              <a:t>SWOT</a:t>
            </a:r>
            <a:r>
              <a:rPr lang="ar-DZ" b="1" dirty="0">
                <a:effectLst>
                  <a:outerShdw blurRad="38100" dist="38100" dir="2700000" algn="tl">
                    <a:srgbClr val="000000">
                      <a:alpha val="43137"/>
                    </a:srgbClr>
                  </a:outerShdw>
                </a:effectLst>
                <a:latin typeface="Simplified Arabic" panose="02020603050405020304" pitchFamily="18" charset="-78"/>
                <a:ea typeface="Calibri" panose="020F0502020204030204" pitchFamily="34" charset="0"/>
              </a:rPr>
              <a:t>) </a:t>
            </a:r>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418011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884868" y="552876"/>
            <a:ext cx="8905741" cy="707886"/>
          </a:xfrm>
          <a:prstGeom prst="rect">
            <a:avLst/>
          </a:prstGeom>
          <a:noFill/>
        </p:spPr>
        <p:txBody>
          <a:bodyPr wrap="square" rtlCol="0">
            <a:spAutoFit/>
          </a:bodyPr>
          <a:lstStyle/>
          <a:p>
            <a:pPr algn="r" rtl="1"/>
            <a:r>
              <a:rPr lang="ar-DZ" sz="4000" dirty="0" smtClean="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4- </a:t>
            </a:r>
            <a:r>
              <a:rPr lang="ar-DZ" sz="4000" dirty="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الاستراتيجية و </a:t>
            </a:r>
            <a:r>
              <a:rPr lang="ar-DZ" sz="4000" dirty="0" smtClean="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تطبيق </a:t>
            </a:r>
            <a:r>
              <a:rPr lang="ar-DZ" sz="4000" dirty="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الاعمال الالكترونية : </a:t>
            </a:r>
          </a:p>
        </p:txBody>
      </p:sp>
      <p:sp>
        <p:nvSpPr>
          <p:cNvPr id="7" name="Rectangle 6"/>
          <p:cNvSpPr/>
          <p:nvPr/>
        </p:nvSpPr>
        <p:spPr>
          <a:xfrm>
            <a:off x="585989" y="1547078"/>
            <a:ext cx="11204620" cy="4708981"/>
          </a:xfrm>
          <a:prstGeom prst="rect">
            <a:avLst/>
          </a:prstGeom>
        </p:spPr>
        <p:txBody>
          <a:bodyPr wrap="square">
            <a:spAutoFit/>
          </a:bodyPr>
          <a:lstStyle/>
          <a:p>
            <a:pPr marL="228600" algn="just" rtl="1">
              <a:spcAft>
                <a:spcPts val="0"/>
              </a:spcAft>
              <a:tabLst>
                <a:tab pos="3460750" algn="l"/>
                <a:tab pos="3518535" algn="l"/>
              </a:tabLs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يتطلب النجاح في الاعمال الالكترونية وتطبيق استراتيجية اعمال شاملة تحديد دقيق لنطاق الاعمال الالكترونية و بناء معمار هندسي لتطبيقات الاعمال الالكترونية و لنقاها المحورية .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spcAft>
                <a:spcPts val="0"/>
              </a:spcAft>
              <a:tabLst>
                <a:tab pos="3460750" algn="l"/>
                <a:tab pos="3518535" algn="l"/>
              </a:tabLs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     ونقصد بنقاط الاعمال المحورية محاور الأنشطة الرئيسية التي يمكن تجميعها وتنظيمها على شكل حزم او رزم لعمليات تدفقية يجري تنفيذها بصورة فورية . وبتأسيس معمار تطبيق الاعمال الالكترونية على قاعدة الأنشطة والعمليات الرئيسية اللازمة لإنتاج السلع او الخدمات بالمواصفات المستهدفة . و بالنتيجة ، يختلف شكل ومضمون البناء الهندسي للأعمال الالكترونية باختلاف الأنشطة وبتباين نوع ومستوى تعقيد المنتجات والخدمات .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spcAft>
                <a:spcPts val="0"/>
              </a:spcAft>
              <a:tabLst>
                <a:tab pos="3460750" algn="l"/>
                <a:tab pos="3518535" algn="l"/>
              </a:tabLs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     فاذا كانت المنظمة مندمجة </a:t>
            </a:r>
            <a:r>
              <a:rPr lang="ar-DZ" sz="2000" dirty="0">
                <a:latin typeface="Calibri" panose="020F0502020204030204" pitchFamily="34" charset="0"/>
                <a:ea typeface="Calibri" panose="020F0502020204030204" pitchFamily="34" charset="0"/>
              </a:rPr>
              <a:t>بدرجة مكثفة بالتجارة الالكترونية فان معمار الاعمال الالكترونية سيأخذ ثلاثة ابعاد رئيسية هي : استخدام تجارة الانترنت . ادارة الأسواق  الالكترونية  ، والتبادل الالكتروني للبيانات . </a:t>
            </a:r>
            <a:endParaRPr lang="fr-FR" sz="1400" dirty="0">
              <a:latin typeface="Calibri" panose="020F0502020204030204" pitchFamily="34" charset="0"/>
              <a:ea typeface="Calibri" panose="020F0502020204030204" pitchFamily="34" charset="0"/>
              <a:cs typeface="Arial" panose="020B0604020202020204" pitchFamily="34" charset="0"/>
            </a:endParaRPr>
          </a:p>
          <a:p>
            <a:pPr marL="228600"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rPr>
              <a:t>   اما اذا كانت الاعمال الالكترونية باتجاه تكثيف العلاقات الارتباطية بين الأنشطة الداخلية للمنظمة و زبائنها ، والأطراف او الجماعات المؤثرة الأخرى من الموردين و الموزعين والمشترين او حملة الأسهم او الوكالات و المؤسسات الرسمية للدولة فان معمار الاعمال الالكترونية سيكون على صورة تنظيم مصفوفي شبكي كما يظهر في الشكل </a:t>
            </a:r>
            <a:r>
              <a:rPr lang="ar-DZ" sz="2000" dirty="0" smtClean="0">
                <a:latin typeface="Calibri" panose="020F0502020204030204" pitchFamily="34" charset="0"/>
                <a:ea typeface="Calibri" panose="020F0502020204030204" pitchFamily="34" charset="0"/>
              </a:rPr>
              <a:t>(03) </a:t>
            </a:r>
            <a:r>
              <a:rPr lang="ar-DZ" sz="2000" dirty="0">
                <a:latin typeface="Calibri" panose="020F0502020204030204" pitchFamily="34" charset="0"/>
                <a:ea typeface="Calibri" panose="020F0502020204030204" pitchFamily="34" charset="0"/>
              </a:rPr>
              <a:t>الذي يمثل صورة شاملة  لمعمار تطبيقات الاعمال الالكترونية في منظمات الاعمال الحديثة . </a:t>
            </a:r>
            <a:endParaRPr lang="fr-FR" sz="1400" dirty="0">
              <a:latin typeface="Calibri" panose="020F0502020204030204" pitchFamily="34" charset="0"/>
              <a:ea typeface="Calibri" panose="020F0502020204030204" pitchFamily="34" charset="0"/>
              <a:cs typeface="Arial" panose="020B0604020202020204" pitchFamily="34" charset="0"/>
            </a:endParaRPr>
          </a:p>
          <a:p>
            <a:pPr marL="228600"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rPr>
              <a:t>   ويلاحظ في هذا الشكل ان معمار الاعمال الالكترونية يتكون من </a:t>
            </a:r>
            <a:r>
              <a:rPr lang="ar-DZ" sz="2000" dirty="0" smtClean="0">
                <a:latin typeface="Calibri" panose="020F0502020204030204" pitchFamily="34" charset="0"/>
                <a:ea typeface="Calibri" panose="020F0502020204030204" pitchFamily="34" charset="0"/>
              </a:rPr>
              <a:t>حزم </a:t>
            </a:r>
            <a:r>
              <a:rPr lang="ar-DZ" sz="2000" dirty="0">
                <a:latin typeface="Calibri" panose="020F0502020204030204" pitchFamily="34" charset="0"/>
                <a:ea typeface="Calibri" panose="020F0502020204030204" pitchFamily="34" charset="0"/>
              </a:rPr>
              <a:t>منظمة من الأنشطة و العمليات الالكترونية التي يمكن تحديدها بما يلي : </a:t>
            </a:r>
            <a:endParaRPr lang="fr-FR" sz="1400" dirty="0">
              <a:latin typeface="Calibri" panose="020F0502020204030204" pitchFamily="34" charset="0"/>
              <a:ea typeface="Calibri" panose="020F0502020204030204" pitchFamily="34" charset="0"/>
              <a:cs typeface="Arial" panose="020B0604020202020204" pitchFamily="34" charset="0"/>
            </a:endParaRPr>
          </a:p>
          <a:p>
            <a:pPr algn="just" rtl="1"/>
            <a:endParaRPr lang="fr-FR"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86887621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893" y="0"/>
            <a:ext cx="6503831" cy="6858000"/>
          </a:xfrm>
          <a:prstGeom prst="rect">
            <a:avLst/>
          </a:prstGeom>
        </p:spPr>
      </p:pic>
      <p:sp>
        <p:nvSpPr>
          <p:cNvPr id="6" name="Rectangle 5"/>
          <p:cNvSpPr/>
          <p:nvPr/>
        </p:nvSpPr>
        <p:spPr>
          <a:xfrm>
            <a:off x="7746552" y="1054926"/>
            <a:ext cx="4445448" cy="400110"/>
          </a:xfrm>
          <a:prstGeom prst="rect">
            <a:avLst/>
          </a:prstGeom>
        </p:spPr>
        <p:txBody>
          <a:bodyPr wrap="none">
            <a:spAutoFit/>
          </a:bodyPr>
          <a:lstStyle/>
          <a:p>
            <a:r>
              <a:rPr lang="ar-DZ" sz="2000" b="1" dirty="0" smtClean="0">
                <a:latin typeface="Simplified Arabic" panose="02020603050405020304" pitchFamily="18" charset="-78"/>
                <a:ea typeface="Calibri" panose="020F0502020204030204" pitchFamily="34" charset="0"/>
                <a:cs typeface="Simplified Arabic" panose="02020603050405020304" pitchFamily="18" charset="-78"/>
              </a:rPr>
              <a:t>الشكل(03) </a:t>
            </a:r>
            <a:r>
              <a:rPr lang="ar-DZ" sz="2000" b="1" dirty="0">
                <a:latin typeface="Simplified Arabic" panose="02020603050405020304" pitchFamily="18" charset="-78"/>
                <a:ea typeface="Calibri" panose="020F0502020204030204" pitchFamily="34" charset="0"/>
                <a:cs typeface="Simplified Arabic" panose="02020603050405020304" pitchFamily="18" charset="-78"/>
              </a:rPr>
              <a:t>: معمار تطبيقات الاعمال الالكترونية . </a:t>
            </a:r>
            <a:endParaRPr lang="fr-FR" sz="20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9511261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3182" y="612845"/>
            <a:ext cx="11998818" cy="4401205"/>
          </a:xfrm>
          <a:prstGeom prst="rect">
            <a:avLst/>
          </a:prstGeom>
        </p:spPr>
        <p:txBody>
          <a:bodyPr wrap="square">
            <a:spAutoFit/>
          </a:bodyPr>
          <a:lstStyle/>
          <a:p>
            <a:pPr lvl="0" algn="just" rtl="1">
              <a:spcAft>
                <a:spcPts val="0"/>
              </a:spcAft>
              <a:tabLst>
                <a:tab pos="1174750" algn="l"/>
                <a:tab pos="1232535" algn="l"/>
              </a:tabLst>
            </a:pPr>
            <a:r>
              <a:rPr lang="ar-DZ" sz="2000" b="1" u="sng" dirty="0" smtClean="0">
                <a:latin typeface="Simplified Arabic" panose="02020603050405020304" pitchFamily="18" charset="-78"/>
                <a:ea typeface="Calibri" panose="020F0502020204030204" pitchFamily="34" charset="0"/>
                <a:cs typeface="Simplified Arabic" panose="02020603050405020304" pitchFamily="18" charset="-78"/>
              </a:rPr>
              <a:t>1..إدارة </a:t>
            </a:r>
            <a:r>
              <a:rPr lang="ar-DZ" sz="2000" b="1" u="sng" dirty="0">
                <a:latin typeface="Simplified Arabic" panose="02020603050405020304" pitchFamily="18" charset="-78"/>
                <a:ea typeface="Calibri" panose="020F0502020204030204" pitchFamily="34" charset="0"/>
                <a:cs typeface="Simplified Arabic" panose="02020603050405020304" pitchFamily="18" charset="-78"/>
              </a:rPr>
              <a:t>سلسلة التوريد ( الجهيز) : </a:t>
            </a:r>
            <a:endParaRPr lang="fr-FR" sz="2000" b="1" u="sng" dirty="0">
              <a:latin typeface="Simplified Arabic" panose="02020603050405020304" pitchFamily="18" charset="-78"/>
              <a:ea typeface="Calibri" panose="020F0502020204030204" pitchFamily="34" charset="0"/>
              <a:cs typeface="Simplified Arabic" panose="02020603050405020304" pitchFamily="18" charset="-78"/>
            </a:endParaRPr>
          </a:p>
          <a:p>
            <a:pPr marL="457200" algn="just" rtl="1">
              <a:spcAft>
                <a:spcPts val="0"/>
              </a:spcAft>
              <a:tabLst>
                <a:tab pos="3460750" algn="l"/>
                <a:tab pos="3518535" algn="l"/>
              </a:tabLs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والتي تربط المنظمة مع الموردين . والموزعين و المستفيدين ممن يقوموا بإعادة بيع منتجات وخدمات المنظمة . وترتبط إدارة سلسلة التوريد بعمليات الإنتاج و التوزيع و التسهيلات اللوجستية .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algn="just" rtl="1">
              <a:spcAft>
                <a:spcPts val="0"/>
              </a:spcAft>
              <a:tabLst>
                <a:tab pos="3460750" algn="l"/>
                <a:tab pos="3518535" algn="l"/>
              </a:tabLs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     ويبقى العنصر الأهم في إدارة سلسلة التوريد هو السيطرة </a:t>
            </a:r>
            <a:r>
              <a:rPr lang="ar-DZ" sz="2000" dirty="0" err="1">
                <a:latin typeface="Simplified Arabic" panose="02020603050405020304" pitchFamily="18" charset="-78"/>
                <a:ea typeface="Calibri" panose="020F0502020204030204" pitchFamily="34" charset="0"/>
                <a:cs typeface="Simplified Arabic" panose="02020603050405020304" pitchFamily="18" charset="-78"/>
              </a:rPr>
              <a:t>العملياتية</a:t>
            </a:r>
            <a:r>
              <a:rPr lang="ar-DZ" sz="2000" dirty="0">
                <a:latin typeface="Simplified Arabic" panose="02020603050405020304" pitchFamily="18" charset="-78"/>
                <a:ea typeface="Calibri" panose="020F0502020204030204" pitchFamily="34" charset="0"/>
                <a:cs typeface="Simplified Arabic" panose="02020603050405020304" pitchFamily="18" charset="-78"/>
              </a:rPr>
              <a:t> اللوجستية على تدفق المنتجات و الخدمات و المعلومات في مراحل وعبر المجالات الوظيفية بالمنظمة . وتعتبر هذه النظم ثمن الدخول لتنفيذ وإدارة الاعمال في اقتصاد الشبكات و الاعمال الالكترونية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lvl="0" algn="just" rtl="1">
              <a:spcAft>
                <a:spcPts val="0"/>
              </a:spcAft>
              <a:tabLst>
                <a:tab pos="1174750" algn="l"/>
                <a:tab pos="1232535" algn="l"/>
              </a:tabLst>
            </a:pPr>
            <a:r>
              <a:rPr lang="ar-DZ" sz="2000" b="1" u="sng" dirty="0" smtClean="0">
                <a:latin typeface="Simplified Arabic" panose="02020603050405020304" pitchFamily="18" charset="-78"/>
                <a:ea typeface="Calibri" panose="020F0502020204030204" pitchFamily="34" charset="0"/>
                <a:cs typeface="Simplified Arabic" panose="02020603050405020304" pitchFamily="18" charset="-78"/>
              </a:rPr>
              <a:t>2.تخطيط </a:t>
            </a:r>
            <a:r>
              <a:rPr lang="ar-DZ" sz="2000" b="1" u="sng" dirty="0">
                <a:latin typeface="Simplified Arabic" panose="02020603050405020304" pitchFamily="18" charset="-78"/>
                <a:ea typeface="Calibri" panose="020F0502020204030204" pitchFamily="34" charset="0"/>
                <a:cs typeface="Simplified Arabic" panose="02020603050405020304" pitchFamily="18" charset="-78"/>
              </a:rPr>
              <a:t>موارد المشروع :</a:t>
            </a:r>
            <a:endParaRPr lang="fr-FR" sz="2000" b="1" u="sng" dirty="0">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spcAft>
                <a:spcPts val="0"/>
              </a:spcAft>
              <a:tabLst>
                <a:tab pos="3460750" algn="l"/>
                <a:tab pos="3518535" algn="l"/>
              </a:tabLs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تعمل نظم تخطيط موارد المشروع على تحقيق التكامل بين المعلومات والعمليات التي تستند على المعلومات في مراحل وعبر المجالات الوظيفية بالمنظمة . وتعتبر هذه النظم ثمن الدخول لتنفيذ وإدارة الاعمال في اقتصاد الشبكات و الاعمال الالكترونية .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lvl="0" algn="just" rtl="1">
              <a:spcAft>
                <a:spcPts val="0"/>
              </a:spcAft>
              <a:tabLst>
                <a:tab pos="1174750" algn="l"/>
                <a:tab pos="1232535" algn="l"/>
              </a:tabLst>
            </a:pPr>
            <a:r>
              <a:rPr lang="ar-DZ" sz="2000" b="1" u="sng" dirty="0" smtClean="0">
                <a:latin typeface="Simplified Arabic" panose="02020603050405020304" pitchFamily="18" charset="-78"/>
                <a:ea typeface="Calibri" panose="020F0502020204030204" pitchFamily="34" charset="0"/>
                <a:cs typeface="Simplified Arabic" panose="02020603050405020304" pitchFamily="18" charset="-78"/>
              </a:rPr>
              <a:t>3.إدارة </a:t>
            </a:r>
            <a:r>
              <a:rPr lang="ar-DZ" sz="2000" b="1" u="sng" dirty="0">
                <a:latin typeface="Simplified Arabic" panose="02020603050405020304" pitchFamily="18" charset="-78"/>
                <a:ea typeface="Calibri" panose="020F0502020204030204" pitchFamily="34" charset="0"/>
                <a:cs typeface="Simplified Arabic" panose="02020603050405020304" pitchFamily="18" charset="-78"/>
              </a:rPr>
              <a:t>علاقات الزبائن : </a:t>
            </a:r>
            <a:endParaRPr lang="fr-FR" sz="2000" b="1" u="sng" dirty="0">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spcAft>
                <a:spcPts val="0"/>
              </a:spcAft>
              <a:tabLst>
                <a:tab pos="3460750" algn="l"/>
                <a:tab pos="3518535" algn="l"/>
              </a:tabLs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وتتولى هذه الإدارة ربط انشطة  التسويق والمبيعات ، وخدمات الزبائن مع إدارة سلسلة البيع والانشطة الخاصة بتطبيقات دعم القرار والأنشطة التي تعمل على تحقيق التلقائية والتكامل في داخل المنظمة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spcAft>
                <a:spcPts val="0"/>
              </a:spcAft>
              <a:tabLst>
                <a:tab pos="3460750" algn="l"/>
                <a:tab pos="3518535" algn="l"/>
              </a:tabLs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بالإضافة الى ذلك ترتبط إدارة علاقات الزبائن و بالمجالات  الوظيفية التقليدية مثل الشراء والموارد البشرية وبالمجالات التي لها علاقة مباشرة مع حملة الأسهم مثل ( الحاسبة ، المالية ، والتدقيق ...الخ ) . </a:t>
            </a:r>
            <a:endParaRPr lang="ar-DZ" sz="2000" dirty="0" smtClean="0">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spcAft>
                <a:spcPts val="0"/>
              </a:spcAft>
              <a:tabLst>
                <a:tab pos="3460750" algn="l"/>
                <a:tab pos="3518535" algn="l"/>
              </a:tabLst>
            </a:pPr>
            <a:endParaRPr lang="fr-FR" sz="20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
        <p:nvSpPr>
          <p:cNvPr id="6" name="Rectangle 5"/>
          <p:cNvSpPr/>
          <p:nvPr/>
        </p:nvSpPr>
        <p:spPr>
          <a:xfrm>
            <a:off x="489397" y="4826675"/>
            <a:ext cx="11204620" cy="1015663"/>
          </a:xfrm>
          <a:prstGeom prst="rect">
            <a:avLst/>
          </a:prstGeom>
        </p:spPr>
        <p:txBody>
          <a:bodyPr wrap="square">
            <a:spAutoFit/>
          </a:bodyPr>
          <a:lstStyle/>
          <a:p>
            <a:pPr algn="just" rtl="1"/>
            <a:r>
              <a:rPr lang="ar-DZ" sz="2000" dirty="0">
                <a:latin typeface="Simplified Arabic" panose="02020603050405020304" pitchFamily="18" charset="-78"/>
                <a:ea typeface="Calibri" panose="020F0502020204030204" pitchFamily="34" charset="0"/>
                <a:cs typeface="Simplified Arabic" panose="02020603050405020304" pitchFamily="18" charset="-78"/>
              </a:rPr>
              <a:t>وبطبيعة الحال لا يمكن ان يعمل معمار الاعمال إلكترونية في منظمات الاعمال </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الشبكية, الا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اذا تمكنت المنظمة من تحقيق افضل مستوى ممكن من الاستخدام الاقتصادي لتكنولوجيا الانترانت والشبكات التي تعمل في فضائها او التي تستخدم تقنياتها مثل شبكات الانترانت و الاكسترانت </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 </a:t>
            </a:r>
            <a:endParaRPr lang="fr-FR"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58888472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884868" y="552876"/>
            <a:ext cx="8905741" cy="707886"/>
          </a:xfrm>
          <a:prstGeom prst="rect">
            <a:avLst/>
          </a:prstGeom>
          <a:noFill/>
        </p:spPr>
        <p:txBody>
          <a:bodyPr wrap="square" rtlCol="0">
            <a:spAutoFit/>
          </a:bodyPr>
          <a:lstStyle/>
          <a:p>
            <a:pPr algn="r" rtl="1"/>
            <a:r>
              <a:rPr lang="ar-DZ" sz="4000" dirty="0" smtClean="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5- الاستراتيجيات العامة للأعمال </a:t>
            </a:r>
            <a:r>
              <a:rPr lang="ar-DZ" sz="4000" dirty="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الالكترونية : </a:t>
            </a:r>
          </a:p>
        </p:txBody>
      </p:sp>
      <p:sp>
        <p:nvSpPr>
          <p:cNvPr id="8" name="Rectangle 7"/>
          <p:cNvSpPr/>
          <p:nvPr/>
        </p:nvSpPr>
        <p:spPr>
          <a:xfrm>
            <a:off x="585989" y="1547078"/>
            <a:ext cx="11204620" cy="3477875"/>
          </a:xfrm>
          <a:prstGeom prst="rect">
            <a:avLst/>
          </a:prstGeom>
        </p:spPr>
        <p:txBody>
          <a:bodyPr wrap="square">
            <a:spAutoFit/>
          </a:bodyPr>
          <a:lstStyle/>
          <a:p>
            <a:pPr algn="just" rtl="1"/>
            <a:r>
              <a:rPr lang="ar-DZ" sz="2000" b="1" dirty="0" smtClean="0">
                <a:latin typeface="Simplified Arabic" panose="02020603050405020304" pitchFamily="18" charset="-78"/>
                <a:cs typeface="Simplified Arabic" panose="02020603050405020304" pitchFamily="18" charset="-78"/>
              </a:rPr>
              <a:t>أ-تقليل التكلفة (</a:t>
            </a:r>
            <a:r>
              <a:rPr lang="fr-FR" sz="2000" b="1" dirty="0" err="1">
                <a:latin typeface="Simplified Arabic" panose="02020603050405020304" pitchFamily="18" charset="-78"/>
                <a:cs typeface="Simplified Arabic" panose="02020603050405020304" pitchFamily="18" charset="-78"/>
              </a:rPr>
              <a:t>R</a:t>
            </a:r>
            <a:r>
              <a:rPr lang="fr-FR" sz="2000" b="1" dirty="0" err="1" smtClean="0">
                <a:latin typeface="Simplified Arabic" panose="02020603050405020304" pitchFamily="18" charset="-78"/>
                <a:cs typeface="Simplified Arabic" panose="02020603050405020304" pitchFamily="18" charset="-78"/>
              </a:rPr>
              <a:t>educing</a:t>
            </a:r>
            <a:r>
              <a:rPr lang="fr-FR" sz="2000" b="1" dirty="0" smtClean="0">
                <a:latin typeface="Simplified Arabic" panose="02020603050405020304" pitchFamily="18" charset="-78"/>
                <a:cs typeface="Simplified Arabic" panose="02020603050405020304" pitchFamily="18" charset="-78"/>
              </a:rPr>
              <a:t> </a:t>
            </a:r>
            <a:r>
              <a:rPr lang="fr-FR" sz="2000" b="1" dirty="0" err="1" smtClean="0">
                <a:latin typeface="Simplified Arabic" panose="02020603050405020304" pitchFamily="18" charset="-78"/>
                <a:cs typeface="Simplified Arabic" panose="02020603050405020304" pitchFamily="18" charset="-78"/>
              </a:rPr>
              <a:t>Cost</a:t>
            </a:r>
            <a:r>
              <a:rPr lang="ar-DZ" sz="2000" b="1" dirty="0" smtClean="0">
                <a:latin typeface="Simplified Arabic" panose="02020603050405020304" pitchFamily="18" charset="-78"/>
                <a:cs typeface="Simplified Arabic" panose="02020603050405020304" pitchFamily="18" charset="-78"/>
              </a:rPr>
              <a:t>)</a:t>
            </a:r>
            <a:r>
              <a:rPr lang="fr-FR" sz="2000" b="1" dirty="0" smtClean="0">
                <a:latin typeface="Simplified Arabic" panose="02020603050405020304" pitchFamily="18" charset="-78"/>
                <a:cs typeface="Simplified Arabic" panose="02020603050405020304" pitchFamily="18" charset="-78"/>
              </a:rPr>
              <a:t> </a:t>
            </a:r>
            <a:r>
              <a:rPr lang="ar-DZ" sz="2000" dirty="0" smtClean="0">
                <a:latin typeface="Simplified Arabic" panose="02020603050405020304" pitchFamily="18" charset="-78"/>
                <a:cs typeface="Simplified Arabic" panose="02020603050405020304" pitchFamily="18" charset="-78"/>
              </a:rPr>
              <a:t>تعرض السلعة بأقل الأسعار مقارنة بقيمتها  للسيطرة على السوق.</a:t>
            </a:r>
          </a:p>
          <a:p>
            <a:pPr algn="just" rtl="1"/>
            <a:r>
              <a:rPr lang="ar-DZ" sz="2000" b="1" u="sng" dirty="0" smtClean="0">
                <a:latin typeface="Simplified Arabic" panose="02020603050405020304" pitchFamily="18" charset="-78"/>
                <a:cs typeface="Simplified Arabic" panose="02020603050405020304" pitchFamily="18" charset="-78"/>
              </a:rPr>
              <a:t>اهم وسائل تقليل التكاليف: </a:t>
            </a:r>
            <a:r>
              <a:rPr lang="ar-DZ" sz="2000" dirty="0" smtClean="0">
                <a:latin typeface="Simplified Arabic" panose="02020603050405020304" pitchFamily="18" charset="-78"/>
                <a:cs typeface="Simplified Arabic" panose="02020603050405020304" pitchFamily="18" charset="-78"/>
              </a:rPr>
              <a:t>انتاج منتجات نمطية، الاستغناء عن الوسطاء، تقليل تكلفة المعاملات، استخدام عمالة رخيصة في الاعمال الروتينية، الشراء الالكتروني، تقليل الخدمات ( مثل الخدمة الذاتية الصراف الالكتروني)، استخدام البرامج المجانية، التسويق الالكتروني </a:t>
            </a:r>
          </a:p>
          <a:p>
            <a:pPr algn="just" rtl="1"/>
            <a:r>
              <a:rPr lang="ar-DZ" sz="2000" b="1" dirty="0" smtClean="0">
                <a:latin typeface="Simplified Arabic" panose="02020603050405020304" pitchFamily="18" charset="-78"/>
                <a:cs typeface="Simplified Arabic" panose="02020603050405020304" pitchFamily="18" charset="-78"/>
              </a:rPr>
              <a:t>ب- التنويع (</a:t>
            </a:r>
            <a:r>
              <a:rPr lang="fr-FR" sz="2000" b="1" dirty="0" err="1" smtClean="0">
                <a:latin typeface="Simplified Arabic" panose="02020603050405020304" pitchFamily="18" charset="-78"/>
                <a:cs typeface="Simplified Arabic" panose="02020603050405020304" pitchFamily="18" charset="-78"/>
              </a:rPr>
              <a:t>Differentiattion</a:t>
            </a:r>
            <a:r>
              <a:rPr lang="ar-DZ" sz="2000" dirty="0" smtClean="0">
                <a:latin typeface="Simplified Arabic" panose="02020603050405020304" pitchFamily="18" charset="-78"/>
                <a:cs typeface="Simplified Arabic" panose="02020603050405020304" pitchFamily="18" charset="-78"/>
              </a:rPr>
              <a:t>):  أسلوب تطوره </a:t>
            </a:r>
            <a:r>
              <a:rPr lang="ar-DZ" sz="2000" dirty="0">
                <a:latin typeface="Simplified Arabic" panose="02020603050405020304" pitchFamily="18" charset="-78"/>
                <a:cs typeface="Simplified Arabic" panose="02020603050405020304" pitchFamily="18" charset="-78"/>
              </a:rPr>
              <a:t>الشركات من خلال تزويد العملاء بشيء فريد ومختلف ومتميز عن العناصر التي قد يقدمها منافسوها في </a:t>
            </a:r>
            <a:r>
              <a:rPr lang="ar-DZ" sz="2000" dirty="0" smtClean="0">
                <a:latin typeface="Simplified Arabic" panose="02020603050405020304" pitchFamily="18" charset="-78"/>
                <a:cs typeface="Simplified Arabic" panose="02020603050405020304" pitchFamily="18" charset="-78"/>
              </a:rPr>
              <a:t>السوق، أي تنويع المنتج من حيث المواصفات و السعر و الجودة و الحجم و طريقة البيع.</a:t>
            </a:r>
          </a:p>
          <a:p>
            <a:pPr algn="just" rtl="1"/>
            <a:r>
              <a:rPr lang="ar-DZ" sz="2000" dirty="0" smtClean="0">
                <a:latin typeface="Simplified Arabic" panose="02020603050405020304" pitchFamily="18" charset="-78"/>
                <a:cs typeface="Simplified Arabic" panose="02020603050405020304" pitchFamily="18" charset="-78"/>
              </a:rPr>
              <a:t>*الهدف هو الوصول الى اكبر شريحة من المستهلكين.</a:t>
            </a:r>
          </a:p>
          <a:p>
            <a:pPr algn="just" rtl="1"/>
            <a:r>
              <a:rPr lang="ar-DZ" sz="2000" dirty="0">
                <a:latin typeface="Simplified Arabic" panose="02020603050405020304" pitchFamily="18" charset="-78"/>
                <a:cs typeface="Simplified Arabic" panose="02020603050405020304" pitchFamily="18" charset="-78"/>
              </a:rPr>
              <a:t>*</a:t>
            </a:r>
            <a:r>
              <a:rPr lang="ar-DZ" sz="2000" dirty="0" smtClean="0">
                <a:latin typeface="Simplified Arabic" panose="02020603050405020304" pitchFamily="18" charset="-78"/>
                <a:cs typeface="Simplified Arabic" panose="02020603050405020304" pitchFamily="18" charset="-78"/>
              </a:rPr>
              <a:t> تتبعها شركات مثل هوندا </a:t>
            </a:r>
            <a:r>
              <a:rPr lang="ar-DZ" sz="2000" dirty="0" err="1" smtClean="0">
                <a:latin typeface="Simplified Arabic" panose="02020603050405020304" pitchFamily="18" charset="-78"/>
                <a:cs typeface="Simplified Arabic" panose="02020603050405020304" pitchFamily="18" charset="-78"/>
              </a:rPr>
              <a:t>وتيوتا</a:t>
            </a:r>
            <a:r>
              <a:rPr lang="ar-DZ" sz="2000" dirty="0" smtClean="0">
                <a:latin typeface="Simplified Arabic" panose="02020603050405020304" pitchFamily="18" charset="-78"/>
                <a:cs typeface="Simplified Arabic" panose="02020603050405020304" pitchFamily="18" charset="-78"/>
              </a:rPr>
              <a:t> و سامسونج.........الخ</a:t>
            </a:r>
          </a:p>
          <a:p>
            <a:pPr algn="just" rtl="1"/>
            <a:r>
              <a:rPr lang="ar-DZ" sz="2000" b="1" dirty="0" smtClean="0">
                <a:latin typeface="Simplified Arabic" panose="02020603050405020304" pitchFamily="18" charset="-78"/>
                <a:cs typeface="Simplified Arabic" panose="02020603050405020304" pitchFamily="18" charset="-78"/>
              </a:rPr>
              <a:t>ج- التركيز </a:t>
            </a:r>
            <a:r>
              <a:rPr lang="fr-FR" sz="2000" b="1" dirty="0" smtClean="0">
                <a:latin typeface="Simplified Arabic" panose="02020603050405020304" pitchFamily="18" charset="-78"/>
                <a:cs typeface="Simplified Arabic" panose="02020603050405020304" pitchFamily="18" charset="-78"/>
              </a:rPr>
              <a:t>(Focus)</a:t>
            </a:r>
            <a:r>
              <a:rPr lang="ar-DZ" sz="2000" b="1" dirty="0" smtClean="0">
                <a:latin typeface="Simplified Arabic" panose="02020603050405020304" pitchFamily="18" charset="-78"/>
                <a:cs typeface="Simplified Arabic" panose="02020603050405020304" pitchFamily="18" charset="-78"/>
              </a:rPr>
              <a:t>: </a:t>
            </a:r>
            <a:r>
              <a:rPr lang="ar-DZ" sz="2000" dirty="0" smtClean="0">
                <a:latin typeface="Simplified Arabic" panose="02020603050405020304" pitchFamily="18" charset="-78"/>
                <a:cs typeface="Simplified Arabic" panose="02020603050405020304" pitchFamily="18" charset="-78"/>
              </a:rPr>
              <a:t>تركز على شريحة معينة من الزبائن أو منطقة جغرافية معينة.</a:t>
            </a:r>
          </a:p>
          <a:p>
            <a:pPr algn="just" rtl="1"/>
            <a:r>
              <a:rPr lang="ar-DZ" sz="2000" dirty="0" smtClean="0">
                <a:latin typeface="Simplified Arabic" panose="02020603050405020304" pitchFamily="18" charset="-78"/>
                <a:cs typeface="Simplified Arabic" panose="02020603050405020304" pitchFamily="18" charset="-78"/>
              </a:rPr>
              <a:t>*تستخدم نظم المعلومات لتحليل سلوك و أذواق الزبائن (مثل الفنادق) لتقديم خدمة أفضل.</a:t>
            </a:r>
          </a:p>
          <a:p>
            <a:pPr algn="just" rtl="1"/>
            <a:r>
              <a:rPr lang="ar-DZ" sz="2000" dirty="0" smtClean="0">
                <a:latin typeface="Simplified Arabic" panose="02020603050405020304" pitchFamily="18" charset="-78"/>
                <a:cs typeface="Simplified Arabic" panose="02020603050405020304" pitchFamily="18" charset="-78"/>
              </a:rPr>
              <a:t>*تركز على ولاء العملاء و تنجح عند محدودية المنافسة </a:t>
            </a:r>
          </a:p>
          <a:p>
            <a:pPr algn="just" rtl="1"/>
            <a:endParaRPr lang="fr-FR"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93149221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0751" y="629923"/>
            <a:ext cx="5232523" cy="584775"/>
          </a:xfrm>
          <a:prstGeom prst="rect">
            <a:avLst/>
          </a:prstGeom>
        </p:spPr>
        <p:txBody>
          <a:bodyPr wrap="none">
            <a:spAutoFit/>
          </a:bodyPr>
          <a:lstStyle/>
          <a:p>
            <a:pPr algn="r" rtl="1"/>
            <a:r>
              <a:rPr lang="fr-FR" sz="3200" dirty="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6</a:t>
            </a:r>
            <a:r>
              <a:rPr lang="ar-DZ" sz="3200" dirty="0" smtClean="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 استراتيجيات للأعمال </a:t>
            </a:r>
            <a:r>
              <a:rPr lang="ar-DZ" sz="3200" dirty="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الالكترونية : </a:t>
            </a:r>
          </a:p>
        </p:txBody>
      </p:sp>
      <p:sp>
        <p:nvSpPr>
          <p:cNvPr id="6" name="Rectangle 5"/>
          <p:cNvSpPr/>
          <p:nvPr/>
        </p:nvSpPr>
        <p:spPr>
          <a:xfrm>
            <a:off x="585989" y="1547078"/>
            <a:ext cx="11204620" cy="6247864"/>
          </a:xfrm>
          <a:prstGeom prst="rect">
            <a:avLst/>
          </a:prstGeom>
        </p:spPr>
        <p:txBody>
          <a:bodyPr wrap="square">
            <a:spAutoFit/>
          </a:bodyPr>
          <a:lstStyle/>
          <a:p>
            <a:pPr algn="just" rtl="1"/>
            <a:r>
              <a:rPr lang="ar-DZ" sz="2000" b="1" u="sng" dirty="0" smtClean="0">
                <a:latin typeface="Simplified Arabic" panose="02020603050405020304" pitchFamily="18" charset="-78"/>
                <a:cs typeface="Simplified Arabic" panose="02020603050405020304" pitchFamily="18" charset="-78"/>
              </a:rPr>
              <a:t>أولا- زيادة المبيعات للزبائن الحالين</a:t>
            </a:r>
            <a:r>
              <a:rPr lang="ar-DZ" sz="2000" b="1" dirty="0" smtClean="0">
                <a:latin typeface="Simplified Arabic" panose="02020603050405020304" pitchFamily="18" charset="-78"/>
                <a:cs typeface="Simplified Arabic" panose="02020603050405020304" pitchFamily="18" charset="-78"/>
              </a:rPr>
              <a:t>:</a:t>
            </a:r>
          </a:p>
          <a:p>
            <a:pPr algn="just" rtl="1"/>
            <a:r>
              <a:rPr lang="ar-DZ" sz="2000" b="1" dirty="0" smtClean="0">
                <a:latin typeface="Simplified Arabic" panose="02020603050405020304" pitchFamily="18" charset="-78"/>
                <a:cs typeface="Simplified Arabic" panose="02020603050405020304" pitchFamily="18" charset="-78"/>
              </a:rPr>
              <a:t>*</a:t>
            </a:r>
            <a:r>
              <a:rPr lang="ar-DZ" sz="2000" dirty="0" smtClean="0">
                <a:latin typeface="Simplified Arabic" panose="02020603050405020304" pitchFamily="18" charset="-78"/>
                <a:cs typeface="Simplified Arabic" panose="02020603050405020304" pitchFamily="18" charset="-78"/>
              </a:rPr>
              <a:t>عن طريق برامج الولاء(</a:t>
            </a:r>
            <a:r>
              <a:rPr lang="fr-FR" sz="2000" dirty="0" err="1" smtClean="0">
                <a:latin typeface="Simplified Arabic" panose="02020603050405020304" pitchFamily="18" charset="-78"/>
                <a:cs typeface="Simplified Arabic" panose="02020603050405020304" pitchFamily="18" charset="-78"/>
              </a:rPr>
              <a:t>loyalty</a:t>
            </a:r>
            <a:r>
              <a:rPr lang="fr-FR" sz="2000" dirty="0" smtClean="0">
                <a:latin typeface="Simplified Arabic" panose="02020603050405020304" pitchFamily="18" charset="-78"/>
                <a:cs typeface="Simplified Arabic" panose="02020603050405020304" pitchFamily="18" charset="-78"/>
              </a:rPr>
              <a:t> programs </a:t>
            </a:r>
            <a:r>
              <a:rPr lang="ar-DZ" sz="2000" dirty="0" smtClean="0">
                <a:latin typeface="Simplified Arabic" panose="02020603050405020304" pitchFamily="18" charset="-78"/>
                <a:cs typeface="Simplified Arabic" panose="02020603050405020304" pitchFamily="18" charset="-78"/>
              </a:rPr>
              <a:t>): مثل بطاقات انتساب لشرائح معينة يتم من خلالها عمل تخفيضات.</a:t>
            </a:r>
          </a:p>
          <a:p>
            <a:pPr algn="just" rtl="1"/>
            <a:r>
              <a:rPr lang="ar-DZ" sz="2000" dirty="0" smtClean="0">
                <a:latin typeface="Simplified Arabic" panose="02020603050405020304" pitchFamily="18" charset="-78"/>
                <a:cs typeface="Simplified Arabic" panose="02020603050405020304" pitchFamily="18" charset="-78"/>
              </a:rPr>
              <a:t>*تقديم عروض يومية و مغرية تجعل الزبائن تتابع منتجات الشركة.  </a:t>
            </a:r>
          </a:p>
          <a:p>
            <a:pPr algn="just" rtl="1"/>
            <a:r>
              <a:rPr lang="ar-DZ" sz="2000" dirty="0" smtClean="0">
                <a:latin typeface="Simplified Arabic" panose="02020603050405020304" pitchFamily="18" charset="-78"/>
                <a:cs typeface="Simplified Arabic" panose="02020603050405020304" pitchFamily="18" charset="-78"/>
              </a:rPr>
              <a:t>*تكثيف التسويق عبر البريد الالكتروني ورسائل الجوال و وسائل التواصل الاجتماعي.</a:t>
            </a:r>
          </a:p>
          <a:p>
            <a:pPr algn="just" rtl="1"/>
            <a:r>
              <a:rPr lang="ar-DZ" sz="2000" dirty="0" smtClean="0">
                <a:latin typeface="Simplified Arabic" panose="02020603050405020304" pitchFamily="18" charset="-78"/>
                <a:cs typeface="Simplified Arabic" panose="02020603050405020304" pitchFamily="18" charset="-78"/>
              </a:rPr>
              <a:t>*تقديم عروض التوصيل مجانا.</a:t>
            </a:r>
          </a:p>
          <a:p>
            <a:pPr algn="just" rtl="1"/>
            <a:r>
              <a:rPr lang="ar-DZ" sz="2000" b="1" u="sng" dirty="0" smtClean="0">
                <a:latin typeface="Simplified Arabic" panose="02020603050405020304" pitchFamily="18" charset="-78"/>
                <a:cs typeface="Simplified Arabic" panose="02020603050405020304" pitchFamily="18" charset="-78"/>
              </a:rPr>
              <a:t>ثانيا-التوسع في الأسواق الجديدة: </a:t>
            </a:r>
          </a:p>
          <a:p>
            <a:pPr algn="just" rtl="1"/>
            <a:r>
              <a:rPr lang="ar-DZ" sz="2000" b="1" dirty="0" smtClean="0">
                <a:latin typeface="Simplified Arabic" panose="02020603050405020304" pitchFamily="18" charset="-78"/>
                <a:cs typeface="Simplified Arabic" panose="02020603050405020304" pitchFamily="18" charset="-78"/>
              </a:rPr>
              <a:t>*</a:t>
            </a:r>
            <a:r>
              <a:rPr lang="ar-DZ" sz="2000" dirty="0" smtClean="0">
                <a:latin typeface="Simplified Arabic" panose="02020603050405020304" pitchFamily="18" charset="-78"/>
                <a:cs typeface="Simplified Arabic" panose="02020603050405020304" pitchFamily="18" charset="-78"/>
              </a:rPr>
              <a:t>تصميم موقعك بأكثر من لغة </a:t>
            </a:r>
          </a:p>
          <a:p>
            <a:pPr algn="just" rtl="1"/>
            <a:r>
              <a:rPr lang="ar-DZ" sz="2000" dirty="0" smtClean="0">
                <a:latin typeface="Simplified Arabic" panose="02020603050405020304" pitchFamily="18" charset="-78"/>
                <a:cs typeface="Simplified Arabic" panose="02020603050405020304" pitchFamily="18" charset="-78"/>
              </a:rPr>
              <a:t>*البيع بالجملة و التجزئة</a:t>
            </a:r>
          </a:p>
          <a:p>
            <a:pPr algn="just" rtl="1"/>
            <a:r>
              <a:rPr lang="ar-DZ" sz="2000" dirty="0" smtClean="0">
                <a:latin typeface="Simplified Arabic" panose="02020603050405020304" pitchFamily="18" charset="-78"/>
                <a:cs typeface="Simplified Arabic" panose="02020603050405020304" pitchFamily="18" charset="-78"/>
              </a:rPr>
              <a:t>*استخدام امازون و دوت كوم و المواقع العالمية </a:t>
            </a:r>
          </a:p>
          <a:p>
            <a:pPr algn="just" rtl="1"/>
            <a:r>
              <a:rPr lang="ar-DZ" sz="2000" b="1" u="sng" dirty="0" smtClean="0">
                <a:latin typeface="Simplified Arabic" panose="02020603050405020304" pitchFamily="18" charset="-78"/>
                <a:cs typeface="Simplified Arabic" panose="02020603050405020304" pitchFamily="18" charset="-78"/>
              </a:rPr>
              <a:t>ثالثا- الاستغناء عن الوسطاء: </a:t>
            </a:r>
            <a:r>
              <a:rPr lang="ar-DZ" sz="2000" dirty="0" smtClean="0">
                <a:latin typeface="Simplified Arabic" panose="02020603050405020304" pitchFamily="18" charset="-78"/>
                <a:cs typeface="Simplified Arabic" panose="02020603050405020304" pitchFamily="18" charset="-78"/>
              </a:rPr>
              <a:t>عن طريقة نظم المعلومات التي تسمح بالوصول مباشرة الى الزبائن و الموردين</a:t>
            </a:r>
          </a:p>
          <a:p>
            <a:pPr algn="just" rtl="1"/>
            <a:r>
              <a:rPr lang="ar-DZ" sz="2000" b="1" u="sng" dirty="0" smtClean="0">
                <a:latin typeface="Simplified Arabic" panose="02020603050405020304" pitchFamily="18" charset="-78"/>
                <a:cs typeface="Simplified Arabic" panose="02020603050405020304" pitchFamily="18" charset="-78"/>
              </a:rPr>
              <a:t>رابعا-التحول الى شركة افتراضية: </a:t>
            </a:r>
            <a:r>
              <a:rPr lang="ar-DZ" sz="2000" dirty="0" smtClean="0">
                <a:latin typeface="Simplified Arabic" panose="02020603050405020304" pitchFamily="18" charset="-78"/>
                <a:cs typeface="Simplified Arabic" panose="02020603050405020304" pitchFamily="18" charset="-78"/>
              </a:rPr>
              <a:t>وهي منظمة تستخدم تكنولوجيا المعلومات لربط الأفراد و الأصول، و الأفكار لخلق و توزيع المنتجات و الخدمات دون أن تقتصر على موقع جغرافي.</a:t>
            </a:r>
          </a:p>
          <a:p>
            <a:pPr algn="just" rtl="1"/>
            <a:r>
              <a:rPr lang="ar-DZ" sz="2000" b="1" u="sng" dirty="0" smtClean="0">
                <a:latin typeface="Simplified Arabic" panose="02020603050405020304" pitchFamily="18" charset="-78"/>
                <a:cs typeface="Simplified Arabic" panose="02020603050405020304" pitchFamily="18" charset="-78"/>
              </a:rPr>
              <a:t>خمسا- التحول الى شركة قائمة على المعرفة : </a:t>
            </a:r>
            <a:r>
              <a:rPr lang="ar-DZ" sz="2000" dirty="0" smtClean="0">
                <a:latin typeface="Simplified Arabic" panose="02020603050405020304" pitchFamily="18" charset="-78"/>
                <a:cs typeface="Simplified Arabic" panose="02020603050405020304" pitchFamily="18" charset="-78"/>
              </a:rPr>
              <a:t>نظم إدارة المعرفة تساهم في تطوير المعرفة وتخزينها و مشاركتها مع أصحاب المصلحة مما يعطيها ميزة تنافسية.</a:t>
            </a:r>
          </a:p>
          <a:p>
            <a:pPr algn="just" rtl="1"/>
            <a:r>
              <a:rPr lang="ar-DZ" sz="2000" b="1" dirty="0" smtClean="0">
                <a:latin typeface="Simplified Arabic" panose="02020603050405020304" pitchFamily="18" charset="-78"/>
                <a:cs typeface="Simplified Arabic" panose="02020603050405020304" pitchFamily="18" charset="-78"/>
              </a:rPr>
              <a:t>سادسا- استخدام نظم المعلومات لتميز المنتجات: </a:t>
            </a:r>
          </a:p>
          <a:p>
            <a:pPr algn="just" rtl="1"/>
            <a:r>
              <a:rPr lang="ar-DZ" sz="2000" dirty="0" smtClean="0">
                <a:latin typeface="Simplified Arabic" panose="02020603050405020304" pitchFamily="18" charset="-78"/>
                <a:cs typeface="Simplified Arabic" panose="02020603050405020304" pitchFamily="18" charset="-78"/>
              </a:rPr>
              <a:t>مثل ما تستخدم بعض شركات الألبسة نظم المعلومات للسماح لزبائنها بتصميم بدلتهم المفضلة واختيار نوع النسيج والألوان ثم تصنعها لهم في فتة قصيرة.</a:t>
            </a:r>
          </a:p>
          <a:p>
            <a:pPr algn="just" rtl="1"/>
            <a:endParaRPr lang="ar-DZ" sz="2000" dirty="0" smtClean="0">
              <a:latin typeface="Simplified Arabic" panose="02020603050405020304" pitchFamily="18" charset="-78"/>
              <a:cs typeface="Simplified Arabic" panose="02020603050405020304" pitchFamily="18" charset="-78"/>
            </a:endParaRPr>
          </a:p>
          <a:p>
            <a:pPr algn="just" rtl="1"/>
            <a:endParaRPr lang="ar-DZ" sz="2000" b="1" dirty="0" smtClean="0">
              <a:latin typeface="Simplified Arabic" panose="02020603050405020304" pitchFamily="18" charset="-78"/>
              <a:cs typeface="Simplified Arabic" panose="02020603050405020304" pitchFamily="18" charset="-78"/>
            </a:endParaRPr>
          </a:p>
          <a:p>
            <a:pPr marL="342900" indent="-342900" algn="just" rtl="1">
              <a:buFont typeface="Arial" panose="020B0604020202020204" pitchFamily="34" charset="0"/>
              <a:buChar char="•"/>
            </a:pPr>
            <a:endParaRPr lang="fr-FR"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95492007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11700" y="526892"/>
            <a:ext cx="6017994" cy="584775"/>
          </a:xfrm>
          <a:prstGeom prst="rect">
            <a:avLst/>
          </a:prstGeom>
        </p:spPr>
        <p:txBody>
          <a:bodyPr wrap="none">
            <a:spAutoFit/>
          </a:bodyPr>
          <a:lstStyle/>
          <a:p>
            <a:pPr algn="r" rtl="1"/>
            <a:r>
              <a:rPr lang="ar-DZ" sz="3200" dirty="0" smtClean="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7- أهمية استراتيجيات </a:t>
            </a:r>
            <a:r>
              <a:rPr lang="ar-DZ" sz="3200" dirty="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للأعمال الالكترونية : </a:t>
            </a:r>
          </a:p>
        </p:txBody>
      </p:sp>
      <p:sp>
        <p:nvSpPr>
          <p:cNvPr id="6" name="Rectangle 5"/>
          <p:cNvSpPr/>
          <p:nvPr/>
        </p:nvSpPr>
        <p:spPr>
          <a:xfrm>
            <a:off x="585989" y="1547078"/>
            <a:ext cx="11204620" cy="4093428"/>
          </a:xfrm>
          <a:prstGeom prst="rect">
            <a:avLst/>
          </a:prstGeom>
        </p:spPr>
        <p:txBody>
          <a:bodyPr wrap="square">
            <a:spAutoFit/>
          </a:bodyPr>
          <a:lstStyle/>
          <a:p>
            <a:pPr algn="just" rtl="1"/>
            <a:r>
              <a:rPr lang="ar-DZ" sz="2000" b="1" dirty="0" smtClean="0">
                <a:latin typeface="Simplified Arabic" panose="02020603050405020304" pitchFamily="18" charset="-78"/>
                <a:cs typeface="Simplified Arabic" panose="02020603050405020304" pitchFamily="18" charset="-78"/>
              </a:rPr>
              <a:t>*لماذا نحتاج الى استراتيجية؟: </a:t>
            </a:r>
            <a:r>
              <a:rPr lang="ar-DZ" sz="2000" dirty="0" smtClean="0">
                <a:latin typeface="Simplified Arabic" panose="02020603050405020304" pitchFamily="18" charset="-78"/>
                <a:cs typeface="Simplified Arabic" panose="02020603050405020304" pitchFamily="18" charset="-78"/>
              </a:rPr>
              <a:t>لتحقيق المزايا التنافسية و استغلال الأمثل للموارد وصعوبة إعادة تدوير الموارد و ندرة المعلومات عن خطط و قدرات المنافسين.</a:t>
            </a:r>
            <a:endParaRPr lang="fr-FR" sz="2000" dirty="0" smtClean="0">
              <a:latin typeface="Simplified Arabic" panose="02020603050405020304" pitchFamily="18" charset="-78"/>
              <a:cs typeface="Simplified Arabic" panose="02020603050405020304" pitchFamily="18" charset="-78"/>
            </a:endParaRPr>
          </a:p>
          <a:p>
            <a:pPr algn="just" rtl="1"/>
            <a:r>
              <a:rPr lang="ar-DZ" sz="2000" b="1" dirty="0" smtClean="0">
                <a:latin typeface="Simplified Arabic" panose="02020603050405020304" pitchFamily="18" charset="-78"/>
                <a:cs typeface="Simplified Arabic" panose="02020603050405020304" pitchFamily="18" charset="-78"/>
              </a:rPr>
              <a:t>*عواقب عدم وجود استراتيجية للأعمال الالكترونية</a:t>
            </a:r>
          </a:p>
          <a:p>
            <a:pPr marL="342900" indent="-342900" algn="just" rtl="1">
              <a:buFont typeface="Wingdings" panose="05000000000000000000" pitchFamily="2" charset="2"/>
              <a:buChar char="q"/>
            </a:pPr>
            <a:r>
              <a:rPr lang="ar-DZ" sz="2000" dirty="0" smtClean="0">
                <a:latin typeface="Simplified Arabic" panose="02020603050405020304" pitchFamily="18" charset="-78"/>
                <a:cs typeface="Simplified Arabic" panose="02020603050405020304" pitchFamily="18" charset="-78"/>
              </a:rPr>
              <a:t>ضياع بعض الفرص بسبب عدم تحديدها و شرحها</a:t>
            </a:r>
          </a:p>
          <a:p>
            <a:pPr marL="342900" indent="-342900" algn="just" rtl="1">
              <a:buFont typeface="Wingdings" panose="05000000000000000000" pitchFamily="2" charset="2"/>
              <a:buChar char="q"/>
            </a:pPr>
            <a:r>
              <a:rPr lang="ar-DZ" sz="2000" dirty="0" smtClean="0">
                <a:latin typeface="Simplified Arabic" panose="02020603050405020304" pitchFamily="18" charset="-78"/>
                <a:cs typeface="Simplified Arabic" panose="02020603050405020304" pitchFamily="18" charset="-78"/>
              </a:rPr>
              <a:t>الانحراف عن البوصلة بسب عدم وضوح الأهداف  </a:t>
            </a:r>
          </a:p>
          <a:p>
            <a:pPr marL="342900" indent="-342900" algn="just" rtl="1">
              <a:buFont typeface="Wingdings" panose="05000000000000000000" pitchFamily="2" charset="2"/>
              <a:buChar char="q"/>
            </a:pPr>
            <a:r>
              <a:rPr lang="ar-DZ" sz="2000" dirty="0" smtClean="0">
                <a:latin typeface="Simplified Arabic" panose="02020603050405020304" pitchFamily="18" charset="-78"/>
                <a:cs typeface="Simplified Arabic" panose="02020603050405020304" pitchFamily="18" charset="-78"/>
              </a:rPr>
              <a:t>عدم الاستفادة القصوى من الموارد الالكترونية في تحقيق التكامل ي أنشطة المنظمة</a:t>
            </a:r>
          </a:p>
          <a:p>
            <a:pPr marL="342900" indent="-342900" algn="just" rtl="1">
              <a:buFont typeface="Wingdings" panose="05000000000000000000" pitchFamily="2" charset="2"/>
              <a:buChar char="q"/>
            </a:pPr>
            <a:r>
              <a:rPr lang="ar-DZ" sz="2000" dirty="0" smtClean="0">
                <a:latin typeface="Simplified Arabic" panose="02020603050405020304" pitchFamily="18" charset="-78"/>
                <a:cs typeface="Simplified Arabic" panose="02020603050405020304" pitchFamily="18" charset="-78"/>
              </a:rPr>
              <a:t>ضياع الموارد عندم يتم التكرار بأشكاله المختلفة</a:t>
            </a:r>
          </a:p>
          <a:p>
            <a:pPr marL="342900" indent="-342900" algn="just" rtl="1">
              <a:buFont typeface="Wingdings" panose="05000000000000000000" pitchFamily="2" charset="2"/>
              <a:buChar char="q"/>
            </a:pPr>
            <a:r>
              <a:rPr lang="ar-DZ" sz="2000" dirty="0" smtClean="0">
                <a:latin typeface="Simplified Arabic" panose="02020603050405020304" pitchFamily="18" charset="-78"/>
                <a:cs typeface="Simplified Arabic" panose="02020603050405020304" pitchFamily="18" charset="-78"/>
              </a:rPr>
              <a:t>الفشل في تبادل الخبرات وافضل الممارسات والنصائح بخصوص العمل </a:t>
            </a:r>
          </a:p>
          <a:p>
            <a:pPr algn="just" rtl="1"/>
            <a:r>
              <a:rPr lang="ar-DZ" sz="2000" b="1" dirty="0" smtClean="0">
                <a:latin typeface="Simplified Arabic" panose="02020603050405020304" pitchFamily="18" charset="-78"/>
                <a:cs typeface="Simplified Arabic" panose="02020603050405020304" pitchFamily="18" charset="-78"/>
              </a:rPr>
              <a:t>*أسباب فشل استراتيجيات الأعمال الإلكترونية</a:t>
            </a:r>
          </a:p>
          <a:p>
            <a:pPr marL="342900" indent="-342900" algn="just" rtl="1">
              <a:buFont typeface="Wingdings" panose="05000000000000000000" pitchFamily="2" charset="2"/>
              <a:buChar char="Ø"/>
            </a:pPr>
            <a:r>
              <a:rPr lang="ar-DZ" sz="2000" dirty="0" smtClean="0">
                <a:latin typeface="Simplified Arabic" panose="02020603050405020304" pitchFamily="18" charset="-78"/>
                <a:cs typeface="Simplified Arabic" panose="02020603050405020304" pitchFamily="18" charset="-78"/>
              </a:rPr>
              <a:t>عدم تمكين الافراد من الاستراتيجية و المبالغة في الأهداف، ومقاومة التغيير، ضعف التحليل الاستراتيجي</a:t>
            </a:r>
          </a:p>
          <a:p>
            <a:pPr marL="342900" indent="-342900" algn="just" rtl="1">
              <a:buFont typeface="Wingdings" panose="05000000000000000000" pitchFamily="2" charset="2"/>
              <a:buChar char="Ø"/>
            </a:pPr>
            <a:r>
              <a:rPr lang="ar-DZ" sz="2000" dirty="0" smtClean="0">
                <a:latin typeface="Simplified Arabic" panose="02020603050405020304" pitchFamily="18" charset="-78"/>
                <a:cs typeface="Simplified Arabic" panose="02020603050405020304" pitchFamily="18" charset="-78"/>
              </a:rPr>
              <a:t>محدودية المرونة و الابتكار والقدرة على التأقلم، وتغير التكنولوجيا، وقلة الخبرة</a:t>
            </a:r>
          </a:p>
          <a:p>
            <a:pPr marL="342900" indent="-342900" algn="just" rtl="1">
              <a:buFont typeface="Wingdings" panose="05000000000000000000" pitchFamily="2" charset="2"/>
              <a:buChar char="Ø"/>
            </a:pPr>
            <a:r>
              <a:rPr lang="ar-DZ" sz="2000" dirty="0" smtClean="0">
                <a:latin typeface="Simplified Arabic" panose="02020603050405020304" pitchFamily="18" charset="-78"/>
                <a:cs typeface="Simplified Arabic" panose="02020603050405020304" pitchFamily="18" charset="-78"/>
              </a:rPr>
              <a:t>عدم المتابعة، وقلة الحوافز، وقلة المسؤولية </a:t>
            </a:r>
            <a:r>
              <a:rPr lang="ar-DZ" sz="2000" smtClean="0">
                <a:latin typeface="Simplified Arabic" panose="02020603050405020304" pitchFamily="18" charset="-78"/>
                <a:cs typeface="Simplified Arabic" panose="02020603050405020304" pitchFamily="18" charset="-78"/>
              </a:rPr>
              <a:t>واهتمام الإدارة العليا</a:t>
            </a:r>
            <a:endParaRPr lang="ar-DZ" sz="2000" dirty="0" smtClean="0">
              <a:latin typeface="Simplified Arabic" panose="02020603050405020304" pitchFamily="18" charset="-78"/>
              <a:cs typeface="Simplified Arabic" panose="02020603050405020304" pitchFamily="18" charset="-78"/>
            </a:endParaRPr>
          </a:p>
          <a:p>
            <a:pPr marL="342900" indent="-342900" algn="just" rtl="1">
              <a:buFont typeface="Arial" panose="020B0604020202020204" pitchFamily="34" charset="0"/>
              <a:buChar char="•"/>
            </a:pPr>
            <a:endParaRPr lang="fr-FR" sz="20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9422036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8186" y="1148040"/>
            <a:ext cx="11217498" cy="4524315"/>
          </a:xfrm>
          <a:prstGeom prst="rect">
            <a:avLst/>
          </a:prstGeom>
        </p:spPr>
        <p:txBody>
          <a:bodyPr wrap="square">
            <a:spAutoFit/>
          </a:bodyPr>
          <a:lstStyle/>
          <a:p>
            <a:pPr algn="just" rtl="1"/>
            <a:r>
              <a:rPr lang="ar-DZ" sz="2400" dirty="0">
                <a:ea typeface="Calibri" panose="020F0502020204030204" pitchFamily="34" charset="0"/>
                <a:cs typeface="Simplified Arabic" panose="02020603050405020304" pitchFamily="18" charset="-78"/>
              </a:rPr>
              <a:t>تتطلب عملية تطوير وتطبيق أنشطة الاعمال الالكترونية وجود استراتيجية شاملة تقود انشط الانتقال النوعي الى الأنشطة الجديدة وتطبيق نموذج الاعمال الجديدة بنجاح . بطبيعة الحال ، لا تظهر هذه الاستراتيجية فجأة ولا يجب ان تكون مفاجأة  المنظمة لعامليها او شركائها في ميدان الاعمال وانما يجب ان تكون منبثقة عن الاستراتيجية الام للمنظمة وتعبيرا عن الرؤية الاستراتيجية ورسالة المنظمة وأهدافها الاستراتيجية التي تمثل مبرر وجودها وغايتها الجوهرية في العمل المنظم </a:t>
            </a:r>
            <a:r>
              <a:rPr lang="ar-DZ" sz="2400" dirty="0" smtClean="0">
                <a:ea typeface="Calibri" panose="020F0502020204030204" pitchFamily="34" charset="0"/>
                <a:cs typeface="Simplified Arabic" panose="02020603050405020304" pitchFamily="18" charset="-78"/>
              </a:rPr>
              <a:t>.</a:t>
            </a:r>
            <a:r>
              <a:rPr lang="ar-DZ" sz="2400" dirty="0"/>
              <a:t> </a:t>
            </a:r>
            <a:endParaRPr lang="ar-DZ" sz="2400" dirty="0" smtClean="0"/>
          </a:p>
          <a:p>
            <a:pPr algn="just" rtl="1"/>
            <a:r>
              <a:rPr lang="ar-DZ" sz="2400" dirty="0" smtClean="0"/>
              <a:t>إن </a:t>
            </a:r>
            <a:r>
              <a:rPr lang="ar-DZ" sz="2400" dirty="0"/>
              <a:t>تبني استراتيجية لأعمال الالكترونية عبر لأنترنت يؤدي إلي تحقيق مزايا ونتائج كثيرة منظمات الأعمال ومن هذه المزايا نذكر: استخدام مداخل جديدة في الأعمال تؤدي إلى تلبية حاجات ورغبات الزبائن و إلى أداء الوظائف بصورة أفضل، توفير بدائل جديدة، تقليل التكاليف وتغيير هيكلها، توسيع حجم الأسواق، تحقيق ربحية</a:t>
            </a:r>
            <a:r>
              <a:rPr lang="fr-FR" sz="2400" dirty="0"/>
              <a:t> </a:t>
            </a:r>
            <a:r>
              <a:rPr lang="ar-DZ" sz="2400" dirty="0"/>
              <a:t>أفضل، توفير</a:t>
            </a:r>
            <a:r>
              <a:rPr lang="fr-FR" sz="2400" dirty="0"/>
              <a:t> </a:t>
            </a:r>
            <a:r>
              <a:rPr lang="ar-DZ" sz="2400" dirty="0"/>
              <a:t>المعلومات</a:t>
            </a:r>
            <a:r>
              <a:rPr lang="fr-FR" sz="2400" dirty="0"/>
              <a:t> </a:t>
            </a:r>
            <a:r>
              <a:rPr lang="ar-DZ" sz="2400" dirty="0"/>
              <a:t>علي</a:t>
            </a:r>
            <a:r>
              <a:rPr lang="fr-FR" sz="2400" dirty="0"/>
              <a:t> </a:t>
            </a:r>
            <a:r>
              <a:rPr lang="ar-DZ" sz="2400" dirty="0"/>
              <a:t>نطاق واسع، تقليل</a:t>
            </a:r>
            <a:r>
              <a:rPr lang="fr-FR" sz="2400" dirty="0"/>
              <a:t> </a:t>
            </a:r>
            <a:r>
              <a:rPr lang="ar-DZ" sz="2400" dirty="0"/>
              <a:t>صعوبات الشراء والتسويق والتوزيع وتسهيل عمليات التبادل بين البائعين والمشتريين</a:t>
            </a:r>
            <a:endParaRPr lang="fr-FR" sz="2400" dirty="0"/>
          </a:p>
          <a:p>
            <a:pPr algn="just" rtl="1"/>
            <a:endParaRPr lang="ar-DZ" sz="2400" dirty="0" smtClean="0">
              <a:ea typeface="Calibri" panose="020F0502020204030204" pitchFamily="34" charset="0"/>
              <a:cs typeface="Simplified Arabic" panose="02020603050405020304" pitchFamily="18" charset="-78"/>
            </a:endParaRPr>
          </a:p>
          <a:p>
            <a:pPr algn="just" rtl="1"/>
            <a:endParaRPr lang="fr-FR" sz="2400" dirty="0"/>
          </a:p>
        </p:txBody>
      </p:sp>
      <p:sp>
        <p:nvSpPr>
          <p:cNvPr id="5" name="ZoneTexte 4"/>
          <p:cNvSpPr txBox="1"/>
          <p:nvPr/>
        </p:nvSpPr>
        <p:spPr>
          <a:xfrm>
            <a:off x="4194344" y="152416"/>
            <a:ext cx="7997656" cy="923330"/>
          </a:xfrm>
          <a:prstGeom prst="rect">
            <a:avLst/>
          </a:prstGeom>
          <a:noFill/>
        </p:spPr>
        <p:txBody>
          <a:bodyPr wrap="square" rtlCol="0">
            <a:spAutoFit/>
          </a:bodyPr>
          <a:lstStyle/>
          <a:p>
            <a:pPr algn="ctr" rtl="1"/>
            <a:r>
              <a:rPr lang="ar-DZ" sz="5400" dirty="0" smtClean="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المقدمة</a:t>
            </a:r>
            <a:endParaRPr lang="ar-DZ" sz="5400" dirty="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961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7589" y="358932"/>
            <a:ext cx="8500056" cy="707886"/>
          </a:xfrm>
          <a:prstGeom prst="rect">
            <a:avLst/>
          </a:prstGeom>
        </p:spPr>
        <p:txBody>
          <a:bodyPr wrap="square">
            <a:spAutoFit/>
          </a:bodyPr>
          <a:lstStyle/>
          <a:p>
            <a:pPr lvl="0" algn="r" rtl="1"/>
            <a:r>
              <a:rPr lang="ar-DZ" sz="4000" dirty="0">
                <a:ln w="0"/>
                <a:solidFill>
                  <a:prstClr val="black"/>
                </a:solidFill>
                <a:effectLst>
                  <a:glow rad="228600">
                    <a:srgbClr val="92278F">
                      <a:satMod val="175000"/>
                      <a:alpha val="40000"/>
                    </a:srgb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1-مفهوم استراتيجية الاعمال الالكترونية : </a:t>
            </a:r>
          </a:p>
        </p:txBody>
      </p:sp>
      <p:sp>
        <p:nvSpPr>
          <p:cNvPr id="5" name="Rectangle 4"/>
          <p:cNvSpPr/>
          <p:nvPr/>
        </p:nvSpPr>
        <p:spPr>
          <a:xfrm>
            <a:off x="244699" y="1882226"/>
            <a:ext cx="11539470" cy="3477875"/>
          </a:xfrm>
          <a:prstGeom prst="rect">
            <a:avLst/>
          </a:prstGeom>
        </p:spPr>
        <p:txBody>
          <a:bodyPr wrap="square">
            <a:spAutoFit/>
          </a:bodyPr>
          <a:lstStyle/>
          <a:p>
            <a:pPr algn="just" rtl="1"/>
            <a:r>
              <a:rPr lang="ar-DZ" sz="2000" dirty="0">
                <a:latin typeface="Calibri" panose="020F0502020204030204" pitchFamily="34" charset="0"/>
                <a:ea typeface="Calibri" panose="020F0502020204030204" pitchFamily="34" charset="0"/>
                <a:cs typeface="Simplified Arabic" panose="02020603050405020304" pitchFamily="18" charset="-78"/>
              </a:rPr>
              <a:t> ومن دون الدخول في أدب "الادارة الاستراتيجية" وما يحتويه من نظريات ونظم ومداخل منهجية وتقنيات تحليل وتقويم </a:t>
            </a:r>
            <a:r>
              <a:rPr lang="ar-DZ" sz="2000" dirty="0" smtClean="0">
                <a:latin typeface="Calibri" panose="020F0502020204030204" pitchFamily="34" charset="0"/>
                <a:ea typeface="Calibri" panose="020F0502020204030204" pitchFamily="34" charset="0"/>
                <a:cs typeface="Simplified Arabic" panose="02020603050405020304" pitchFamily="18" charset="-78"/>
              </a:rPr>
              <a:t>, فان </a:t>
            </a:r>
            <a:r>
              <a:rPr lang="ar-DZ" sz="2000" dirty="0">
                <a:latin typeface="Calibri" panose="020F0502020204030204" pitchFamily="34" charset="0"/>
                <a:ea typeface="Calibri" panose="020F0502020204030204" pitchFamily="34" charset="0"/>
                <a:cs typeface="Simplified Arabic" panose="02020603050405020304" pitchFamily="18" charset="-78"/>
              </a:rPr>
              <a:t>من الضروري التركيز على استراتيجية الاعمال الالكترونية ومكوناتها ومراحل تطويرها ومستلزمات التطبيق من اجل ضمان نجاح تطوير أنشطة الاعمال الالكترونية للمنظمة . </a:t>
            </a:r>
            <a:endParaRPr lang="ar-DZ" sz="2000" dirty="0" smtClean="0">
              <a:latin typeface="Calibri" panose="020F0502020204030204" pitchFamily="34" charset="0"/>
              <a:ea typeface="Calibri" panose="020F0502020204030204" pitchFamily="34" charset="0"/>
              <a:cs typeface="Simplified Arabic" panose="02020603050405020304" pitchFamily="18" charset="-78"/>
            </a:endParaRPr>
          </a:p>
          <a:p>
            <a:pPr algn="just" rtl="1"/>
            <a:r>
              <a:rPr lang="ar-DZ" sz="2000" dirty="0" smtClean="0"/>
              <a:t>اضافتا على ذلك, تعتبر </a:t>
            </a:r>
            <a:r>
              <a:rPr lang="ar-DZ" sz="2000" dirty="0"/>
              <a:t>استراتيجية الاعمال الالكترونية هي بنية منهجية متطورة مرتبطة بأنشطة التحول المنظم نحو نموذج الاعمال الالكترونية . أي هي مسارات الفعل المنهجي الهادف الى خلق بيئة الكترونية للمنظمة انطلاقا من وجود رؤيا استراتيجية مبتكرة للأعمال . </a:t>
            </a:r>
          </a:p>
          <a:p>
            <a:pPr algn="just" rtl="1"/>
            <a:r>
              <a:rPr lang="ar-DZ" sz="2000" dirty="0"/>
              <a:t>   وترتبط استراتيجية الاعمال الالكترونية  بحزمة من القرارات الاستراتيجية التي تقود المنظمة نحو خلق أنماط وأساليب جديدة للعمل لم تكن موجودة في السابق او هي على اقل تقدير تطويرا نوعيا للأساليب القديمة </a:t>
            </a:r>
            <a:endParaRPr lang="ar-DZ" sz="2000" dirty="0" smtClean="0"/>
          </a:p>
          <a:p>
            <a:pPr algn="just" rtl="1"/>
            <a:r>
              <a:rPr lang="ar-DZ" sz="2000" b="1" dirty="0"/>
              <a:t>استراتيجية </a:t>
            </a:r>
            <a:r>
              <a:rPr lang="ar-DZ" sz="2000" b="1" dirty="0" smtClean="0"/>
              <a:t>الأعمال الالكترونية</a:t>
            </a:r>
            <a:r>
              <a:rPr lang="fr-FR" sz="2000" b="1" dirty="0" smtClean="0">
                <a:solidFill>
                  <a:srgbClr val="FF0000"/>
                </a:solidFill>
              </a:rPr>
              <a:t>E-</a:t>
            </a:r>
            <a:r>
              <a:rPr lang="fr-FR" sz="2000" b="1" dirty="0" err="1" smtClean="0">
                <a:solidFill>
                  <a:srgbClr val="FF0000"/>
                </a:solidFill>
              </a:rPr>
              <a:t>Strategy</a:t>
            </a:r>
            <a:r>
              <a:rPr lang="fr-FR" sz="2000" b="1" dirty="0" smtClean="0">
                <a:solidFill>
                  <a:srgbClr val="FF0000"/>
                </a:solidFill>
              </a:rPr>
              <a:t> Business  </a:t>
            </a:r>
            <a:r>
              <a:rPr lang="ar-DZ" sz="2000" b="1" dirty="0" smtClean="0"/>
              <a:t> </a:t>
            </a:r>
          </a:p>
          <a:p>
            <a:pPr algn="just" rtl="1"/>
            <a:r>
              <a:rPr lang="ar-DZ" sz="2000" dirty="0" smtClean="0"/>
              <a:t>هي </a:t>
            </a:r>
            <a:r>
              <a:rPr lang="ar-DZ" sz="2000" dirty="0"/>
              <a:t>تلك </a:t>
            </a:r>
            <a:r>
              <a:rPr lang="ar-DZ" sz="2000" dirty="0" smtClean="0"/>
              <a:t>الاستراتيجية لتي </a:t>
            </a:r>
            <a:r>
              <a:rPr lang="ar-DZ" sz="2000" dirty="0"/>
              <a:t>تتعلق بتحديد رسالة </a:t>
            </a:r>
            <a:r>
              <a:rPr lang="ar-DZ" sz="2000" dirty="0" smtClean="0"/>
              <a:t>الأعمال عبر الإنترنت الانترنت </a:t>
            </a:r>
            <a:r>
              <a:rPr lang="ar-DZ" sz="2000" dirty="0"/>
              <a:t>وأغراضها و أهدافها، وتتعلق </a:t>
            </a:r>
            <a:r>
              <a:rPr lang="ar-DZ" sz="2000" dirty="0" smtClean="0"/>
              <a:t>بصناعة </a:t>
            </a:r>
            <a:r>
              <a:rPr lang="ar-DZ" sz="2000" dirty="0"/>
              <a:t>القرارات </a:t>
            </a:r>
            <a:r>
              <a:rPr lang="ar-DZ" sz="2000" dirty="0" smtClean="0"/>
              <a:t>المتعلقة </a:t>
            </a:r>
            <a:r>
              <a:rPr lang="ar-DZ" sz="2000" dirty="0"/>
              <a:t>بكيفية تحقيق الرسالة </a:t>
            </a:r>
            <a:r>
              <a:rPr lang="ar-DZ" sz="2000" dirty="0" smtClean="0"/>
              <a:t>ولأغراض ولأهداف، </a:t>
            </a:r>
            <a:r>
              <a:rPr lang="ar-DZ" sz="2000" dirty="0"/>
              <a:t>وهذه الاستراتيجية ذات مضامين تؤثر في </a:t>
            </a:r>
            <a:r>
              <a:rPr lang="ar-DZ" sz="2000" dirty="0" smtClean="0"/>
              <a:t>منظمة الأعمال  </a:t>
            </a:r>
            <a:r>
              <a:rPr lang="ar-DZ" sz="2000" dirty="0"/>
              <a:t>الالكترونية ككل </a:t>
            </a:r>
            <a:r>
              <a:rPr lang="ar-DZ" sz="2000" dirty="0" smtClean="0"/>
              <a:t>وتعمل على تشكيل هيكلها بما يتلاءم </a:t>
            </a:r>
            <a:r>
              <a:rPr lang="ar-DZ" sz="2000" dirty="0"/>
              <a:t>مع </a:t>
            </a:r>
            <a:r>
              <a:rPr lang="ar-DZ" sz="2000" dirty="0" smtClean="0"/>
              <a:t>التخطيط المستقبلي والقرارات المستقبلية.</a:t>
            </a:r>
            <a:endParaRPr lang="fr-FR" sz="2000" dirty="0"/>
          </a:p>
        </p:txBody>
      </p:sp>
    </p:spTree>
    <p:extLst>
      <p:ext uri="{BB962C8B-B14F-4D97-AF65-F5344CB8AC3E}">
        <p14:creationId xmlns:p14="http://schemas.microsoft.com/office/powerpoint/2010/main" val="155757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3" name="Ellipse 162"/>
          <p:cNvSpPr/>
          <p:nvPr/>
        </p:nvSpPr>
        <p:spPr>
          <a:xfrm>
            <a:off x="7312576" y="653695"/>
            <a:ext cx="719950" cy="607067"/>
          </a:xfrm>
          <a:prstGeom prst="ellipse">
            <a:avLst/>
          </a:prstGeom>
          <a:ln>
            <a:noFill/>
          </a:ln>
          <a:effectLst>
            <a:innerShdw blurRad="2032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dirty="0"/>
          </a:p>
        </p:txBody>
      </p:sp>
      <p:sp useBgFill="1">
        <p:nvSpPr>
          <p:cNvPr id="166" name="Ellipse 165"/>
          <p:cNvSpPr/>
          <p:nvPr/>
        </p:nvSpPr>
        <p:spPr>
          <a:xfrm>
            <a:off x="6793169" y="2359122"/>
            <a:ext cx="3581205" cy="3469652"/>
          </a:xfrm>
          <a:prstGeom prst="ellipse">
            <a:avLst/>
          </a:prstGeom>
          <a:ln>
            <a:noFill/>
          </a:ln>
          <a:effectLst>
            <a:innerShdw blurRad="2032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dirty="0"/>
          </a:p>
        </p:txBody>
      </p:sp>
      <p:cxnSp>
        <p:nvCxnSpPr>
          <p:cNvPr id="183" name="Connecteur droit 182"/>
          <p:cNvCxnSpPr/>
          <p:nvPr/>
        </p:nvCxnSpPr>
        <p:spPr>
          <a:xfrm>
            <a:off x="68918" y="6933407"/>
            <a:ext cx="204951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792953" y="552876"/>
            <a:ext cx="7997656" cy="707886"/>
          </a:xfrm>
          <a:prstGeom prst="rect">
            <a:avLst/>
          </a:prstGeom>
          <a:noFill/>
        </p:spPr>
        <p:txBody>
          <a:bodyPr wrap="square" rtlCol="0">
            <a:spAutoFit/>
          </a:bodyPr>
          <a:lstStyle/>
          <a:p>
            <a:pPr algn="r" rtl="1"/>
            <a:r>
              <a:rPr lang="ar-DZ" sz="4000" dirty="0" smtClean="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2- </a:t>
            </a:r>
            <a:r>
              <a:rPr lang="ar-DZ" sz="4000" dirty="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مستويات استراتيجية الاعمال الالكترونية : </a:t>
            </a:r>
          </a:p>
        </p:txBody>
      </p:sp>
      <p:sp>
        <p:nvSpPr>
          <p:cNvPr id="2" name="Rectangle 1"/>
          <p:cNvSpPr/>
          <p:nvPr/>
        </p:nvSpPr>
        <p:spPr>
          <a:xfrm>
            <a:off x="412124" y="1378039"/>
            <a:ext cx="11462197" cy="1107996"/>
          </a:xfrm>
          <a:prstGeom prst="rect">
            <a:avLst/>
          </a:prstGeom>
        </p:spPr>
        <p:txBody>
          <a:bodyPr wrap="square">
            <a:spAutoFit/>
          </a:bodyPr>
          <a:lstStyle/>
          <a:p>
            <a:pPr algn="just" rtl="1">
              <a:spcAft>
                <a:spcPts val="0"/>
              </a:spcAft>
              <a:tabLst>
                <a:tab pos="3460750" algn="l"/>
                <a:tab pos="3518535" algn="l"/>
              </a:tabLst>
            </a:pPr>
            <a:r>
              <a:rPr lang="ar-DZ" dirty="0">
                <a:latin typeface="Calibri" panose="020F0502020204030204" pitchFamily="34" charset="0"/>
                <a:ea typeface="Calibri" panose="020F0502020204030204" pitchFamily="34" charset="0"/>
                <a:cs typeface="Simplified Arabic" panose="02020603050405020304" pitchFamily="18" charset="-78"/>
              </a:rPr>
              <a:t>يمكن النظر الى استراتيجيات الاعمال الإلكترونية من خلال عدة مستويات وذلك في ضوء طبيعة وحجم الاعمال الالكترونية المزمع دخولها ونوع وكثافة الموارد المعرفي والمالية والتنظيمية التي </a:t>
            </a:r>
            <a:r>
              <a:rPr lang="ar-DZ" dirty="0" smtClean="0">
                <a:latin typeface="Calibri" panose="020F0502020204030204" pitchFamily="34" charset="0"/>
                <a:ea typeface="Calibri" panose="020F0502020204030204" pitchFamily="34" charset="0"/>
                <a:cs typeface="Simplified Arabic" panose="02020603050405020304" pitchFamily="18" charset="-78"/>
              </a:rPr>
              <a:t>تطلبها </a:t>
            </a:r>
            <a:r>
              <a:rPr lang="ar-DZ" dirty="0">
                <a:latin typeface="Calibri" panose="020F0502020204030204" pitchFamily="34" charset="0"/>
                <a:ea typeface="Calibri" panose="020F0502020204030204" pitchFamily="34" charset="0"/>
                <a:cs typeface="Simplified Arabic" panose="02020603050405020304" pitchFamily="18" charset="-78"/>
              </a:rPr>
              <a:t>مستويات استراتيجية الاعمال الإلكترونية . </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tabLst>
                <a:tab pos="3460750" algn="l"/>
                <a:tab pos="3518535" algn="l"/>
              </a:tabLst>
            </a:pPr>
            <a:r>
              <a:rPr lang="ar-DZ" dirty="0">
                <a:latin typeface="Calibri" panose="020F0502020204030204" pitchFamily="34" charset="0"/>
                <a:ea typeface="Calibri" panose="020F0502020204030204" pitchFamily="34" charset="0"/>
                <a:cs typeface="Simplified Arabic" panose="02020603050405020304" pitchFamily="18" charset="-78"/>
              </a:rPr>
              <a:t>   وهذه الاستراتيجيات هي : </a:t>
            </a:r>
            <a:endParaRPr lang="fr-FR" dirty="0" smtClean="0">
              <a:latin typeface="Calibri" panose="020F0502020204030204" pitchFamily="34" charset="0"/>
              <a:ea typeface="Calibri" panose="020F0502020204030204" pitchFamily="34" charset="0"/>
              <a:cs typeface="Simplified Arabic" panose="02020603050405020304" pitchFamily="18" charset="-78"/>
            </a:endParaRPr>
          </a:p>
          <a:p>
            <a:pPr algn="just" rtl="1">
              <a:spcAft>
                <a:spcPts val="0"/>
              </a:spcAft>
              <a:tabLst>
                <a:tab pos="3460750" algn="l"/>
                <a:tab pos="3518535" algn="l"/>
              </a:tabLst>
            </a:pP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93183" y="2359122"/>
            <a:ext cx="11438588" cy="923330"/>
          </a:xfrm>
          <a:prstGeom prst="rect">
            <a:avLst/>
          </a:prstGeom>
        </p:spPr>
        <p:txBody>
          <a:bodyPr wrap="square">
            <a:spAutoFit/>
          </a:bodyPr>
          <a:lstStyle/>
          <a:p>
            <a:pPr lvl="0" algn="just" rtl="1">
              <a:spcAft>
                <a:spcPts val="0"/>
              </a:spcAft>
              <a:tabLst>
                <a:tab pos="936625" algn="l"/>
                <a:tab pos="994410" algn="l"/>
              </a:tabLst>
            </a:pPr>
            <a:r>
              <a:rPr lang="fr-FR" b="1" u="sng" dirty="0" smtClean="0">
                <a:latin typeface="Calibri" panose="020F0502020204030204" pitchFamily="34" charset="0"/>
                <a:ea typeface="Calibri" panose="020F0502020204030204" pitchFamily="34" charset="0"/>
                <a:cs typeface="Simplified Arabic" panose="02020603050405020304" pitchFamily="18" charset="-78"/>
              </a:rPr>
              <a:t>1</a:t>
            </a:r>
            <a:r>
              <a:rPr lang="ar-DZ" b="1" u="sng" dirty="0" smtClean="0">
                <a:latin typeface="Calibri" panose="020F0502020204030204" pitchFamily="34" charset="0"/>
                <a:ea typeface="Calibri" panose="020F0502020204030204" pitchFamily="34" charset="0"/>
                <a:cs typeface="Simplified Arabic" panose="02020603050405020304" pitchFamily="18" charset="-78"/>
              </a:rPr>
              <a:t>-استراتيجيات </a:t>
            </a:r>
            <a:r>
              <a:rPr lang="ar-DZ" b="1" u="sng" dirty="0">
                <a:latin typeface="Calibri" panose="020F0502020204030204" pitchFamily="34" charset="0"/>
                <a:ea typeface="Calibri" panose="020F0502020204030204" pitchFamily="34" charset="0"/>
                <a:cs typeface="Simplified Arabic" panose="02020603050405020304" pitchFamily="18" charset="-78"/>
              </a:rPr>
              <a:t>الاعمال الشاملة للمنظمة </a:t>
            </a:r>
            <a:r>
              <a:rPr lang="ar-DZ" b="1" u="sng" dirty="0" smtClean="0">
                <a:latin typeface="Calibri" panose="020F0502020204030204" pitchFamily="34" charset="0"/>
                <a:ea typeface="Calibri" panose="020F0502020204030204" pitchFamily="34" charset="0"/>
                <a:cs typeface="Simplified Arabic" panose="02020603050405020304" pitchFamily="18" charset="-78"/>
              </a:rPr>
              <a:t>: </a:t>
            </a:r>
            <a:endParaRPr lang="fr-FR" sz="1200" b="1" u="sng" dirty="0">
              <a:latin typeface="Calibri" panose="020F0502020204030204" pitchFamily="34" charset="0"/>
              <a:ea typeface="Calibri" panose="020F0502020204030204" pitchFamily="34" charset="0"/>
              <a:cs typeface="Arial" panose="020B0604020202020204" pitchFamily="34" charset="0"/>
            </a:endParaRPr>
          </a:p>
          <a:p>
            <a:pPr algn="just" rtl="1"/>
            <a:r>
              <a:rPr lang="ar-DZ" dirty="0">
                <a:ea typeface="Calibri" panose="020F0502020204030204" pitchFamily="34" charset="0"/>
                <a:cs typeface="Simplified Arabic" panose="02020603050405020304" pitchFamily="18" charset="-78"/>
              </a:rPr>
              <a:t>   ويعني هذا المستوى بعملية الإدارة الاستراتيجية على مستوى المنظمة ، أي عمليات تخطيط كل الأنشطة المتصلة بصياغة رسالة المنظمة وتحديد الأهداف الاستراتيجية لها وحشد الموارد اللازمة وصياغة الخطة الاستراتيجية في ضوء تحليل البيئة الداخلية للمنظمة وبيئة الاعمال الخارجية . </a:t>
            </a:r>
            <a:endParaRPr lang="fr-FR" dirty="0"/>
          </a:p>
        </p:txBody>
      </p:sp>
      <p:sp>
        <p:nvSpPr>
          <p:cNvPr id="4" name="Rectangle 3"/>
          <p:cNvSpPr/>
          <p:nvPr/>
        </p:nvSpPr>
        <p:spPr>
          <a:xfrm>
            <a:off x="193183" y="3467118"/>
            <a:ext cx="11438588" cy="1200329"/>
          </a:xfrm>
          <a:prstGeom prst="rect">
            <a:avLst/>
          </a:prstGeom>
        </p:spPr>
        <p:txBody>
          <a:bodyPr wrap="square">
            <a:spAutoFit/>
          </a:bodyPr>
          <a:lstStyle/>
          <a:p>
            <a:pPr lvl="0" algn="just" rtl="1">
              <a:spcAft>
                <a:spcPts val="0"/>
              </a:spcAft>
              <a:tabLst>
                <a:tab pos="936625" algn="l"/>
                <a:tab pos="994410" algn="l"/>
              </a:tabLst>
            </a:pPr>
            <a:r>
              <a:rPr lang="ar-DZ" b="1" u="sng" dirty="0" smtClean="0">
                <a:latin typeface="Calibri" panose="020F0502020204030204" pitchFamily="34" charset="0"/>
                <a:ea typeface="Calibri" panose="020F0502020204030204" pitchFamily="34" charset="0"/>
                <a:cs typeface="Simplified Arabic" panose="02020603050405020304" pitchFamily="18" charset="-78"/>
              </a:rPr>
              <a:t>2-استراتيجية تكنولوجيا المعلومات في المنظمة : </a:t>
            </a:r>
          </a:p>
          <a:p>
            <a:pPr marL="504825" algn="just" rtl="1">
              <a:spcAft>
                <a:spcPts val="0"/>
              </a:spcAft>
              <a:tabLst>
                <a:tab pos="3460750" algn="l"/>
                <a:tab pos="3518535" algn="l"/>
              </a:tabLst>
            </a:pPr>
            <a:r>
              <a:rPr lang="ar-DZ" dirty="0" smtClean="0">
                <a:latin typeface="Calibri" panose="020F0502020204030204" pitchFamily="34" charset="0"/>
                <a:ea typeface="Calibri" panose="020F0502020204030204" pitchFamily="34" charset="0"/>
                <a:cs typeface="Simplified Arabic" panose="02020603050405020304" pitchFamily="18" charset="-78"/>
              </a:rPr>
              <a:t>تتضمن هذه الاستراتيجية خطة شاملة لاستثمار وإدارة تكنولوجيا المعلومات الحدثة ومراحل تطبيقها وبرامج تحديثها وصياغة العتاد والبرامج والشبكات وموارد قواعد البيانات . كما تشمل نظم دعم الإدارة مثل ( نظم المعلومات الإدارية ، نظم أتمته المكاتب ، نظم مساندة القرارات ونظم الذكاء الصناعي ).</a:t>
            </a:r>
          </a:p>
          <a:p>
            <a:pPr marL="504825" algn="just" rtl="1">
              <a:spcAft>
                <a:spcPts val="0"/>
              </a:spcAft>
              <a:tabLst>
                <a:tab pos="3460750" algn="l"/>
                <a:tab pos="3518535" algn="l"/>
              </a:tabLst>
            </a:pPr>
            <a:r>
              <a:rPr lang="ar-DZ" dirty="0" smtClean="0">
                <a:latin typeface="Calibri" panose="020F0502020204030204" pitchFamily="34" charset="0"/>
                <a:ea typeface="Calibri" panose="020F0502020204030204" pitchFamily="34" charset="0"/>
                <a:cs typeface="Simplified Arabic" panose="02020603050405020304" pitchFamily="18" charset="-78"/>
              </a:rPr>
              <a:t> </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283335" y="4528007"/>
            <a:ext cx="11230377" cy="1200329"/>
          </a:xfrm>
          <a:prstGeom prst="rect">
            <a:avLst/>
          </a:prstGeom>
        </p:spPr>
        <p:txBody>
          <a:bodyPr wrap="square">
            <a:spAutoFit/>
          </a:bodyPr>
          <a:lstStyle/>
          <a:p>
            <a:pPr algn="just" rtl="1">
              <a:spcAft>
                <a:spcPts val="0"/>
              </a:spcAft>
              <a:tabLst>
                <a:tab pos="3460750" algn="l"/>
                <a:tab pos="3518535" algn="l"/>
              </a:tabLst>
            </a:pPr>
            <a:r>
              <a:rPr lang="ar-DZ" b="1" dirty="0" smtClean="0">
                <a:latin typeface="Calibri" panose="020F0502020204030204" pitchFamily="34" charset="0"/>
                <a:ea typeface="Calibri" panose="020F0502020204030204" pitchFamily="34" charset="0"/>
                <a:cs typeface="Simplified Arabic" panose="02020603050405020304" pitchFamily="18" charset="-78"/>
              </a:rPr>
              <a:t>3-الاستراتيجية </a:t>
            </a:r>
            <a:r>
              <a:rPr lang="ar-DZ" b="1" dirty="0">
                <a:latin typeface="Calibri" panose="020F0502020204030204" pitchFamily="34" charset="0"/>
                <a:ea typeface="Calibri" panose="020F0502020204030204" pitchFamily="34" charset="0"/>
                <a:cs typeface="Simplified Arabic" panose="02020603050405020304" pitchFamily="18" charset="-78"/>
              </a:rPr>
              <a:t>الوظيفية لتكنولوجيا المعلومات والاعمال الالكترونية : </a:t>
            </a:r>
            <a:endParaRPr lang="fr-FR" sz="1200" b="1" dirty="0">
              <a:latin typeface="Calibri" panose="020F0502020204030204" pitchFamily="34" charset="0"/>
              <a:ea typeface="Calibri" panose="020F0502020204030204" pitchFamily="34" charset="0"/>
              <a:cs typeface="Arial" panose="020B0604020202020204" pitchFamily="34" charset="0"/>
            </a:endParaRPr>
          </a:p>
          <a:p>
            <a:pPr algn="r" rtl="1"/>
            <a:r>
              <a:rPr lang="ar-DZ" dirty="0">
                <a:ea typeface="Calibri" panose="020F0502020204030204" pitchFamily="34" charset="0"/>
                <a:cs typeface="Simplified Arabic" panose="02020603050405020304" pitchFamily="18" charset="-78"/>
              </a:rPr>
              <a:t>   تهتم الاستراتيجيات الوظيفية لتكنولوجيا المعلومات والاعمال الالكترونية </a:t>
            </a:r>
            <a:r>
              <a:rPr lang="ar-DZ" dirty="0" smtClean="0">
                <a:ea typeface="Calibri" panose="020F0502020204030204" pitchFamily="34" charset="0"/>
                <a:cs typeface="Simplified Arabic" panose="02020603050405020304" pitchFamily="18" charset="-78"/>
              </a:rPr>
              <a:t>بأنماط </a:t>
            </a:r>
            <a:r>
              <a:rPr lang="ar-DZ" dirty="0">
                <a:ea typeface="Calibri" panose="020F0502020204030204" pitchFamily="34" charset="0"/>
                <a:cs typeface="Simplified Arabic" panose="02020603050405020304" pitchFamily="18" charset="-78"/>
              </a:rPr>
              <a:t>تطبيقية لتنفيذ أنشطة الاعمال الوظيفية مثل إدارة سلاسل التوريد ، إدارة علاقا الزبائن وتنفيذ أنشطة وظيفية مثل تجارة التجزئة الالكترونية ، تجارة الجملة الالكترونية ، التسويق التفاعلي والى غير ذلك من عمليات التجارة </a:t>
            </a:r>
            <a:r>
              <a:rPr lang="ar-DZ" dirty="0" smtClean="0">
                <a:ea typeface="Calibri" panose="020F0502020204030204" pitchFamily="34" charset="0"/>
                <a:cs typeface="Simplified Arabic" panose="02020603050405020304" pitchFamily="18" charset="-78"/>
              </a:rPr>
              <a:t>الالكترونية, </a:t>
            </a:r>
            <a:endParaRPr lang="fr-FR" dirty="0"/>
          </a:p>
        </p:txBody>
      </p:sp>
    </p:spTree>
    <p:extLst>
      <p:ext uri="{BB962C8B-B14F-4D97-AF65-F5344CB8AC3E}">
        <p14:creationId xmlns:p14="http://schemas.microsoft.com/office/powerpoint/2010/main" val="205319141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792953" y="552876"/>
            <a:ext cx="7997656" cy="707886"/>
          </a:xfrm>
          <a:prstGeom prst="rect">
            <a:avLst/>
          </a:prstGeom>
          <a:noFill/>
        </p:spPr>
        <p:txBody>
          <a:bodyPr wrap="square" rtlCol="0">
            <a:spAutoFit/>
          </a:bodyPr>
          <a:lstStyle/>
          <a:p>
            <a:pPr algn="r" rtl="1"/>
            <a:r>
              <a:rPr lang="ar-DZ" sz="4000" dirty="0" smtClean="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3- </a:t>
            </a:r>
            <a:r>
              <a:rPr lang="ar-DZ" sz="4000" dirty="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نموذج استراتيجية الاعمال الالكترونية : </a:t>
            </a:r>
          </a:p>
        </p:txBody>
      </p:sp>
      <p:sp>
        <p:nvSpPr>
          <p:cNvPr id="6" name="Rectangle 5"/>
          <p:cNvSpPr/>
          <p:nvPr/>
        </p:nvSpPr>
        <p:spPr>
          <a:xfrm>
            <a:off x="6821610" y="1512093"/>
            <a:ext cx="5067837" cy="2554545"/>
          </a:xfrm>
          <a:prstGeom prst="rect">
            <a:avLst/>
          </a:prstGeom>
        </p:spPr>
        <p:txBody>
          <a:bodyPr wrap="square">
            <a:spAutoFit/>
          </a:bodyPr>
          <a:lstStyle/>
          <a:p>
            <a:pPr algn="r"/>
            <a:r>
              <a:rPr lang="ar-DZ" sz="2000" b="1" dirty="0" smtClean="0">
                <a:ea typeface="Calibri" panose="020F0502020204030204" pitchFamily="34" charset="0"/>
                <a:cs typeface="Simplified Arabic" panose="02020603050405020304" pitchFamily="18" charset="-78"/>
              </a:rPr>
              <a:t>ان </a:t>
            </a:r>
            <a:r>
              <a:rPr lang="ar-DZ" sz="2000" b="1" dirty="0">
                <a:ea typeface="Calibri" panose="020F0502020204030204" pitchFamily="34" charset="0"/>
                <a:cs typeface="Simplified Arabic" panose="02020603050405020304" pitchFamily="18" charset="-78"/>
              </a:rPr>
              <a:t>استراتيجية الاعمال الالكترونية تتضمن مراحل أساسية تمثل أنشطة صياغة وتطبيق ، وتقويم أنشطة الاعمال الالكترونية للمنظمة . وكل مرحلة رئيسية من المراحل التي ذكرناها تحتوي على حزمة متكاملة من الأنشطة المهمة المهدة للمرحلة اللاحقة والمترابطة معها وها الى ان تكتمل دورة تطوير وتطبيق ومراجعة استراتيجية الاعمال الإلكترونية باعتبارها نظاما ديناميكيا مفتوحا و متفاعلا مع بيئة الاعمال </a:t>
            </a:r>
            <a:r>
              <a:rPr lang="ar-DZ" sz="2000" dirty="0">
                <a:ea typeface="Calibri" panose="020F0502020204030204" pitchFamily="34" charset="0"/>
                <a:cs typeface="Simplified Arabic" panose="02020603050405020304" pitchFamily="18" charset="-78"/>
              </a:rPr>
              <a:t>.</a:t>
            </a:r>
            <a:endParaRPr lang="fr-FR" sz="2000" dirty="0"/>
          </a:p>
        </p:txBody>
      </p:sp>
      <p:sp>
        <p:nvSpPr>
          <p:cNvPr id="7" name="Rectangle 6"/>
          <p:cNvSpPr/>
          <p:nvPr/>
        </p:nvSpPr>
        <p:spPr>
          <a:xfrm>
            <a:off x="6821610" y="5684447"/>
            <a:ext cx="4635651" cy="646331"/>
          </a:xfrm>
          <a:prstGeom prst="rect">
            <a:avLst/>
          </a:prstGeom>
        </p:spPr>
        <p:txBody>
          <a:bodyPr wrap="square">
            <a:spAutoFit/>
          </a:bodyPr>
          <a:lstStyle/>
          <a:p>
            <a:pPr algn="just" rtl="1">
              <a:spcAft>
                <a:spcPts val="0"/>
              </a:spcAft>
              <a:tabLst>
                <a:tab pos="3460750" algn="l"/>
                <a:tab pos="3518535" algn="l"/>
              </a:tabLst>
            </a:pPr>
            <a:r>
              <a:rPr lang="ar-DZ" b="1" u="sng" dirty="0">
                <a:latin typeface="Calibri" panose="020F0502020204030204" pitchFamily="34" charset="0"/>
                <a:ea typeface="Calibri" panose="020F0502020204030204" pitchFamily="34" charset="0"/>
                <a:cs typeface="Simplified Arabic" panose="02020603050405020304" pitchFamily="18" charset="-78"/>
              </a:rPr>
              <a:t>ويمثل الشكل رقم </a:t>
            </a:r>
            <a:r>
              <a:rPr lang="ar-DZ" b="1" u="sng" dirty="0" smtClean="0">
                <a:latin typeface="Calibri" panose="020F0502020204030204" pitchFamily="34" charset="0"/>
                <a:ea typeface="Calibri" panose="020F0502020204030204" pitchFamily="34" charset="0"/>
                <a:cs typeface="Simplified Arabic" panose="02020603050405020304" pitchFamily="18" charset="-78"/>
              </a:rPr>
              <a:t>(1) </a:t>
            </a:r>
            <a:r>
              <a:rPr lang="ar-DZ" b="1" dirty="0">
                <a:latin typeface="Calibri" panose="020F0502020204030204" pitchFamily="34" charset="0"/>
                <a:ea typeface="Calibri" panose="020F0502020204030204" pitchFamily="34" charset="0"/>
                <a:cs typeface="Simplified Arabic" panose="02020603050405020304" pitchFamily="18" charset="-78"/>
              </a:rPr>
              <a:t>: نموذجا مبسطا لاستراتيجية الاعمال الالكترونية .</a:t>
            </a:r>
            <a:endParaRPr lang="fr-FR" sz="12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0" y="1802963"/>
            <a:ext cx="6722770" cy="4527350"/>
          </a:xfrm>
          <a:prstGeom prst="rect">
            <a:avLst/>
          </a:prstGeom>
        </p:spPr>
      </p:pic>
    </p:spTree>
    <p:extLst>
      <p:ext uri="{BB962C8B-B14F-4D97-AF65-F5344CB8AC3E}">
        <p14:creationId xmlns:p14="http://schemas.microsoft.com/office/powerpoint/2010/main" val="22670941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5" y="439703"/>
            <a:ext cx="11165983" cy="5386090"/>
          </a:xfrm>
          <a:prstGeom prst="rect">
            <a:avLst/>
          </a:prstGeom>
        </p:spPr>
        <p:txBody>
          <a:bodyPr wrap="square">
            <a:spAutoFit/>
          </a:bodyPr>
          <a:lstStyle/>
          <a:p>
            <a:pPr algn="just" rtl="1">
              <a:spcAft>
                <a:spcPts val="0"/>
              </a:spcAft>
              <a:tabLst>
                <a:tab pos="3460750" algn="l"/>
                <a:tab pos="3518535" algn="l"/>
              </a:tabLst>
            </a:pPr>
            <a:r>
              <a:rPr lang="ar-DZ" sz="2200" u="sng" dirty="0">
                <a:latin typeface="Calibri" panose="020F0502020204030204" pitchFamily="34" charset="0"/>
                <a:ea typeface="Calibri" panose="020F0502020204030204" pitchFamily="34" charset="0"/>
                <a:cs typeface="Simplified Arabic" panose="02020603050405020304" pitchFamily="18" charset="-78"/>
              </a:rPr>
              <a:t>أولا: تحليل هيكل الصناعة والمنافسة : </a:t>
            </a:r>
            <a:endParaRPr lang="fr-FR" sz="2200" u="sng"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cs typeface="Simplified Arabic" panose="02020603050405020304" pitchFamily="18" charset="-78"/>
              </a:rPr>
              <a:t>    في هذه المرحلة تحتاج المنظمة الى تحليل هيكل الصناعة والمنافسة التقليدية أولا وتحليل هيكل المنافسة على شبكة الانترانت ثانيا . وترتبط نتائج ومؤشرات تحليل هيكل الصناعة والمنافسة في السوق المحلية التقليدية بالاتجاهات والمؤشرات التي ستلهم الشركة لاحقا في اختيار او حتى ابتكار أدوار جديدة مميزة لها عن المنافسين الاخرين في مجال الاعمال الالكترونية والعالم الرقمي عموما . </a:t>
            </a:r>
            <a:endParaRPr lang="fr-FR" sz="2000" dirty="0" smtClean="0">
              <a:latin typeface="Calibri" panose="020F0502020204030204" pitchFamily="34" charset="0"/>
              <a:ea typeface="Calibri" panose="020F0502020204030204" pitchFamily="34" charset="0"/>
              <a:cs typeface="Simplified Arabic" panose="02020603050405020304" pitchFamily="18" charset="-78"/>
            </a:endParaRPr>
          </a:p>
          <a:p>
            <a:pPr algn="just" rtl="1">
              <a:spcAft>
                <a:spcPts val="0"/>
              </a:spcAft>
              <a:tabLst>
                <a:tab pos="3460750" algn="l"/>
                <a:tab pos="3518535" algn="l"/>
              </a:tabLst>
            </a:pPr>
            <a:r>
              <a:rPr lang="fr-FR" sz="2000" dirty="0">
                <a:latin typeface="Calibri" panose="020F0502020204030204" pitchFamily="34" charset="0"/>
                <a:cs typeface="Simplified Arabic" panose="02020603050405020304" pitchFamily="18" charset="-78"/>
              </a:rPr>
              <a:t> </a:t>
            </a:r>
            <a:r>
              <a:rPr lang="fr-FR" sz="2000" dirty="0" smtClean="0">
                <a:latin typeface="Calibri" panose="020F0502020204030204" pitchFamily="34" charset="0"/>
                <a:cs typeface="Simplified Arabic" panose="02020603050405020304" pitchFamily="18" charset="-78"/>
              </a:rPr>
              <a:t>    </a:t>
            </a:r>
            <a:r>
              <a:rPr lang="ar-DZ" sz="2000" dirty="0" smtClean="0"/>
              <a:t>ان </a:t>
            </a:r>
            <a:r>
              <a:rPr lang="ar-DZ" sz="2000" dirty="0"/>
              <a:t>نجاح الاعمال الالكترونية يتطلب أولا تحديد المنافسين على شبكة الانترانت ، ومعرفة أعمالهم وانشطتهم ، وتعلم كيفية قيامهم بتنفيذ انشطتهم وتحديد المسارات الرئيسية التي يختارونها او ( تختارهم ) للوصول الى الأهداف المنشودة . بالإضافة الى دراسة طريقة بناء و تطور علاقاتهم مع الزبائن </a:t>
            </a:r>
            <a:r>
              <a:rPr lang="fr-FR" sz="2000" dirty="0" smtClean="0"/>
              <a:t>,</a:t>
            </a:r>
          </a:p>
          <a:p>
            <a:pPr algn="just" rtl="1">
              <a:spcAft>
                <a:spcPts val="0"/>
              </a:spcAft>
              <a:tabLst>
                <a:tab pos="3460750" algn="l"/>
                <a:tab pos="3518535" algn="l"/>
              </a:tabLst>
            </a:pPr>
            <a:r>
              <a:rPr lang="ar-DZ" sz="2200" u="sng" dirty="0">
                <a:latin typeface="Calibri" panose="020F0502020204030204" pitchFamily="34" charset="0"/>
                <a:ea typeface="Calibri" panose="020F0502020204030204" pitchFamily="34" charset="0"/>
              </a:rPr>
              <a:t>ثانيا : صياغة الأهداف الاستراتيجية للأعمال الالكترونية : </a:t>
            </a:r>
          </a:p>
          <a:p>
            <a:pPr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rPr>
              <a:t>   تشتق الأهداف للأعمال الالكترونية من الأهداف الاستراتيجية الشاملة لمنظمة الاعمال . ومع ذلك ، فان مضمون الأهداف الاستراتيجية للأعمال الالكترونية مختلف كيفيا ويتطلب تفصيل واضح للغايات الجوهرية التي تسعى المنظمة الى الوصول اليها عبر نموذج الاعمال الجديد . </a:t>
            </a:r>
          </a:p>
          <a:p>
            <a:pPr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rPr>
              <a:t>   ولتوضيح الكيفية التي  تتشكل فيها الأهداف الاستراتيجية نقل ان نوع واتجاه مسارات الأهداف يرتبط بنمط الاعمال الذي سيتم الدخول فيه . والشركات يمكن تصنيفها من حيث نمط الاعمال الى ثلاث فئات رئيسية هي : </a:t>
            </a:r>
          </a:p>
          <a:p>
            <a:pPr algn="just" rtl="1">
              <a:spcAft>
                <a:spcPts val="0"/>
              </a:spcAft>
              <a:tabLst>
                <a:tab pos="3460750" algn="l"/>
                <a:tab pos="3518535" algn="l"/>
              </a:tabLst>
            </a:pPr>
            <a:r>
              <a:rPr lang="ar-DZ" sz="2000" dirty="0" smtClean="0">
                <a:latin typeface="Calibri" panose="020F0502020204030204" pitchFamily="34" charset="0"/>
                <a:ea typeface="Calibri" panose="020F0502020204030204" pitchFamily="34" charset="0"/>
              </a:rPr>
              <a:t>1.شركات </a:t>
            </a:r>
            <a:r>
              <a:rPr lang="ar-DZ" sz="2000" dirty="0">
                <a:latin typeface="Calibri" panose="020F0502020204030204" pitchFamily="34" charset="0"/>
                <a:ea typeface="Calibri" panose="020F0502020204030204" pitchFamily="34" charset="0"/>
              </a:rPr>
              <a:t>مجهزة للمنتجات الذهنية </a:t>
            </a:r>
          </a:p>
          <a:p>
            <a:pPr algn="just" rtl="1">
              <a:spcAft>
                <a:spcPts val="0"/>
              </a:spcAft>
              <a:tabLst>
                <a:tab pos="3460750" algn="l"/>
                <a:tab pos="3518535" algn="l"/>
              </a:tabLst>
            </a:pPr>
            <a:r>
              <a:rPr lang="ar-DZ" sz="2000" dirty="0" smtClean="0">
                <a:latin typeface="Calibri" panose="020F0502020204030204" pitchFamily="34" charset="0"/>
                <a:ea typeface="Calibri" panose="020F0502020204030204" pitchFamily="34" charset="0"/>
              </a:rPr>
              <a:t>2.شركات </a:t>
            </a:r>
            <a:r>
              <a:rPr lang="ar-DZ" sz="2000" dirty="0">
                <a:latin typeface="Calibri" panose="020F0502020204030204" pitchFamily="34" charset="0"/>
                <a:ea typeface="Calibri" panose="020F0502020204030204" pitchFamily="34" charset="0"/>
              </a:rPr>
              <a:t>مجهزة للمنتجات الصلبة .</a:t>
            </a:r>
          </a:p>
          <a:p>
            <a:pPr algn="just" rtl="1">
              <a:spcAft>
                <a:spcPts val="0"/>
              </a:spcAft>
              <a:tabLst>
                <a:tab pos="3460750" algn="l"/>
                <a:tab pos="3518535" algn="l"/>
              </a:tabLst>
            </a:pPr>
            <a:r>
              <a:rPr lang="ar-DZ" sz="2000" dirty="0" smtClean="0">
                <a:latin typeface="Calibri" panose="020F0502020204030204" pitchFamily="34" charset="0"/>
                <a:ea typeface="Calibri" panose="020F0502020204030204" pitchFamily="34" charset="0"/>
              </a:rPr>
              <a:t>3.شركات </a:t>
            </a:r>
            <a:r>
              <a:rPr lang="ar-DZ" sz="2000" dirty="0">
                <a:latin typeface="Calibri" panose="020F0502020204030204" pitchFamily="34" charset="0"/>
                <a:ea typeface="Calibri" panose="020F0502020204030204" pitchFamily="34" charset="0"/>
              </a:rPr>
              <a:t>مجهزة للخدمات . </a:t>
            </a:r>
          </a:p>
          <a:p>
            <a:pPr algn="just" rtl="1">
              <a:spcAft>
                <a:spcPts val="0"/>
              </a:spcAft>
              <a:tabLst>
                <a:tab pos="3460750" algn="l"/>
                <a:tab pos="3518535" algn="l"/>
              </a:tabLst>
            </a:pP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768943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89" y="426410"/>
            <a:ext cx="11307650" cy="2769989"/>
          </a:xfrm>
          <a:prstGeom prst="rect">
            <a:avLst/>
          </a:prstGeom>
        </p:spPr>
        <p:txBody>
          <a:bodyPr wrap="square">
            <a:spAutoFit/>
          </a:bodyPr>
          <a:lstStyle/>
          <a:p>
            <a:pPr algn="just" rtl="1">
              <a:spcAft>
                <a:spcPts val="0"/>
              </a:spcAft>
              <a:tabLst>
                <a:tab pos="3460750" algn="l"/>
                <a:tab pos="3518535" algn="l"/>
              </a:tabLst>
            </a:pPr>
            <a:r>
              <a:rPr lang="ar-DZ" u="sng" dirty="0">
                <a:latin typeface="Calibri" panose="020F0502020204030204" pitchFamily="34" charset="0"/>
                <a:ea typeface="Calibri" panose="020F0502020204030204" pitchFamily="34" charset="0"/>
                <a:cs typeface="Simplified Arabic" panose="02020603050405020304" pitchFamily="18" charset="-78"/>
              </a:rPr>
              <a:t>المنتجات الذهنية </a:t>
            </a:r>
            <a:r>
              <a:rPr lang="ar-DZ" dirty="0">
                <a:latin typeface="Calibri" panose="020F0502020204030204" pitchFamily="34" charset="0"/>
                <a:ea typeface="Calibri" panose="020F0502020204030204" pitchFamily="34" charset="0"/>
                <a:cs typeface="Simplified Arabic" panose="02020603050405020304" pitchFamily="18" charset="-78"/>
              </a:rPr>
              <a:t>( اللينة ) التي يمكن </a:t>
            </a:r>
            <a:r>
              <a:rPr lang="ar-DZ" dirty="0" smtClean="0">
                <a:latin typeface="Calibri" panose="020F0502020204030204" pitchFamily="34" charset="0"/>
                <a:ea typeface="Calibri" panose="020F0502020204030204" pitchFamily="34" charset="0"/>
                <a:cs typeface="Simplified Arabic" panose="02020603050405020304" pitchFamily="18" charset="-78"/>
              </a:rPr>
              <a:t>رقمتنها </a:t>
            </a:r>
            <a:r>
              <a:rPr lang="ar-DZ" dirty="0">
                <a:latin typeface="Calibri" panose="020F0502020204030204" pitchFamily="34" charset="0"/>
                <a:ea typeface="Calibri" panose="020F0502020204030204" pitchFamily="34" charset="0"/>
                <a:cs typeface="Simplified Arabic" panose="02020603050405020304" pitchFamily="18" charset="-78"/>
              </a:rPr>
              <a:t>بسهولة مثل المعلومات والبرامج فان انتاجها وتوزيعها يتم من خلال نظم المعلومات وشبكة الانترنت . </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tabLst>
                <a:tab pos="3460750" algn="l"/>
                <a:tab pos="3518535" algn="l"/>
              </a:tabLst>
            </a:pPr>
            <a:r>
              <a:rPr lang="ar-DZ" dirty="0">
                <a:latin typeface="Calibri" panose="020F0502020204030204" pitchFamily="34" charset="0"/>
                <a:ea typeface="Calibri" panose="020F0502020204030204" pitchFamily="34" charset="0"/>
                <a:cs typeface="Simplified Arabic" panose="02020603050405020304" pitchFamily="18" charset="-78"/>
              </a:rPr>
              <a:t>  اما اذا كانت هناك </a:t>
            </a:r>
            <a:r>
              <a:rPr lang="ar-DZ" u="sng" dirty="0">
                <a:latin typeface="Calibri" panose="020F0502020204030204" pitchFamily="34" charset="0"/>
                <a:ea typeface="Calibri" panose="020F0502020204030204" pitchFamily="34" charset="0"/>
                <a:cs typeface="Simplified Arabic" panose="02020603050405020304" pitchFamily="18" charset="-78"/>
              </a:rPr>
              <a:t>منتجات أخرى مادية لا يمكن رقمتنها </a:t>
            </a:r>
            <a:r>
              <a:rPr lang="ar-DZ" dirty="0">
                <a:latin typeface="Calibri" panose="020F0502020204030204" pitchFamily="34" charset="0"/>
                <a:ea typeface="Calibri" panose="020F0502020204030204" pitchFamily="34" charset="0"/>
                <a:cs typeface="Simplified Arabic" panose="02020603050405020304" pitchFamily="18" charset="-78"/>
              </a:rPr>
              <a:t>فإنها تحتاج الى طرق وقنوات توزيع تقليدية حتى ولو كانت عمليات البيع والشراء وتحويل الاموال تتم الكترونيا عبر الشبكات وباستخدام وسائل التجارة الالكترونية . </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tabLst>
                <a:tab pos="3460750" algn="l"/>
                <a:tab pos="3518535" algn="l"/>
              </a:tabLst>
            </a:pPr>
            <a:r>
              <a:rPr lang="ar-DZ" dirty="0">
                <a:latin typeface="Calibri" panose="020F0502020204030204" pitchFamily="34" charset="0"/>
                <a:ea typeface="Calibri" panose="020F0502020204030204" pitchFamily="34" charset="0"/>
                <a:cs typeface="Simplified Arabic" panose="02020603050405020304" pitchFamily="18" charset="-78"/>
              </a:rPr>
              <a:t>    منتجو الخدمات ( مثل خدمات النقل ، السفر ، الإعلان ، التسويق .....الخ ) فبإمكانهم استخدام مداخل الاعمال الالكترونية الفورية والمفتوحة  (</a:t>
            </a:r>
            <a:r>
              <a:rPr lang="fr-FR" dirty="0">
                <a:latin typeface="Simplified Arabic" panose="02020603050405020304" pitchFamily="18" charset="-78"/>
                <a:ea typeface="Calibri" panose="020F0502020204030204" pitchFamily="34" charset="0"/>
                <a:cs typeface="Arial" panose="020B0604020202020204" pitchFamily="34" charset="0"/>
              </a:rPr>
              <a:t>online</a:t>
            </a:r>
            <a:r>
              <a:rPr lang="fr-FR" sz="1200" dirty="0">
                <a:latin typeface="Arial" panose="020B0604020202020204" pitchFamily="34" charset="0"/>
                <a:ea typeface="Calibri" panose="020F0502020204030204" pitchFamily="34" charset="0"/>
                <a:cs typeface="Arial" panose="020B0604020202020204" pitchFamily="34" charset="0"/>
              </a:rPr>
              <a:t> </a:t>
            </a:r>
            <a:r>
              <a:rPr lang="ar-DZ" dirty="0">
                <a:latin typeface="Calibri" panose="020F0502020204030204" pitchFamily="34" charset="0"/>
                <a:ea typeface="Calibri" panose="020F0502020204030204" pitchFamily="34" charset="0"/>
              </a:rPr>
              <a:t>) او مداخلة الاعمال غير الفورية (  </a:t>
            </a:r>
            <a:r>
              <a:rPr lang="fr-FR" dirty="0">
                <a:latin typeface="Calibri" panose="020F0502020204030204" pitchFamily="34" charset="0"/>
                <a:ea typeface="Calibri" panose="020F0502020204030204" pitchFamily="34" charset="0"/>
                <a:cs typeface="Arial" panose="020B0604020202020204" pitchFamily="34" charset="0"/>
              </a:rPr>
              <a:t>off line</a:t>
            </a:r>
            <a:r>
              <a:rPr lang="ar-DZ" dirty="0">
                <a:latin typeface="Calibri" panose="020F0502020204030204" pitchFamily="34" charset="0"/>
                <a:ea typeface="Calibri" panose="020F0502020204030204" pitchFamily="34" charset="0"/>
              </a:rPr>
              <a:t> ) . </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tabLst>
                <a:tab pos="3460750" algn="l"/>
                <a:tab pos="3518535" algn="l"/>
              </a:tabLst>
            </a:pPr>
            <a:r>
              <a:rPr lang="ar-DZ" dirty="0">
                <a:latin typeface="Calibri" panose="020F0502020204030204" pitchFamily="34" charset="0"/>
                <a:ea typeface="Calibri" panose="020F0502020204030204" pitchFamily="34" charset="0"/>
              </a:rPr>
              <a:t>   وتأسيسا على ما تقدم ، واعتمادا على نوع و طبيعة النشاط المستهدف ونوع وطبيعة المنتج  او الخدمة تضع المنظمة أهدافها الاستراتيجية التي تحقق لها النمو والنجاح في أنشطة الاعمال الإلكترونية . وتحتاج المنظمة الى وضع اهداف استراتيجية طموحة وواقعية لأنشطة الاعمال الالكترونية وان تأخذ بنظر الاعتبار عوامل ومتغيرات عديدة مثل الحجم و القدرات التنظيمية الموجودة والموارد الالية المتاحة لتقرر بعد ذلك مراحل تطوير أهدافها ، ومداخل تنفيذ هذه الأهداف . </a:t>
            </a:r>
            <a:endParaRPr lang="fr-FR" dirty="0" smtClean="0">
              <a:latin typeface="Calibri" panose="020F0502020204030204" pitchFamily="34" charset="0"/>
              <a:ea typeface="Calibri" panose="020F0502020204030204" pitchFamily="34" charset="0"/>
            </a:endParaRPr>
          </a:p>
          <a:p>
            <a:pPr algn="just" rtl="1">
              <a:spcAft>
                <a:spcPts val="0"/>
              </a:spcAft>
              <a:tabLst>
                <a:tab pos="3460750" algn="l"/>
                <a:tab pos="3518535" algn="l"/>
              </a:tabLst>
            </a:pP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7308400" y="2980955"/>
            <a:ext cx="4297972" cy="492443"/>
          </a:xfrm>
          <a:prstGeom prst="rect">
            <a:avLst/>
          </a:prstGeom>
        </p:spPr>
        <p:txBody>
          <a:bodyPr wrap="none">
            <a:spAutoFit/>
          </a:bodyPr>
          <a:lstStyle/>
          <a:p>
            <a:pPr algn="just" rtl="1"/>
            <a:r>
              <a:rPr lang="ar-DZ" sz="2600" u="sng" dirty="0">
                <a:effectLst>
                  <a:outerShdw blurRad="38100" dist="38100" dir="2700000" algn="tl">
                    <a:srgbClr val="000000">
                      <a:alpha val="43137"/>
                    </a:srgbClr>
                  </a:outerShdw>
                </a:effectLst>
              </a:rPr>
              <a:t>ثالثا : تطوير نظم الاعمال الالكترونية :</a:t>
            </a:r>
            <a:endParaRPr lang="fr-FR" sz="2600" u="sng" dirty="0">
              <a:effectLst>
                <a:outerShdw blurRad="38100" dist="38100" dir="2700000" algn="tl">
                  <a:srgbClr val="000000">
                    <a:alpha val="43137"/>
                  </a:srgbClr>
                </a:outerShdw>
              </a:effectLst>
            </a:endParaRPr>
          </a:p>
        </p:txBody>
      </p:sp>
      <p:sp>
        <p:nvSpPr>
          <p:cNvPr id="7" name="Rectangle 6"/>
          <p:cNvSpPr/>
          <p:nvPr/>
        </p:nvSpPr>
        <p:spPr>
          <a:xfrm>
            <a:off x="218941" y="3411842"/>
            <a:ext cx="11217498" cy="3477875"/>
          </a:xfrm>
          <a:prstGeom prst="rect">
            <a:avLst/>
          </a:prstGeom>
        </p:spPr>
        <p:txBody>
          <a:bodyPr wrap="square">
            <a:spAutoFit/>
          </a:bodyPr>
          <a:lstStyle/>
          <a:p>
            <a:pPr algn="just" rtl="1">
              <a:spcAft>
                <a:spcPts val="0"/>
              </a:spcAft>
              <a:tabLst>
                <a:tab pos="3460750" algn="l"/>
                <a:tab pos="3518535" algn="l"/>
              </a:tabLst>
            </a:pPr>
            <a:r>
              <a:rPr lang="ar-DZ" dirty="0">
                <a:latin typeface="Calibri" panose="020F0502020204030204" pitchFamily="34" charset="0"/>
                <a:ea typeface="Calibri" panose="020F0502020204030204" pitchFamily="34" charset="0"/>
              </a:rPr>
              <a:t> </a:t>
            </a:r>
            <a:r>
              <a:rPr lang="ar-DZ" sz="2000" dirty="0">
                <a:latin typeface="Calibri" panose="020F0502020204030204" pitchFamily="34" charset="0"/>
                <a:ea typeface="Calibri" panose="020F0502020204030204" pitchFamily="34" charset="0"/>
              </a:rPr>
              <a:t>تتضممن هذه المرحة حزم متنوعة و متكاملة من الأنشطة الجوهرية الضرورية لتصميم وتطبيق نظم وتقنيات الاعمال الالكترونية . فأنشطة تصميم نظم الاعمال الالكترونية تقوم بربط الابعاد التقني للأعمال الالكترونية بأنشطة وعمليات المنظمة ، كما يتم تحديد أنماط تبادل البيانات و المعلومات في داخل المنظمة من جهة . وبين المنظم وزبائنها او شركائها في الخارج من جهة أخرى  . </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rPr>
              <a:t>  وتحتاج الإدارة في هه المرحلة الى تحديد الأدوات والنظم التكنولوجية التي يمكن استخدامها لتنفيذ أنشطة الاعمال . فاذا اختارت الشركة مثلا تقنيات الانترانت فإنها تحتاج الى تحديد كيفية ربط الشركة بالإنترانت . </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rPr>
              <a:t>   ولكي تكون الشركة ناجحة في استخدام شبكة الانترانت وتوظيف الشبكة لاستخداماتها في أنشطة التجارة و الاعمال لا بد من العمل  أولا مع شبكة الانترنت ، لان نجاح المنظمة في تأسيس شبكة الانترنت لربط اقسامها او فروعها او حتى وحدات اعمالها الاستراتيجية يعني نجاح الشركة في حوسبة كل أنشطة اعمالها الداخلية .</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rPr>
              <a:t>   وينعكس هذا النجاح العملي على فرص استخدام شبكة الانترانت بكفاءة وفعالية . ان الخبرة المتراكمة الي يحصل عليها العاملون من خلال استخدامهم لتقنيات شبكة الانترانت تعني بالضرورة سهولة استخدامهم لتقنيات شبكة الاكسترانت ونظم العمل بتكنولوجيا شبكة الانترانت أيضا.</a:t>
            </a:r>
            <a:endParaRPr lang="fr-FR" sz="2000" dirty="0"/>
          </a:p>
        </p:txBody>
      </p:sp>
    </p:spTree>
    <p:extLst>
      <p:ext uri="{BB962C8B-B14F-4D97-AF65-F5344CB8AC3E}">
        <p14:creationId xmlns:p14="http://schemas.microsoft.com/office/powerpoint/2010/main" val="5843779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3882" y="825616"/>
            <a:ext cx="4623382" cy="492443"/>
          </a:xfrm>
          <a:prstGeom prst="rect">
            <a:avLst/>
          </a:prstGeom>
        </p:spPr>
        <p:txBody>
          <a:bodyPr wrap="none">
            <a:spAutoFit/>
          </a:bodyPr>
          <a:lstStyle/>
          <a:p>
            <a:pPr marL="228600" algn="just" rtl="1">
              <a:spcAft>
                <a:spcPts val="0"/>
              </a:spcAft>
              <a:tabLst>
                <a:tab pos="3460750" algn="l"/>
                <a:tab pos="3518535" algn="l"/>
              </a:tabLst>
            </a:pPr>
            <a:r>
              <a:rPr lang="ar-DZ" sz="26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رابعا : تطبيق نظم الاعمال الالكترونية :</a:t>
            </a:r>
            <a:endParaRPr lang="fr-FR" sz="26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669701" y="1389364"/>
            <a:ext cx="11217499" cy="4524315"/>
          </a:xfrm>
          <a:prstGeom prst="rect">
            <a:avLst/>
          </a:prstGeom>
        </p:spPr>
        <p:txBody>
          <a:bodyPr wrap="square">
            <a:spAutoFit/>
          </a:bodyPr>
          <a:lstStyle/>
          <a:p>
            <a:pPr marL="228600" algn="just" rtl="1">
              <a:spcAft>
                <a:spcPts val="0"/>
              </a:spcAft>
              <a:tabLst>
                <a:tab pos="3460750" algn="l"/>
                <a:tab pos="3518535" algn="l"/>
              </a:tabLst>
            </a:pPr>
            <a:r>
              <a:rPr lang="ar-DZ" b="1" dirty="0">
                <a:latin typeface="Simplified Arabic" panose="02020603050405020304" pitchFamily="18" charset="-78"/>
                <a:ea typeface="Calibri" panose="020F0502020204030204" pitchFamily="34" charset="0"/>
                <a:cs typeface="Simplified Arabic" panose="02020603050405020304" pitchFamily="18" charset="-78"/>
              </a:rPr>
              <a:t>تعتبر عملية تطبيق نظم الاعمال الالكترونية من اكثر مراحل تطوير استراتيجية الاعمال الالكترونية تعقيدا وتشابكا مع المراحل السابقة و اللاحقة في دورة التطوير المفتوحة .ان نجاح التطبيق يرتبط بحزم متنوعة ومتعددة من الأنشطة التقنية و التنظيمية و التدريبية و أداة العلاقة بالمديرين والعاملين وبنظم وأساليب العمل .</a:t>
            </a:r>
            <a:endParaRPr lang="fr-FR" b="1" dirty="0">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spcAft>
                <a:spcPts val="0"/>
              </a:spcAft>
              <a:tabLst>
                <a:tab pos="3460750" algn="l"/>
                <a:tab pos="3518535" algn="l"/>
              </a:tabLst>
            </a:pPr>
            <a:r>
              <a:rPr lang="ar-DZ" b="1" dirty="0">
                <a:latin typeface="Simplified Arabic" panose="02020603050405020304" pitchFamily="18" charset="-78"/>
                <a:ea typeface="Calibri" panose="020F0502020204030204" pitchFamily="34" charset="0"/>
                <a:cs typeface="Simplified Arabic" panose="02020603050405020304" pitchFamily="18" charset="-78"/>
              </a:rPr>
              <a:t>   و تكمن المشكلة الجوهرية التي تواجه فريق التطوير في هذه المرحلة في كيفية العمل من اجل خلق هم عميق لدى المديرين بأهمية الوظائف الحيوية الجديدة للأعمال الالكترونية  و بنوع و مستوى الدعم المطلوب لتنفيذها ، او الأدوات والأساليب التي يجب تهيئتها لضمان نجاح التطبيق </a:t>
            </a:r>
            <a:endParaRPr lang="ar-DZ" b="1" dirty="0" smtClean="0">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spcAft>
                <a:spcPts val="0"/>
              </a:spcAft>
              <a:tabLst>
                <a:tab pos="3460750" algn="l"/>
                <a:tab pos="3518535" algn="l"/>
              </a:tabLst>
            </a:pPr>
            <a:r>
              <a:rPr lang="ar-DZ" b="1" dirty="0">
                <a:latin typeface="Simplified Arabic" panose="02020603050405020304" pitchFamily="18" charset="-78"/>
                <a:ea typeface="Calibri" panose="020F0502020204030204" pitchFamily="34" charset="0"/>
                <a:cs typeface="Simplified Arabic" panose="02020603050405020304" pitchFamily="18" charset="-78"/>
              </a:rPr>
              <a:t>قبل كل شيء ، منظمات الاعمال لإلكترونية هي منظمات هندسة الاعمال بتكة . وهي أيضا منظمات اعادت هندسة عمليتها وانشطتها وهياكلها التنظيمية وتقنياتها المستخدمة ؛ منظمات لا تكسب هذه الصفات الجوهرية الاستثنائية الا اذا اعادت هندسة ثقافتها التنظيمية  . وهذه اعقد مهمة امام منظمات الاعمال الحديثة بها وتضع مهمات تنفيذها كجزء حيوي من رسالتها في ميدان الاعمال . ولهذا السبب يتطلب نجاح الإدارة في تطبيق نظم الاعمال الالكترونية ما يلي : </a:t>
            </a:r>
            <a:endParaRPr lang="ar-DZ" b="1" dirty="0" smtClean="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spcAft>
                <a:spcPts val="0"/>
              </a:spcAft>
              <a:buFont typeface="+mj-lt"/>
              <a:buAutoNum type="arabicPeriod"/>
              <a:tabLst>
                <a:tab pos="1174750" algn="l"/>
                <a:tab pos="1232535" algn="l"/>
              </a:tabLst>
            </a:pPr>
            <a:r>
              <a:rPr lang="ar-DZ" dirty="0">
                <a:latin typeface="Calibri" panose="020F0502020204030204" pitchFamily="34" charset="0"/>
                <a:ea typeface="Calibri" panose="020F0502020204030204" pitchFamily="34" charset="0"/>
                <a:cs typeface="Simplified Arabic" panose="02020603050405020304" pitchFamily="18" charset="-78"/>
              </a:rPr>
              <a:t>إعادة هندسة الاعمال والعمليات داخل المنظمة .</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tabLst>
                <a:tab pos="1174750" algn="l"/>
                <a:tab pos="1232535" algn="l"/>
              </a:tabLst>
            </a:pPr>
            <a:r>
              <a:rPr lang="ar-DZ" dirty="0">
                <a:latin typeface="Calibri" panose="020F0502020204030204" pitchFamily="34" charset="0"/>
                <a:ea typeface="Calibri" panose="020F0502020204030204" pitchFamily="34" charset="0"/>
                <a:cs typeface="Simplified Arabic" panose="02020603050405020304" pitchFamily="18" charset="-78"/>
              </a:rPr>
              <a:t>إعادة النظر في سلاسل التوريد او التجهيز وفي سلاسل القيمة التي تضفيها المنظمة من خلال تدفق أنشطتها في الداخل والخارج . </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tabLst>
                <a:tab pos="1174750" algn="l"/>
                <a:tab pos="1232535" algn="l"/>
              </a:tabLst>
            </a:pPr>
            <a:r>
              <a:rPr lang="ar-DZ" dirty="0">
                <a:latin typeface="Calibri" panose="020F0502020204030204" pitchFamily="34" charset="0"/>
                <a:ea typeface="Calibri" panose="020F0502020204030204" pitchFamily="34" charset="0"/>
                <a:cs typeface="Simplified Arabic" panose="02020603050405020304" pitchFamily="18" charset="-78"/>
              </a:rPr>
              <a:t>خلق هياكل لامركزية ، شبكية ، مرنة و ممكنة التحديث .</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tabLst>
                <a:tab pos="1174750" algn="l"/>
                <a:tab pos="1232535" algn="l"/>
              </a:tabLst>
            </a:pPr>
            <a:r>
              <a:rPr lang="ar-DZ" dirty="0">
                <a:latin typeface="Calibri" panose="020F0502020204030204" pitchFamily="34" charset="0"/>
                <a:ea typeface="Calibri" panose="020F0502020204030204" pitchFamily="34" charset="0"/>
                <a:cs typeface="Simplified Arabic" panose="02020603050405020304" pitchFamily="18" charset="-78"/>
              </a:rPr>
              <a:t>تكوين قيادات إدارية قادرة على التغيير او خلق أنماط العمل الجماعي كقاعدة تنظيمية للاتصالات الالكترونية . </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tabLst>
                <a:tab pos="1174750" algn="l"/>
                <a:tab pos="1232535" algn="l"/>
              </a:tabLst>
            </a:pPr>
            <a:r>
              <a:rPr lang="ar-DZ" dirty="0">
                <a:latin typeface="Calibri" panose="020F0502020204030204" pitchFamily="34" charset="0"/>
                <a:ea typeface="Calibri" panose="020F0502020204030204" pitchFamily="34" charset="0"/>
                <a:cs typeface="Simplified Arabic" panose="02020603050405020304" pitchFamily="18" charset="-78"/>
              </a:rPr>
              <a:t>تكوين نظم إدارة المعرفة ، وتوفير اليات وأدوات انشاء وخزن وتوزيع تحديث المعرفة في داخل المنظمة .</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tabLst>
                <a:tab pos="1174750" algn="l"/>
                <a:tab pos="1232535" algn="l"/>
              </a:tabLst>
            </a:pPr>
            <a:r>
              <a:rPr lang="ar-DZ" dirty="0">
                <a:latin typeface="Calibri" panose="020F0502020204030204" pitchFamily="34" charset="0"/>
                <a:ea typeface="Calibri" panose="020F0502020204030204" pitchFamily="34" charset="0"/>
                <a:cs typeface="Simplified Arabic" panose="02020603050405020304" pitchFamily="18" charset="-78"/>
              </a:rPr>
              <a:t>تهيئة مستلزمات إدارة تكنولوجيا الاعمال الالكترونية من خلال انشاء وحدة تنظيمية مسؤولة عنها تتولى إدارة تطوير تطبيقات الاعمال الالكترونية . </a:t>
            </a:r>
            <a:endParaRPr lang="fr-FR" sz="1200" dirty="0">
              <a:latin typeface="Calibri" panose="020F0502020204030204" pitchFamily="34" charset="0"/>
              <a:ea typeface="Calibri" panose="020F0502020204030204" pitchFamily="34" charset="0"/>
              <a:cs typeface="Arial" panose="020B0604020202020204" pitchFamily="34" charset="0"/>
            </a:endParaRPr>
          </a:p>
          <a:p>
            <a:pPr marL="228600" algn="just" rtl="1">
              <a:spcAft>
                <a:spcPts val="0"/>
              </a:spcAft>
              <a:tabLst>
                <a:tab pos="3460750" algn="l"/>
                <a:tab pos="3518535" algn="l"/>
              </a:tabLst>
            </a:pPr>
            <a:endParaRPr lang="fr-FR" b="1"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0898506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304" y="399245"/>
            <a:ext cx="11552350" cy="2862322"/>
          </a:xfrm>
          <a:prstGeom prst="rect">
            <a:avLst/>
          </a:prstGeom>
        </p:spPr>
        <p:txBody>
          <a:bodyPr wrap="square">
            <a:spAutoFit/>
          </a:bodyPr>
          <a:lstStyle/>
          <a:p>
            <a:pPr marL="228600"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cs typeface="Simplified Arabic" panose="02020603050405020304" pitchFamily="18" charset="-78"/>
              </a:rPr>
              <a:t>الشكل </a:t>
            </a:r>
            <a:r>
              <a:rPr lang="ar-DZ" sz="2000" dirty="0" smtClean="0">
                <a:latin typeface="Calibri" panose="020F0502020204030204" pitchFamily="34" charset="0"/>
                <a:ea typeface="Calibri" panose="020F0502020204030204" pitchFamily="34" charset="0"/>
                <a:cs typeface="Simplified Arabic" panose="02020603050405020304" pitchFamily="18" charset="-78"/>
              </a:rPr>
              <a:t>(02) </a:t>
            </a:r>
            <a:r>
              <a:rPr lang="ar-DZ" sz="2000" dirty="0">
                <a:latin typeface="Calibri" panose="020F0502020204030204" pitchFamily="34" charset="0"/>
                <a:ea typeface="Calibri" panose="020F0502020204030204" pitchFamily="34" charset="0"/>
                <a:cs typeface="Simplified Arabic" panose="02020603050405020304" pitchFamily="18" charset="-78"/>
              </a:rPr>
              <a:t>استخدام تحليل (</a:t>
            </a:r>
            <a:r>
              <a:rPr lang="fr-FR" sz="2000" dirty="0">
                <a:latin typeface="Simplified Arabic" panose="02020603050405020304" pitchFamily="18" charset="-78"/>
                <a:ea typeface="Calibri" panose="020F0502020204030204" pitchFamily="34" charset="0"/>
                <a:cs typeface="Arial" panose="020B0604020202020204" pitchFamily="34" charset="0"/>
              </a:rPr>
              <a:t>SWOT</a:t>
            </a:r>
            <a:r>
              <a:rPr lang="ar-DZ" sz="2000" dirty="0">
                <a:latin typeface="Calibri" panose="020F0502020204030204" pitchFamily="34" charset="0"/>
                <a:ea typeface="Calibri" panose="020F0502020204030204" pitchFamily="34" charset="0"/>
                <a:cs typeface="Simplified Arabic" panose="02020603050405020304" pitchFamily="18" charset="-78"/>
              </a:rPr>
              <a:t>) لمراجعة وتقويم استراتيجية الاعمال الالكترونية .</a:t>
            </a:r>
            <a:endParaRPr lang="fr-FR" sz="2000" dirty="0">
              <a:latin typeface="Calibri" panose="020F0502020204030204" pitchFamily="34" charset="0"/>
              <a:ea typeface="Calibri" panose="020F0502020204030204" pitchFamily="34" charset="0"/>
              <a:cs typeface="Arial" panose="020B0604020202020204" pitchFamily="34" charset="0"/>
            </a:endParaRPr>
          </a:p>
          <a:p>
            <a:pPr marL="228600"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cs typeface="Simplified Arabic" panose="02020603050405020304" pitchFamily="18" charset="-78"/>
              </a:rPr>
              <a:t>   وتستند أنشطة تقويم نظم و تقنيات الاعمال الالكترونية أيضا بدرجة رئيسية على كفاءة نظم الحماية والامن الخاصة بالبيانات والمعلومات والأموال .  وبالتالي فان معيار حماية وامن المنظمة والزبائن ، وهو المعيار الغائب الى حد ما عند تقويم أنشطة الاعمال التقليدية ، يعتبر العنصر المرجح لنجاح او فشل المنظمة ككل . فلا فائدة من النتائج الإيجابية التي قد تحقق اعلى مستوى الأرباح المبيعات ، وزيادة اعداد الزبائن في الاجل القصير اذا كانت هناك اختراقات جدية لأمن شبكة الاتصالات اذا كانت هناك فجوات نقص خطيرة في استخدام نظم الحماية مثل برامج جدران النار والتشفير وكلمات السر ، الى غير ذلك. </a:t>
            </a:r>
            <a:endParaRPr lang="fr-FR" sz="2000" dirty="0">
              <a:latin typeface="Calibri" panose="020F0502020204030204" pitchFamily="34" charset="0"/>
              <a:ea typeface="Calibri" panose="020F0502020204030204" pitchFamily="34" charset="0"/>
              <a:cs typeface="Arial" panose="020B0604020202020204" pitchFamily="34" charset="0"/>
            </a:endParaRPr>
          </a:p>
          <a:p>
            <a:pPr marL="228600"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cs typeface="Simplified Arabic" panose="02020603050405020304" pitchFamily="18" charset="-78"/>
              </a:rPr>
              <a:t>   ومن الضروري ي هذه المرحلة مقارنة اليات او نظم التامين اللازم لتبادل المعلومات عبر الشبكات (مثل نظم التشفير ، التوقيع الرقمي ، الشهادة الرقمية ، مراقبة الدخول ، سد حركة الرسائل ، التثبت من الهوية ، المصادقة الالكترونية ... الخ ) وتحديد درجة كفاءة وفعالية كل نظام او برنامج مستخدم لأغراض حماية البيانات والمعلومات الالكترونية المتبادلة مع المستفيدين . </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2238375"/>
      </p:ext>
    </p:extLst>
  </p:cSld>
  <p:clrMapOvr>
    <a:masterClrMapping/>
  </p:clrMapOvr>
  <p:transition spd="med"/>
</p:sld>
</file>

<file path=ppt/theme/theme1.xml><?xml version="1.0" encoding="utf-8"?>
<a:theme xmlns:a="http://schemas.openxmlformats.org/drawingml/2006/main" name="Thème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1739</TotalTime>
  <Words>2731</Words>
  <Application>Microsoft Office PowerPoint</Application>
  <PresentationFormat>Grand écran</PresentationFormat>
  <Paragraphs>113</Paragraphs>
  <Slides>16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Calibri</vt:lpstr>
      <vt:lpstr>Calibri Light</vt:lpstr>
      <vt:lpstr>Simplified Arabic</vt:lpstr>
      <vt:lpstr>Source Sans Pro</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elathir</dc:creator>
  <cp:lastModifiedBy>HALIM</cp:lastModifiedBy>
  <cp:revision>98</cp:revision>
  <dcterms:created xsi:type="dcterms:W3CDTF">2023-10-22T08:26:13Z</dcterms:created>
  <dcterms:modified xsi:type="dcterms:W3CDTF">2024-05-03T20:55:34Z</dcterms:modified>
</cp:coreProperties>
</file>