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1" d="100"/>
          <a:sy n="61" d="100"/>
        </p:scale>
        <p:origin x="-552"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1959769"/>
            <a:ext cx="7477601" cy="1916430"/>
          </a:xfrm>
          <a:prstGeom prst="rect">
            <a:avLst/>
          </a:prstGeom>
          <a:noFill/>
          <a:ln/>
        </p:spPr>
        <p:txBody>
          <a:bodyPr wrap="square" rtlCol="0" anchor="t"/>
          <a:lstStyle/>
          <a:p>
            <a:pPr marL="0" indent="0">
              <a:lnSpc>
                <a:spcPts val="7545"/>
              </a:lnSpc>
              <a:buNone/>
            </a:pPr>
            <a:r>
              <a:rPr lang="en-US" sz="6036" dirty="0">
                <a:solidFill>
                  <a:srgbClr val="272D45"/>
                </a:solidFill>
                <a:latin typeface="Kanit" pitchFamily="34" charset="0"/>
                <a:ea typeface="Kanit" pitchFamily="34" charset="-122"/>
                <a:cs typeface="Kanit" pitchFamily="34" charset="-120"/>
              </a:rPr>
              <a:t>هياكل المرافقة والدعم المقاولاتي في الجزائر</a:t>
            </a:r>
            <a:endParaRPr lang="en-US" sz="6036" dirty="0"/>
          </a:p>
        </p:txBody>
      </p:sp>
      <p:sp>
        <p:nvSpPr>
          <p:cNvPr id="6" name="Text 3"/>
          <p:cNvSpPr/>
          <p:nvPr/>
        </p:nvSpPr>
        <p:spPr>
          <a:xfrm>
            <a:off x="833199" y="4209455"/>
            <a:ext cx="7477601" cy="1421606"/>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الجزائر تمتلك مجموعة متنوعة من الهياكل الحكومية والخاصة المكرسة لدعم ومرافقة المقاولين والمؤسسات الناشئة. تتراوح هذه الهياكل من حاضنات الأعمال إلى شبكات الدعم الفني والمالي، وتهدف إلى تعزيز المناخ المؤاتي للمقاولة وتسهيل ولوج الشباب لعالم المقاولة.</a:t>
            </a:r>
            <a:endParaRPr lang="en-US" sz="1750" dirty="0"/>
          </a:p>
        </p:txBody>
      </p:sp>
      <p:sp>
        <p:nvSpPr>
          <p:cNvPr id="7" name="Shape 4"/>
          <p:cNvSpPr/>
          <p:nvPr/>
        </p:nvSpPr>
        <p:spPr>
          <a:xfrm>
            <a:off x="833199" y="5897642"/>
            <a:ext cx="355402" cy="355402"/>
          </a:xfrm>
          <a:prstGeom prst="roundRect">
            <a:avLst>
              <a:gd name="adj" fmla="val 25726039"/>
            </a:avLst>
          </a:prstGeom>
          <a:noFill/>
          <a:ln w="7620">
            <a:solidFill>
              <a:srgbClr val="FFFFFF"/>
            </a:solidFill>
            <a:prstDash val="solid"/>
          </a:ln>
        </p:spPr>
      </p:sp>
      <p:pic>
        <p:nvPicPr>
          <p:cNvPr id="8" name="Image 1" descr="preencoded.png"/>
          <p:cNvPicPr>
            <a:picLocks noChangeAspect="1"/>
          </p:cNvPicPr>
          <p:nvPr/>
        </p:nvPicPr>
        <p:blipFill>
          <a:blip r:embed="rId4"/>
          <a:stretch>
            <a:fillRect/>
          </a:stretch>
        </p:blipFill>
        <p:spPr>
          <a:xfrm>
            <a:off x="840819" y="5905262"/>
            <a:ext cx="340162" cy="340162"/>
          </a:xfrm>
          <a:prstGeom prst="rect">
            <a:avLst/>
          </a:prstGeom>
        </p:spPr>
      </p:pic>
      <p:sp>
        <p:nvSpPr>
          <p:cNvPr id="9" name="Text 5"/>
          <p:cNvSpPr/>
          <p:nvPr/>
        </p:nvSpPr>
        <p:spPr>
          <a:xfrm>
            <a:off x="1299686" y="5880973"/>
            <a:ext cx="2160508" cy="388858"/>
          </a:xfrm>
          <a:prstGeom prst="rect">
            <a:avLst/>
          </a:prstGeom>
          <a:noFill/>
          <a:ln/>
        </p:spPr>
        <p:txBody>
          <a:bodyPr wrap="none" rtlCol="0" anchor="t"/>
          <a:lstStyle/>
          <a:p>
            <a:pPr marL="0" indent="0" algn="l">
              <a:lnSpc>
                <a:spcPts val="3062"/>
              </a:lnSpc>
              <a:buNone/>
            </a:pPr>
            <a:r>
              <a:rPr lang="en-US" sz="2187" b="1" dirty="0">
                <a:solidFill>
                  <a:srgbClr val="2C3249"/>
                </a:solidFill>
                <a:latin typeface="Martel Sans" pitchFamily="34" charset="0"/>
                <a:ea typeface="Martel Sans" pitchFamily="34" charset="-122"/>
                <a:cs typeface="Martel Sans" pitchFamily="34" charset="-120"/>
              </a:rPr>
              <a:t>by Soulef Rahal</a:t>
            </a:r>
            <a:endParaRPr lang="en-US" sz="218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1112877"/>
            <a:ext cx="10554414" cy="1388745"/>
          </a:xfrm>
          <a:prstGeom prst="rect">
            <a:avLst/>
          </a:prstGeom>
          <a:ln/>
        </p:spPr>
        <p:style>
          <a:lnRef idx="3">
            <a:schemeClr val="lt1"/>
          </a:lnRef>
          <a:fillRef idx="1">
            <a:schemeClr val="accent4"/>
          </a:fillRef>
          <a:effectRef idx="1">
            <a:schemeClr val="accent4"/>
          </a:effectRef>
          <a:fontRef idx="minor">
            <a:schemeClr val="lt1"/>
          </a:fontRef>
        </p:style>
        <p:txBody>
          <a:bodyPr wrap="square" rtlCol="0" anchor="t"/>
          <a:lstStyle/>
          <a:p>
            <a:pPr marL="0" indent="0" algn="ctr">
              <a:lnSpc>
                <a:spcPts val="5468"/>
              </a:lnSpc>
              <a:buNone/>
            </a:pPr>
            <a:r>
              <a:rPr lang="en-US" sz="4374" dirty="0">
                <a:solidFill>
                  <a:srgbClr val="272D45"/>
                </a:solidFill>
                <a:latin typeface="Kanit" pitchFamily="34" charset="0"/>
                <a:ea typeface="Kanit" pitchFamily="34" charset="-122"/>
                <a:cs typeface="Kanit" pitchFamily="34" charset="-120"/>
              </a:rPr>
              <a:t>الخلاصة والتوصيات لتطوير هياكل المرافقة والدعم المقاولاتي</a:t>
            </a:r>
            <a:endParaRPr lang="en-US" sz="4374" dirty="0"/>
          </a:p>
        </p:txBody>
      </p:sp>
      <p:sp>
        <p:nvSpPr>
          <p:cNvPr id="5" name="Shape 3"/>
          <p:cNvSpPr/>
          <p:nvPr/>
        </p:nvSpPr>
        <p:spPr>
          <a:xfrm>
            <a:off x="2037993" y="3119557"/>
            <a:ext cx="499943" cy="499943"/>
          </a:xfrm>
          <a:prstGeom prst="roundRect">
            <a:avLst>
              <a:gd name="adj" fmla="val 20000"/>
            </a:avLst>
          </a:prstGeom>
          <a:solidFill>
            <a:srgbClr val="DFECE9"/>
          </a:solidFill>
          <a:ln w="7620">
            <a:solidFill>
              <a:srgbClr val="C5D2CF"/>
            </a:solidFill>
            <a:prstDash val="solid"/>
          </a:ln>
        </p:spPr>
      </p:sp>
      <p:sp>
        <p:nvSpPr>
          <p:cNvPr id="6" name="Text 4"/>
          <p:cNvSpPr/>
          <p:nvPr/>
        </p:nvSpPr>
        <p:spPr>
          <a:xfrm>
            <a:off x="2237303" y="3161228"/>
            <a:ext cx="101322" cy="416481"/>
          </a:xfrm>
          <a:prstGeom prst="rect">
            <a:avLst/>
          </a:prstGeom>
          <a:noFill/>
          <a:ln/>
        </p:spPr>
        <p:txBody>
          <a:bodyPr wrap="none" rtlCol="0" anchor="t"/>
          <a:lstStyle/>
          <a:p>
            <a:pPr marL="0" indent="0" algn="ctr">
              <a:lnSpc>
                <a:spcPts val="3281"/>
              </a:lnSpc>
              <a:buNone/>
            </a:pPr>
            <a:r>
              <a:rPr lang="en-US" sz="2624" dirty="0">
                <a:solidFill>
                  <a:srgbClr val="2C3249"/>
                </a:solidFill>
                <a:latin typeface="Kanit" pitchFamily="34" charset="0"/>
                <a:ea typeface="Kanit" pitchFamily="34" charset="-122"/>
                <a:cs typeface="Kanit" pitchFamily="34" charset="-120"/>
              </a:rPr>
              <a:t>1</a:t>
            </a:r>
            <a:endParaRPr lang="en-US" sz="2624" dirty="0"/>
          </a:p>
        </p:txBody>
      </p:sp>
      <p:sp>
        <p:nvSpPr>
          <p:cNvPr id="7" name="Text 5"/>
          <p:cNvSpPr/>
          <p:nvPr/>
        </p:nvSpPr>
        <p:spPr>
          <a:xfrm>
            <a:off x="2760107" y="3195876"/>
            <a:ext cx="2777490" cy="347186"/>
          </a:xfrm>
          <a:prstGeom prst="rect">
            <a:avLst/>
          </a:prstGeom>
          <a:noFill/>
          <a:ln/>
        </p:spPr>
        <p:txBody>
          <a:bodyPr wrap="none" rtlCol="0" anchor="t"/>
          <a:lstStyle/>
          <a:p>
            <a:pPr marL="0" indent="0">
              <a:lnSpc>
                <a:spcPts val="2734"/>
              </a:lnSpc>
              <a:buNone/>
            </a:pPr>
            <a:r>
              <a:rPr lang="en-US" sz="2187" dirty="0">
                <a:solidFill>
                  <a:srgbClr val="2C3249"/>
                </a:solidFill>
                <a:latin typeface="Kanit" pitchFamily="34" charset="0"/>
                <a:ea typeface="Kanit" pitchFamily="34" charset="-122"/>
                <a:cs typeface="Kanit" pitchFamily="34" charset="-120"/>
              </a:rPr>
              <a:t>تعزيز التنسيق والتكامل</a:t>
            </a:r>
            <a:endParaRPr lang="en-US" sz="2187" dirty="0"/>
          </a:p>
        </p:txBody>
      </p:sp>
      <p:sp>
        <p:nvSpPr>
          <p:cNvPr id="8" name="Text 6"/>
          <p:cNvSpPr/>
          <p:nvPr/>
        </p:nvSpPr>
        <p:spPr>
          <a:xfrm>
            <a:off x="2760107" y="3676293"/>
            <a:ext cx="4444008" cy="1421606"/>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ضرورة تعزيز التنسيق والتكامل بين الهياكل الحكومية والخاصة للمرافقة والدعم المقاولاتي لتوحيد الجهود وتجميع الخبرات والموارد لتقديم دعم أكثر فعالية للمقاولين.</a:t>
            </a:r>
            <a:endParaRPr lang="en-US" sz="1750" dirty="0"/>
          </a:p>
        </p:txBody>
      </p:sp>
      <p:sp>
        <p:nvSpPr>
          <p:cNvPr id="9" name="Shape 7"/>
          <p:cNvSpPr/>
          <p:nvPr/>
        </p:nvSpPr>
        <p:spPr>
          <a:xfrm>
            <a:off x="7426285" y="3119557"/>
            <a:ext cx="499943" cy="499943"/>
          </a:xfrm>
          <a:prstGeom prst="roundRect">
            <a:avLst>
              <a:gd name="adj" fmla="val 20000"/>
            </a:avLst>
          </a:prstGeom>
          <a:solidFill>
            <a:srgbClr val="DFECE9"/>
          </a:solidFill>
          <a:ln w="7620">
            <a:solidFill>
              <a:srgbClr val="C5D2CF"/>
            </a:solidFill>
            <a:prstDash val="solid"/>
          </a:ln>
        </p:spPr>
      </p:sp>
      <p:sp>
        <p:nvSpPr>
          <p:cNvPr id="10" name="Text 8"/>
          <p:cNvSpPr/>
          <p:nvPr/>
        </p:nvSpPr>
        <p:spPr>
          <a:xfrm>
            <a:off x="7591901" y="3161228"/>
            <a:ext cx="168712" cy="416481"/>
          </a:xfrm>
          <a:prstGeom prst="rect">
            <a:avLst/>
          </a:prstGeom>
          <a:noFill/>
          <a:ln/>
        </p:spPr>
        <p:txBody>
          <a:bodyPr wrap="none" rtlCol="0" anchor="t"/>
          <a:lstStyle/>
          <a:p>
            <a:pPr marL="0" indent="0" algn="ctr">
              <a:lnSpc>
                <a:spcPts val="3281"/>
              </a:lnSpc>
              <a:buNone/>
            </a:pPr>
            <a:r>
              <a:rPr lang="en-US" sz="2624" dirty="0">
                <a:solidFill>
                  <a:srgbClr val="2C3249"/>
                </a:solidFill>
                <a:latin typeface="Kanit" pitchFamily="34" charset="0"/>
                <a:ea typeface="Kanit" pitchFamily="34" charset="-122"/>
                <a:cs typeface="Kanit" pitchFamily="34" charset="-120"/>
              </a:rPr>
              <a:t>2</a:t>
            </a:r>
            <a:endParaRPr lang="en-US" sz="2624" dirty="0"/>
          </a:p>
        </p:txBody>
      </p:sp>
      <p:sp>
        <p:nvSpPr>
          <p:cNvPr id="11" name="Text 9"/>
          <p:cNvSpPr/>
          <p:nvPr/>
        </p:nvSpPr>
        <p:spPr>
          <a:xfrm>
            <a:off x="8148399" y="3195876"/>
            <a:ext cx="2777490" cy="347186"/>
          </a:xfrm>
          <a:prstGeom prst="rect">
            <a:avLst/>
          </a:prstGeom>
          <a:noFill/>
          <a:ln/>
        </p:spPr>
        <p:txBody>
          <a:bodyPr wrap="none" rtlCol="0" anchor="t"/>
          <a:lstStyle/>
          <a:p>
            <a:pPr marL="0" indent="0">
              <a:lnSpc>
                <a:spcPts val="2734"/>
              </a:lnSpc>
              <a:buNone/>
            </a:pPr>
            <a:r>
              <a:rPr lang="en-US" sz="2187" dirty="0">
                <a:solidFill>
                  <a:srgbClr val="2C3249"/>
                </a:solidFill>
                <a:latin typeface="Kanit" pitchFamily="34" charset="0"/>
                <a:ea typeface="Kanit" pitchFamily="34" charset="-122"/>
                <a:cs typeface="Kanit" pitchFamily="34" charset="-120"/>
              </a:rPr>
              <a:t>زيادة التمويل والموارد</a:t>
            </a:r>
            <a:endParaRPr lang="en-US" sz="2187" dirty="0"/>
          </a:p>
        </p:txBody>
      </p:sp>
      <p:sp>
        <p:nvSpPr>
          <p:cNvPr id="12" name="Text 10"/>
          <p:cNvSpPr/>
          <p:nvPr/>
        </p:nvSpPr>
        <p:spPr>
          <a:xfrm>
            <a:off x="8148399" y="3676293"/>
            <a:ext cx="4444008" cy="1066205"/>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تخصيص موارد مالية وبشرية كافية لهذه الهياكل، لتمكينها من توسيع نطاق خدماتها وبرامجها الداعمة للمقاولات الناشئة والمبتكرة.</a:t>
            </a:r>
            <a:endParaRPr lang="en-US" sz="1750" dirty="0"/>
          </a:p>
        </p:txBody>
      </p:sp>
      <p:sp>
        <p:nvSpPr>
          <p:cNvPr id="13" name="Shape 11"/>
          <p:cNvSpPr/>
          <p:nvPr/>
        </p:nvSpPr>
        <p:spPr>
          <a:xfrm>
            <a:off x="2037993" y="5493663"/>
            <a:ext cx="499943" cy="499943"/>
          </a:xfrm>
          <a:prstGeom prst="roundRect">
            <a:avLst>
              <a:gd name="adj" fmla="val 20000"/>
            </a:avLst>
          </a:prstGeom>
          <a:solidFill>
            <a:srgbClr val="DFECE9"/>
          </a:solidFill>
          <a:ln w="7620">
            <a:solidFill>
              <a:srgbClr val="C5D2CF"/>
            </a:solidFill>
            <a:prstDash val="solid"/>
          </a:ln>
        </p:spPr>
      </p:sp>
      <p:sp>
        <p:nvSpPr>
          <p:cNvPr id="14" name="Text 12"/>
          <p:cNvSpPr/>
          <p:nvPr/>
        </p:nvSpPr>
        <p:spPr>
          <a:xfrm>
            <a:off x="2202299" y="5535335"/>
            <a:ext cx="171331" cy="416481"/>
          </a:xfrm>
          <a:prstGeom prst="rect">
            <a:avLst/>
          </a:prstGeom>
          <a:noFill/>
          <a:ln/>
        </p:spPr>
        <p:txBody>
          <a:bodyPr wrap="none" rtlCol="0" anchor="t"/>
          <a:lstStyle/>
          <a:p>
            <a:pPr marL="0" indent="0" algn="ctr">
              <a:lnSpc>
                <a:spcPts val="3281"/>
              </a:lnSpc>
              <a:buNone/>
            </a:pPr>
            <a:r>
              <a:rPr lang="en-US" sz="2624" dirty="0">
                <a:solidFill>
                  <a:srgbClr val="2C3249"/>
                </a:solidFill>
                <a:latin typeface="Kanit" pitchFamily="34" charset="0"/>
                <a:ea typeface="Kanit" pitchFamily="34" charset="-122"/>
                <a:cs typeface="Kanit" pitchFamily="34" charset="-120"/>
              </a:rPr>
              <a:t>3</a:t>
            </a:r>
            <a:endParaRPr lang="en-US" sz="2624" dirty="0"/>
          </a:p>
        </p:txBody>
      </p:sp>
      <p:sp>
        <p:nvSpPr>
          <p:cNvPr id="15" name="Text 13"/>
          <p:cNvSpPr/>
          <p:nvPr/>
        </p:nvSpPr>
        <p:spPr>
          <a:xfrm>
            <a:off x="2760107" y="5569982"/>
            <a:ext cx="2777490" cy="347186"/>
          </a:xfrm>
          <a:prstGeom prst="rect">
            <a:avLst/>
          </a:prstGeom>
          <a:noFill/>
          <a:ln/>
        </p:spPr>
        <p:txBody>
          <a:bodyPr wrap="none" rtlCol="0" anchor="t"/>
          <a:lstStyle/>
          <a:p>
            <a:pPr marL="0" indent="0">
              <a:lnSpc>
                <a:spcPts val="2734"/>
              </a:lnSpc>
              <a:buNone/>
            </a:pPr>
            <a:r>
              <a:rPr lang="en-US" sz="2187" dirty="0">
                <a:solidFill>
                  <a:srgbClr val="2C3249"/>
                </a:solidFill>
                <a:latin typeface="Kanit" pitchFamily="34" charset="0"/>
                <a:ea typeface="Kanit" pitchFamily="34" charset="-122"/>
                <a:cs typeface="Kanit" pitchFamily="34" charset="-120"/>
              </a:rPr>
              <a:t>تطوير الكفاءات والخبرات</a:t>
            </a:r>
            <a:endParaRPr lang="en-US" sz="2187" dirty="0"/>
          </a:p>
        </p:txBody>
      </p:sp>
      <p:sp>
        <p:nvSpPr>
          <p:cNvPr id="16" name="Text 14"/>
          <p:cNvSpPr/>
          <p:nvPr/>
        </p:nvSpPr>
        <p:spPr>
          <a:xfrm>
            <a:off x="2760107" y="6050399"/>
            <a:ext cx="4444008" cy="1066205"/>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تعزيز كفاءات الموظفين والخبراء ضمن هياكل المرافقة والدعم، وتأهيلهم لتقديم الاستشارات والتوجيهات المتخصصة اللازمة لنجاح المقاولين.</a:t>
            </a:r>
            <a:endParaRPr lang="en-US" sz="1750" dirty="0"/>
          </a:p>
        </p:txBody>
      </p:sp>
      <p:sp>
        <p:nvSpPr>
          <p:cNvPr id="17" name="Shape 15"/>
          <p:cNvSpPr/>
          <p:nvPr/>
        </p:nvSpPr>
        <p:spPr>
          <a:xfrm>
            <a:off x="7426285" y="5493663"/>
            <a:ext cx="499943" cy="499943"/>
          </a:xfrm>
          <a:prstGeom prst="roundRect">
            <a:avLst>
              <a:gd name="adj" fmla="val 20000"/>
            </a:avLst>
          </a:prstGeom>
          <a:solidFill>
            <a:srgbClr val="DFECE9"/>
          </a:solidFill>
          <a:ln w="7620">
            <a:solidFill>
              <a:srgbClr val="C5D2CF"/>
            </a:solidFill>
            <a:prstDash val="solid"/>
          </a:ln>
        </p:spPr>
      </p:sp>
      <p:sp>
        <p:nvSpPr>
          <p:cNvPr id="18" name="Text 16"/>
          <p:cNvSpPr/>
          <p:nvPr/>
        </p:nvSpPr>
        <p:spPr>
          <a:xfrm>
            <a:off x="7586067" y="5535335"/>
            <a:ext cx="180380" cy="416481"/>
          </a:xfrm>
          <a:prstGeom prst="rect">
            <a:avLst/>
          </a:prstGeom>
          <a:noFill/>
          <a:ln/>
        </p:spPr>
        <p:txBody>
          <a:bodyPr wrap="none" rtlCol="0" anchor="t"/>
          <a:lstStyle/>
          <a:p>
            <a:pPr marL="0" indent="0" algn="ctr">
              <a:lnSpc>
                <a:spcPts val="3281"/>
              </a:lnSpc>
              <a:buNone/>
            </a:pPr>
            <a:r>
              <a:rPr lang="en-US" sz="2624" dirty="0">
                <a:solidFill>
                  <a:srgbClr val="2C3249"/>
                </a:solidFill>
                <a:latin typeface="Kanit" pitchFamily="34" charset="0"/>
                <a:ea typeface="Kanit" pitchFamily="34" charset="-122"/>
                <a:cs typeface="Kanit" pitchFamily="34" charset="-120"/>
              </a:rPr>
              <a:t>4</a:t>
            </a:r>
            <a:endParaRPr lang="en-US" sz="2624" dirty="0"/>
          </a:p>
        </p:txBody>
      </p:sp>
      <p:sp>
        <p:nvSpPr>
          <p:cNvPr id="19" name="Text 17"/>
          <p:cNvSpPr/>
          <p:nvPr/>
        </p:nvSpPr>
        <p:spPr>
          <a:xfrm>
            <a:off x="8148399" y="5569982"/>
            <a:ext cx="2777490" cy="347186"/>
          </a:xfrm>
          <a:prstGeom prst="rect">
            <a:avLst/>
          </a:prstGeom>
          <a:noFill/>
          <a:ln/>
        </p:spPr>
        <p:txBody>
          <a:bodyPr wrap="none" rtlCol="0" anchor="t"/>
          <a:lstStyle/>
          <a:p>
            <a:pPr marL="0" indent="0">
              <a:lnSpc>
                <a:spcPts val="2734"/>
              </a:lnSpc>
              <a:buNone/>
            </a:pPr>
            <a:r>
              <a:rPr lang="en-US" sz="2187" dirty="0">
                <a:solidFill>
                  <a:srgbClr val="2C3249"/>
                </a:solidFill>
                <a:latin typeface="Kanit" pitchFamily="34" charset="0"/>
                <a:ea typeface="Kanit" pitchFamily="34" charset="-122"/>
                <a:cs typeface="Kanit" pitchFamily="34" charset="-120"/>
              </a:rPr>
              <a:t>تبسيط الإجراءات الإدارية</a:t>
            </a:r>
            <a:endParaRPr lang="en-US" sz="2187" dirty="0"/>
          </a:p>
        </p:txBody>
      </p:sp>
      <p:sp>
        <p:nvSpPr>
          <p:cNvPr id="20" name="Text 18"/>
          <p:cNvSpPr/>
          <p:nvPr/>
        </p:nvSpPr>
        <p:spPr>
          <a:xfrm>
            <a:off x="8148399" y="6050399"/>
            <a:ext cx="4444008" cy="1066205"/>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تبسيط الإجراءات الإدارية المعقدة للحصول على خدمات وبرامج الدعم، مما يُسهّل على المقاولين الاستفادة منها.</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580433" y="993338"/>
            <a:ext cx="9371767" cy="694373"/>
          </a:xfrm>
          <a:prstGeom prst="rect">
            <a:avLst/>
          </a:prstGeom>
          <a:ln/>
        </p:spPr>
        <p:style>
          <a:lnRef idx="3">
            <a:schemeClr val="lt1"/>
          </a:lnRef>
          <a:fillRef idx="1">
            <a:schemeClr val="accent4"/>
          </a:fillRef>
          <a:effectRef idx="1">
            <a:schemeClr val="accent4"/>
          </a:effectRef>
          <a:fontRef idx="minor">
            <a:schemeClr val="lt1"/>
          </a:fontRef>
        </p:style>
        <p:txBody>
          <a:bodyPr wrap="none" rtlCol="0" anchor="t"/>
          <a:lstStyle/>
          <a:p>
            <a:pPr marL="0" indent="0" algn="ctr">
              <a:lnSpc>
                <a:spcPts val="5468"/>
              </a:lnSpc>
              <a:buNone/>
            </a:pPr>
            <a:r>
              <a:rPr lang="en-US" sz="4374" dirty="0">
                <a:solidFill>
                  <a:srgbClr val="272D45"/>
                </a:solidFill>
                <a:latin typeface="Kanit" pitchFamily="34" charset="0"/>
                <a:ea typeface="Kanit" pitchFamily="34" charset="-122"/>
                <a:cs typeface="Kanit" pitchFamily="34" charset="-120"/>
              </a:rPr>
              <a:t>الهياكل الحكومية للمرافقة والدعم المقاولاتي</a:t>
            </a:r>
            <a:endParaRPr lang="en-US" sz="4374" dirty="0"/>
          </a:p>
        </p:txBody>
      </p:sp>
      <p:sp>
        <p:nvSpPr>
          <p:cNvPr id="5" name="Text 3"/>
          <p:cNvSpPr/>
          <p:nvPr/>
        </p:nvSpPr>
        <p:spPr>
          <a:xfrm>
            <a:off x="2037993" y="2937510"/>
            <a:ext cx="2232065" cy="694373"/>
          </a:xfrm>
          <a:prstGeom prst="rect">
            <a:avLst/>
          </a:prstGeom>
          <a:noFill/>
          <a:ln/>
        </p:spPr>
        <p:txBody>
          <a:bodyPr wrap="square" rtlCol="0" anchor="t"/>
          <a:lstStyle/>
          <a:p>
            <a:pPr marL="0" indent="0">
              <a:lnSpc>
                <a:spcPts val="2734"/>
              </a:lnSpc>
              <a:buNone/>
            </a:pPr>
            <a:r>
              <a:rPr lang="en-US" sz="2187" dirty="0">
                <a:solidFill>
                  <a:srgbClr val="272D45"/>
                </a:solidFill>
                <a:latin typeface="Kanit" pitchFamily="34" charset="0"/>
                <a:ea typeface="Kanit" pitchFamily="34" charset="-122"/>
                <a:cs typeface="Kanit" pitchFamily="34" charset="-120"/>
              </a:rPr>
              <a:t>الوكالة الوطنية لدعم وتطوير المقاولة</a:t>
            </a:r>
            <a:endParaRPr lang="en-US" sz="2187" dirty="0"/>
          </a:p>
        </p:txBody>
      </p:sp>
      <p:sp>
        <p:nvSpPr>
          <p:cNvPr id="6" name="Text 4"/>
          <p:cNvSpPr/>
          <p:nvPr/>
        </p:nvSpPr>
        <p:spPr>
          <a:xfrm>
            <a:off x="2037993" y="3854053"/>
            <a:ext cx="2232065" cy="2487811"/>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هذه الوكالة الحكومية تقدم برامج دعم للمقاولين والمؤسسات الناشئة، بما في ذلك المساعدة الفنية والتمويلية والاستشارية. تساهم في تحسين بيئة المقاولة في الجزائر.</a:t>
            </a:r>
            <a:endParaRPr lang="en-US" sz="1750" dirty="0"/>
          </a:p>
        </p:txBody>
      </p:sp>
      <p:sp>
        <p:nvSpPr>
          <p:cNvPr id="7" name="Text 5"/>
          <p:cNvSpPr/>
          <p:nvPr/>
        </p:nvSpPr>
        <p:spPr>
          <a:xfrm>
            <a:off x="4819650" y="2937510"/>
            <a:ext cx="2232065" cy="694373"/>
          </a:xfrm>
          <a:prstGeom prst="rect">
            <a:avLst/>
          </a:prstGeom>
          <a:noFill/>
          <a:ln/>
        </p:spPr>
        <p:txBody>
          <a:bodyPr wrap="square" rtlCol="0" anchor="t"/>
          <a:lstStyle/>
          <a:p>
            <a:pPr marL="0" indent="0">
              <a:lnSpc>
                <a:spcPts val="2734"/>
              </a:lnSpc>
              <a:buNone/>
            </a:pPr>
            <a:r>
              <a:rPr lang="en-US" sz="2187" dirty="0">
                <a:solidFill>
                  <a:srgbClr val="272D45"/>
                </a:solidFill>
                <a:latin typeface="Kanit" pitchFamily="34" charset="0"/>
                <a:ea typeface="Kanit" pitchFamily="34" charset="-122"/>
                <a:cs typeface="Kanit" pitchFamily="34" charset="-120"/>
              </a:rPr>
              <a:t>الوكالة الوطنية للاستثمار</a:t>
            </a:r>
            <a:endParaRPr lang="en-US" sz="2187" dirty="0"/>
          </a:p>
        </p:txBody>
      </p:sp>
      <p:sp>
        <p:nvSpPr>
          <p:cNvPr id="8" name="Text 6"/>
          <p:cNvSpPr/>
          <p:nvPr/>
        </p:nvSpPr>
        <p:spPr>
          <a:xfrm>
            <a:off x="4819650" y="3854053"/>
            <a:ext cx="2232065" cy="2132409"/>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تشرف هذه الوكالة على تشجيع الاستثمار الأجنبي والوطني في الجزائر. كما تقدم معلومات وخدمات للمقاولين الراغبين في إنشاء مشاريع جديدة.</a:t>
            </a:r>
            <a:endParaRPr lang="en-US" sz="1750" dirty="0"/>
          </a:p>
        </p:txBody>
      </p:sp>
      <p:sp>
        <p:nvSpPr>
          <p:cNvPr id="11" name="Text 9"/>
          <p:cNvSpPr/>
          <p:nvPr/>
        </p:nvSpPr>
        <p:spPr>
          <a:xfrm>
            <a:off x="8802136" y="2937510"/>
            <a:ext cx="2232065" cy="694373"/>
          </a:xfrm>
          <a:prstGeom prst="rect">
            <a:avLst/>
          </a:prstGeom>
          <a:noFill/>
          <a:ln/>
        </p:spPr>
        <p:txBody>
          <a:bodyPr wrap="square" rtlCol="0" anchor="t"/>
          <a:lstStyle/>
          <a:p>
            <a:pPr marL="0" indent="0">
              <a:lnSpc>
                <a:spcPts val="2734"/>
              </a:lnSpc>
              <a:buNone/>
            </a:pPr>
            <a:r>
              <a:rPr lang="en-US" sz="2187" dirty="0">
                <a:solidFill>
                  <a:srgbClr val="272D45"/>
                </a:solidFill>
                <a:latin typeface="Kanit" pitchFamily="34" charset="0"/>
                <a:ea typeface="Kanit" pitchFamily="34" charset="-122"/>
                <a:cs typeface="Kanit" pitchFamily="34" charset="-120"/>
              </a:rPr>
              <a:t>الصندوق الوطني للتوفير والاحتياط</a:t>
            </a:r>
            <a:endParaRPr lang="en-US" sz="2187" dirty="0"/>
          </a:p>
        </p:txBody>
      </p:sp>
      <p:sp>
        <p:nvSpPr>
          <p:cNvPr id="12" name="Text 10"/>
          <p:cNvSpPr/>
          <p:nvPr/>
        </p:nvSpPr>
        <p:spPr>
          <a:xfrm>
            <a:off x="9177695" y="3854053"/>
            <a:ext cx="2232065" cy="2487811"/>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يقدم هذا الصندوق منح وقروض ميسرة للمقاولين الشباب لتمويل مشاريعهم الناشئة. كما يقدم خدمات استشارية لإدارة المال والتخطيط المالي.</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239471" y="1158716"/>
            <a:ext cx="8991838" cy="694373"/>
          </a:xfrm>
          <a:prstGeom prst="rect">
            <a:avLst/>
          </a:prstGeom>
          <a:ln/>
        </p:spPr>
        <p:style>
          <a:lnRef idx="3">
            <a:schemeClr val="lt1"/>
          </a:lnRef>
          <a:fillRef idx="1">
            <a:schemeClr val="accent4"/>
          </a:fillRef>
          <a:effectRef idx="1">
            <a:schemeClr val="accent4"/>
          </a:effectRef>
          <a:fontRef idx="minor">
            <a:schemeClr val="lt1"/>
          </a:fontRef>
        </p:style>
        <p:txBody>
          <a:bodyPr wrap="none" rtlCol="0" anchor="t"/>
          <a:lstStyle/>
          <a:p>
            <a:pPr marL="0" indent="0" algn="ctr">
              <a:lnSpc>
                <a:spcPts val="5468"/>
              </a:lnSpc>
              <a:buNone/>
            </a:pPr>
            <a:r>
              <a:rPr lang="en-US" sz="4374" dirty="0">
                <a:solidFill>
                  <a:srgbClr val="272D45"/>
                </a:solidFill>
                <a:latin typeface="Kanit" pitchFamily="34" charset="0"/>
                <a:ea typeface="Kanit" pitchFamily="34" charset="-122"/>
                <a:cs typeface="Kanit" pitchFamily="34" charset="-120"/>
              </a:rPr>
              <a:t>الهياكل الخاصة للمرافقة والدعم المقاولاتي</a:t>
            </a:r>
            <a:endParaRPr lang="en-US" sz="4374" dirty="0"/>
          </a:p>
        </p:txBody>
      </p:sp>
      <p:sp>
        <p:nvSpPr>
          <p:cNvPr id="5" name="Text 3"/>
          <p:cNvSpPr/>
          <p:nvPr/>
        </p:nvSpPr>
        <p:spPr>
          <a:xfrm>
            <a:off x="2037993" y="2755702"/>
            <a:ext cx="2232065" cy="347186"/>
          </a:xfrm>
          <a:prstGeom prst="rect">
            <a:avLst/>
          </a:prstGeom>
          <a:noFill/>
          <a:ln/>
        </p:spPr>
        <p:txBody>
          <a:bodyPr wrap="none" rtlCol="0" anchor="t"/>
          <a:lstStyle/>
          <a:p>
            <a:pPr marL="0" indent="0">
              <a:lnSpc>
                <a:spcPts val="2734"/>
              </a:lnSpc>
              <a:buNone/>
            </a:pPr>
            <a:r>
              <a:rPr lang="en-US" sz="2187" dirty="0">
                <a:solidFill>
                  <a:srgbClr val="272D45"/>
                </a:solidFill>
                <a:latin typeface="Kanit" pitchFamily="34" charset="0"/>
                <a:ea typeface="Kanit" pitchFamily="34" charset="-122"/>
                <a:cs typeface="Kanit" pitchFamily="34" charset="-120"/>
              </a:rPr>
              <a:t>حاضنات الأعمال</a:t>
            </a:r>
            <a:endParaRPr lang="en-US" sz="2187" dirty="0"/>
          </a:p>
        </p:txBody>
      </p:sp>
      <p:sp>
        <p:nvSpPr>
          <p:cNvPr id="6" name="Text 4"/>
          <p:cNvSpPr/>
          <p:nvPr/>
        </p:nvSpPr>
        <p:spPr>
          <a:xfrm>
            <a:off x="2037993" y="3325058"/>
            <a:ext cx="2232065" cy="3198614"/>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توفر هذه المراكز للمقاولين الناشئين مساحات مكتبية مجهزة، خدمات استشارية وتدريبية، وتسهيلات إدارية. كما تساعدهم في الوصول إلى الشبكات والاتصالات اللازمة لنجاح مشاريعهم.</a:t>
            </a:r>
            <a:endParaRPr lang="en-US" sz="1750" dirty="0"/>
          </a:p>
        </p:txBody>
      </p:sp>
      <p:sp>
        <p:nvSpPr>
          <p:cNvPr id="7" name="Text 5"/>
          <p:cNvSpPr/>
          <p:nvPr/>
        </p:nvSpPr>
        <p:spPr>
          <a:xfrm>
            <a:off x="4819650" y="2755702"/>
            <a:ext cx="2232065" cy="694373"/>
          </a:xfrm>
          <a:prstGeom prst="rect">
            <a:avLst/>
          </a:prstGeom>
          <a:noFill/>
          <a:ln/>
        </p:spPr>
        <p:txBody>
          <a:bodyPr wrap="square" rtlCol="0" anchor="t"/>
          <a:lstStyle/>
          <a:p>
            <a:pPr marL="0" indent="0">
              <a:lnSpc>
                <a:spcPts val="2734"/>
              </a:lnSpc>
              <a:buNone/>
            </a:pPr>
            <a:r>
              <a:rPr lang="en-US" sz="2187" dirty="0">
                <a:solidFill>
                  <a:srgbClr val="272D45"/>
                </a:solidFill>
                <a:latin typeface="Kanit" pitchFamily="34" charset="0"/>
                <a:ea typeface="Kanit" pitchFamily="34" charset="-122"/>
                <a:cs typeface="Kanit" pitchFamily="34" charset="-120"/>
              </a:rPr>
              <a:t>شبكات الملائكة المستثمرين</a:t>
            </a:r>
            <a:endParaRPr lang="en-US" sz="2187" dirty="0"/>
          </a:p>
        </p:txBody>
      </p:sp>
      <p:sp>
        <p:nvSpPr>
          <p:cNvPr id="8" name="Text 6"/>
          <p:cNvSpPr/>
          <p:nvPr/>
        </p:nvSpPr>
        <p:spPr>
          <a:xfrm>
            <a:off x="4819650" y="3672245"/>
            <a:ext cx="2232065" cy="2487811"/>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هذه الشبكات تجمع بين رواد الأعمال والمستثمرين الراغبين في دعم المشاريع الناشئة. فتقدم التمويل والخبرة اللازمة لتنمية هذه المؤسسات الصغيرة والمتوسطة.</a:t>
            </a:r>
            <a:endParaRPr lang="en-US" sz="1750" dirty="0"/>
          </a:p>
        </p:txBody>
      </p:sp>
      <p:sp>
        <p:nvSpPr>
          <p:cNvPr id="9" name="Text 7"/>
          <p:cNvSpPr/>
          <p:nvPr/>
        </p:nvSpPr>
        <p:spPr>
          <a:xfrm>
            <a:off x="7601307" y="2755702"/>
            <a:ext cx="2232065" cy="347186"/>
          </a:xfrm>
          <a:prstGeom prst="rect">
            <a:avLst/>
          </a:prstGeom>
          <a:noFill/>
          <a:ln/>
        </p:spPr>
        <p:txBody>
          <a:bodyPr wrap="none" rtlCol="0" anchor="t"/>
          <a:lstStyle/>
          <a:p>
            <a:pPr marL="0" indent="0">
              <a:lnSpc>
                <a:spcPts val="2734"/>
              </a:lnSpc>
              <a:buNone/>
            </a:pPr>
            <a:r>
              <a:rPr lang="en-US" sz="2187" dirty="0">
                <a:solidFill>
                  <a:srgbClr val="272D45"/>
                </a:solidFill>
                <a:latin typeface="Kanit" pitchFamily="34" charset="0"/>
                <a:ea typeface="Kanit" pitchFamily="34" charset="-122"/>
                <a:cs typeface="Kanit" pitchFamily="34" charset="-120"/>
              </a:rPr>
              <a:t>مراكز التميز والابتكار</a:t>
            </a:r>
            <a:endParaRPr lang="en-US" sz="2187" dirty="0"/>
          </a:p>
        </p:txBody>
      </p:sp>
      <p:sp>
        <p:nvSpPr>
          <p:cNvPr id="10" name="Text 8"/>
          <p:cNvSpPr/>
          <p:nvPr/>
        </p:nvSpPr>
        <p:spPr>
          <a:xfrm>
            <a:off x="7601307" y="3325058"/>
            <a:ext cx="2232065" cy="2487811"/>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تقدم هذه المراكز الخاصة التوجيه والتدريب للمقاولين في مجالات التكنولوجيا والابتكار. كما توفر لهم إمكانية الوصول إلى المختبرات والمعدات المتطورة.</a:t>
            </a:r>
            <a:endParaRPr lang="en-US" sz="1750" dirty="0"/>
          </a:p>
        </p:txBody>
      </p:sp>
      <p:sp>
        <p:nvSpPr>
          <p:cNvPr id="11" name="Text 9"/>
          <p:cNvSpPr/>
          <p:nvPr/>
        </p:nvSpPr>
        <p:spPr>
          <a:xfrm>
            <a:off x="10382964" y="2755702"/>
            <a:ext cx="2232065" cy="694373"/>
          </a:xfrm>
          <a:prstGeom prst="rect">
            <a:avLst/>
          </a:prstGeom>
          <a:noFill/>
          <a:ln/>
        </p:spPr>
        <p:txBody>
          <a:bodyPr wrap="square" rtlCol="0" anchor="t"/>
          <a:lstStyle/>
          <a:p>
            <a:pPr marL="0" indent="0">
              <a:lnSpc>
                <a:spcPts val="2734"/>
              </a:lnSpc>
              <a:buNone/>
            </a:pPr>
            <a:r>
              <a:rPr lang="en-US" sz="2187" dirty="0">
                <a:solidFill>
                  <a:srgbClr val="272D45"/>
                </a:solidFill>
                <a:latin typeface="Kanit" pitchFamily="34" charset="0"/>
                <a:ea typeface="Kanit" pitchFamily="34" charset="-122"/>
                <a:cs typeface="Kanit" pitchFamily="34" charset="-120"/>
              </a:rPr>
              <a:t>شركات الاستشارات والخبرات</a:t>
            </a:r>
            <a:endParaRPr lang="en-US" sz="2187" dirty="0"/>
          </a:p>
        </p:txBody>
      </p:sp>
      <p:sp>
        <p:nvSpPr>
          <p:cNvPr id="12" name="Text 10"/>
          <p:cNvSpPr/>
          <p:nvPr/>
        </p:nvSpPr>
        <p:spPr>
          <a:xfrm>
            <a:off x="10382964" y="3672245"/>
            <a:ext cx="2232065" cy="2487811"/>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تقدم هذه الشركات الخاصة الخدمات الاستشارية والفنية اللازمة لتطوير المشاريع الناشئة، بما في ذلك المساعدة في إعداد الخطط التجارية والبحث عن التمويل.</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
        <p:nvSpPr>
          <p:cNvPr id="5" name="Text 2"/>
          <p:cNvSpPr/>
          <p:nvPr/>
        </p:nvSpPr>
        <p:spPr>
          <a:xfrm>
            <a:off x="1022888" y="1190505"/>
            <a:ext cx="11422251" cy="1025753"/>
          </a:xfrm>
          <a:prstGeom prst="rect">
            <a:avLst/>
          </a:prstGeom>
          <a:ln/>
        </p:spPr>
        <p:style>
          <a:lnRef idx="3">
            <a:schemeClr val="lt1"/>
          </a:lnRef>
          <a:fillRef idx="1">
            <a:schemeClr val="accent4"/>
          </a:fillRef>
          <a:effectRef idx="1">
            <a:schemeClr val="accent4"/>
          </a:effectRef>
          <a:fontRef idx="minor">
            <a:schemeClr val="lt1"/>
          </a:fontRef>
        </p:style>
        <p:txBody>
          <a:bodyPr wrap="square" rtlCol="0" anchor="t"/>
          <a:lstStyle/>
          <a:p>
            <a:pPr marL="0" indent="0" algn="ctr">
              <a:lnSpc>
                <a:spcPts val="5468"/>
              </a:lnSpc>
              <a:buNone/>
            </a:pPr>
            <a:r>
              <a:rPr lang="en-US" sz="4374" dirty="0">
                <a:solidFill>
                  <a:srgbClr val="272D45"/>
                </a:solidFill>
                <a:latin typeface="Kanit" pitchFamily="34" charset="0"/>
                <a:ea typeface="Kanit" pitchFamily="34" charset="-122"/>
                <a:cs typeface="Kanit" pitchFamily="34" charset="-120"/>
              </a:rPr>
              <a:t>دور هياكل المرافقة والدعم في </a:t>
            </a:r>
            <a:r>
              <a:rPr lang="en-US" sz="4374" dirty="0" err="1">
                <a:solidFill>
                  <a:srgbClr val="272D45"/>
                </a:solidFill>
                <a:latin typeface="Kanit" pitchFamily="34" charset="0"/>
                <a:ea typeface="Kanit" pitchFamily="34" charset="-122"/>
                <a:cs typeface="Kanit" pitchFamily="34" charset="-120"/>
              </a:rPr>
              <a:t>تطوير</a:t>
            </a:r>
            <a:r>
              <a:rPr lang="en-US" sz="4374" dirty="0">
                <a:solidFill>
                  <a:srgbClr val="272D45"/>
                </a:solidFill>
                <a:latin typeface="Kanit" pitchFamily="34" charset="0"/>
                <a:ea typeface="Kanit" pitchFamily="34" charset="-122"/>
                <a:cs typeface="Kanit" pitchFamily="34" charset="-120"/>
              </a:rPr>
              <a:t> </a:t>
            </a:r>
            <a:r>
              <a:rPr lang="ar-SA" sz="4374" dirty="0" smtClean="0">
                <a:solidFill>
                  <a:srgbClr val="272D45"/>
                </a:solidFill>
                <a:latin typeface="Kanit" pitchFamily="34" charset="0"/>
                <a:ea typeface="Kanit" pitchFamily="34" charset="-122"/>
                <a:cs typeface="Kanit" pitchFamily="34" charset="-120"/>
              </a:rPr>
              <a:t>الشركات </a:t>
            </a:r>
            <a:r>
              <a:rPr lang="en-US" sz="4374" dirty="0" err="1" smtClean="0">
                <a:solidFill>
                  <a:srgbClr val="272D45"/>
                </a:solidFill>
                <a:latin typeface="Kanit" pitchFamily="34" charset="0"/>
                <a:ea typeface="Kanit" pitchFamily="34" charset="-122"/>
                <a:cs typeface="Kanit" pitchFamily="34" charset="-120"/>
              </a:rPr>
              <a:t>الناشئة</a:t>
            </a:r>
            <a:endParaRPr lang="en-US" sz="4374" dirty="0"/>
          </a:p>
        </p:txBody>
      </p:sp>
      <p:sp>
        <p:nvSpPr>
          <p:cNvPr id="6" name="Text 3"/>
          <p:cNvSpPr/>
          <p:nvPr/>
        </p:nvSpPr>
        <p:spPr>
          <a:xfrm>
            <a:off x="833199" y="2896076"/>
            <a:ext cx="11410462" cy="1421606"/>
          </a:xfrm>
          <a:prstGeom prst="rect">
            <a:avLst/>
          </a:prstGeom>
          <a:noFill/>
          <a:ln/>
        </p:spPr>
        <p:txBody>
          <a:bodyPr wrap="square" rtlCol="0" anchor="t"/>
          <a:lstStyle/>
          <a:p>
            <a:pPr marL="0" indent="0" algn="just" rtl="1">
              <a:lnSpc>
                <a:spcPct val="150000"/>
              </a:lnSpc>
              <a:buNone/>
            </a:pPr>
            <a:r>
              <a:rPr lang="en-US" sz="2400" dirty="0">
                <a:solidFill>
                  <a:srgbClr val="2C3249"/>
                </a:solidFill>
                <a:latin typeface="Martel Sans" pitchFamily="34" charset="0"/>
                <a:ea typeface="Martel Sans" pitchFamily="34" charset="-122"/>
                <a:cs typeface="Martel Sans" pitchFamily="34" charset="-120"/>
              </a:rPr>
              <a:t>تلعب هياكل المرافقة والدعم المقاولاتي في الجزائر دورًا محوريًّا في تطوير ونمو المؤسسات الصغيرة والمتوسطة الناشئة. من خلال توفير الخدمات الاستشارية والتدريبية والتمويل، تساعد هذه الهياكل رواد الأعمال على تجاوز التحديات التأسيسية وبناء أعمال مستدامة وناجحة.</a:t>
            </a:r>
            <a:endParaRPr lang="en-US" sz="2400" dirty="0"/>
          </a:p>
        </p:txBody>
      </p:sp>
      <p:sp>
        <p:nvSpPr>
          <p:cNvPr id="7" name="Text 4"/>
          <p:cNvSpPr/>
          <p:nvPr/>
        </p:nvSpPr>
        <p:spPr>
          <a:xfrm>
            <a:off x="1363851" y="4968432"/>
            <a:ext cx="10879810" cy="1463365"/>
          </a:xfrm>
          <a:prstGeom prst="rect">
            <a:avLst/>
          </a:prstGeom>
          <a:noFill/>
          <a:ln/>
        </p:spPr>
        <p:txBody>
          <a:bodyPr wrap="square" rtlCol="0" anchor="t"/>
          <a:lstStyle/>
          <a:p>
            <a:pPr marL="0" indent="0" algn="just" rtl="1">
              <a:lnSpc>
                <a:spcPct val="150000"/>
              </a:lnSpc>
              <a:buNone/>
            </a:pPr>
            <a:r>
              <a:rPr lang="en-US" sz="2400" dirty="0">
                <a:solidFill>
                  <a:srgbClr val="2C3249"/>
                </a:solidFill>
                <a:latin typeface="Martel Sans" pitchFamily="34" charset="0"/>
                <a:ea typeface="Martel Sans" pitchFamily="34" charset="-122"/>
                <a:cs typeface="Martel Sans" pitchFamily="34" charset="-120"/>
              </a:rPr>
              <a:t>بالإضافة إلى ذلك، توفر هذه الهياكل للمقاولات الناشئة شبكات قيّمة للصلات والاتصالات، مما يسهّل عليهم الوصول إلى الأسواق والفرص الجديدة، وبالتالي تعزيز قدرتهم التنافسية</a:t>
            </a:r>
            <a:r>
              <a:rPr lang="en-US" sz="2400" dirty="0">
                <a:solidFill>
                  <a:srgbClr val="2C3249"/>
                </a:solidFill>
                <a:latin typeface="Martel Sans" pitchFamily="34" charset="0"/>
                <a:ea typeface="Martel Sans" pitchFamily="34" charset="-122"/>
                <a:cs typeface="Martel Sans" pitchFamily="34" charset="-120"/>
              </a:rPr>
              <a:t>.</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1518834"/>
            <a:ext cx="10554414" cy="1388745"/>
          </a:xfrm>
          <a:prstGeom prst="rect">
            <a:avLst/>
          </a:prstGeom>
          <a:ln/>
        </p:spPr>
        <p:style>
          <a:lnRef idx="3">
            <a:schemeClr val="lt1"/>
          </a:lnRef>
          <a:fillRef idx="1">
            <a:schemeClr val="accent4"/>
          </a:fillRef>
          <a:effectRef idx="1">
            <a:schemeClr val="accent4"/>
          </a:effectRef>
          <a:fontRef idx="minor">
            <a:schemeClr val="lt1"/>
          </a:fontRef>
        </p:style>
        <p:txBody>
          <a:bodyPr wrap="square" rtlCol="0" anchor="t"/>
          <a:lstStyle/>
          <a:p>
            <a:pPr marL="0" indent="0" algn="ctr">
              <a:lnSpc>
                <a:spcPts val="5468"/>
              </a:lnSpc>
              <a:buNone/>
            </a:pPr>
            <a:r>
              <a:rPr lang="en-US" sz="4374" dirty="0">
                <a:solidFill>
                  <a:srgbClr val="272D45"/>
                </a:solidFill>
                <a:latin typeface="Kanit" pitchFamily="34" charset="0"/>
                <a:ea typeface="Kanit" pitchFamily="34" charset="-122"/>
                <a:cs typeface="Kanit" pitchFamily="34" charset="-120"/>
              </a:rPr>
              <a:t>برامج التمويل والمساعدات المقدمة من هياكل المرافقة والدعم</a:t>
            </a:r>
            <a:endParaRPr lang="en-US" sz="4374" dirty="0"/>
          </a:p>
        </p:txBody>
      </p:sp>
      <p:sp>
        <p:nvSpPr>
          <p:cNvPr id="6" name="Text 4"/>
          <p:cNvSpPr/>
          <p:nvPr/>
        </p:nvSpPr>
        <p:spPr>
          <a:xfrm>
            <a:off x="2037993" y="3812582"/>
            <a:ext cx="10199013" cy="852407"/>
          </a:xfrm>
          <a:prstGeom prst="rect">
            <a:avLst/>
          </a:prstGeom>
          <a:noFill/>
          <a:ln/>
        </p:spPr>
        <p:txBody>
          <a:bodyPr wrap="none" rtlCol="0" anchor="t"/>
          <a:lstStyle/>
          <a:p>
            <a:pPr marL="342900" indent="-342900" algn="just" rtl="1">
              <a:lnSpc>
                <a:spcPct val="150000"/>
              </a:lnSpc>
              <a:buSzPct val="100000"/>
            </a:pPr>
            <a:r>
              <a:rPr lang="ar-SA" sz="2400" dirty="0" err="1" smtClean="0">
                <a:solidFill>
                  <a:srgbClr val="2C3249"/>
                </a:solidFill>
                <a:latin typeface="Martel Sans" pitchFamily="34" charset="0"/>
                <a:ea typeface="Martel Sans" pitchFamily="34" charset="-122"/>
                <a:cs typeface="Martel Sans" pitchFamily="34" charset="-120"/>
              </a:rPr>
              <a:t>1/</a:t>
            </a:r>
            <a:r>
              <a:rPr lang="ar-SA" sz="2400" dirty="0" smtClean="0">
                <a:solidFill>
                  <a:srgbClr val="2C3249"/>
                </a:solidFill>
                <a:latin typeface="Martel Sans" pitchFamily="34" charset="0"/>
                <a:ea typeface="Martel Sans" pitchFamily="34" charset="-122"/>
                <a:cs typeface="Martel Sans" pitchFamily="34" charset="-120"/>
              </a:rPr>
              <a:t> </a:t>
            </a:r>
            <a:r>
              <a:rPr lang="en-US" sz="2400" dirty="0" err="1" smtClean="0">
                <a:solidFill>
                  <a:srgbClr val="2C3249"/>
                </a:solidFill>
                <a:latin typeface="Martel Sans" pitchFamily="34" charset="0"/>
                <a:ea typeface="Martel Sans" pitchFamily="34" charset="-122"/>
                <a:cs typeface="Martel Sans" pitchFamily="34" charset="-120"/>
              </a:rPr>
              <a:t>الوكالة</a:t>
            </a:r>
            <a:r>
              <a:rPr lang="en-US" sz="2400" dirty="0" smtClean="0">
                <a:solidFill>
                  <a:srgbClr val="2C3249"/>
                </a:solidFill>
                <a:latin typeface="Martel Sans" pitchFamily="34" charset="0"/>
                <a:ea typeface="Martel Sans" pitchFamily="34" charset="-122"/>
                <a:cs typeface="Martel Sans" pitchFamily="34" charset="-120"/>
              </a:rPr>
              <a:t> </a:t>
            </a:r>
            <a:r>
              <a:rPr lang="en-US" sz="2400" dirty="0">
                <a:solidFill>
                  <a:srgbClr val="2C3249"/>
                </a:solidFill>
                <a:latin typeface="Martel Sans" pitchFamily="34" charset="0"/>
                <a:ea typeface="Martel Sans" pitchFamily="34" charset="-122"/>
                <a:cs typeface="Martel Sans" pitchFamily="34" charset="-120"/>
              </a:rPr>
              <a:t>الوطنية للاستثمار: تمنح المقاولات الناشئة حوافز ضريبية وامتيازات عند الاستثمار في قطاعات ذات أولوية.</a:t>
            </a:r>
            <a:endParaRPr lang="en-US" sz="2400" dirty="0"/>
          </a:p>
        </p:txBody>
      </p:sp>
      <p:sp>
        <p:nvSpPr>
          <p:cNvPr id="7" name="Text 5"/>
          <p:cNvSpPr/>
          <p:nvPr/>
        </p:nvSpPr>
        <p:spPr>
          <a:xfrm>
            <a:off x="418454" y="4720351"/>
            <a:ext cx="12173953" cy="710803"/>
          </a:xfrm>
          <a:prstGeom prst="rect">
            <a:avLst/>
          </a:prstGeom>
          <a:noFill/>
          <a:ln/>
        </p:spPr>
        <p:txBody>
          <a:bodyPr wrap="square" rtlCol="0" anchor="t"/>
          <a:lstStyle/>
          <a:p>
            <a:pPr marL="342900" indent="-342900" algn="just" rtl="1">
              <a:lnSpc>
                <a:spcPct val="150000"/>
              </a:lnSpc>
              <a:buSzPct val="100000"/>
            </a:pPr>
            <a:r>
              <a:rPr lang="ar-SA" sz="2400" dirty="0" smtClean="0">
                <a:solidFill>
                  <a:srgbClr val="2C3249"/>
                </a:solidFill>
                <a:latin typeface="Martel Sans" pitchFamily="34" charset="0"/>
                <a:ea typeface="Martel Sans" pitchFamily="34" charset="-122"/>
                <a:cs typeface="Martel Sans" pitchFamily="34" charset="-120"/>
              </a:rPr>
              <a:t>2/</a:t>
            </a:r>
            <a:r>
              <a:rPr lang="en-US" sz="2400" dirty="0" err="1" smtClean="0">
                <a:solidFill>
                  <a:srgbClr val="2C3249"/>
                </a:solidFill>
                <a:latin typeface="Martel Sans" pitchFamily="34" charset="0"/>
                <a:ea typeface="Martel Sans" pitchFamily="34" charset="-122"/>
                <a:cs typeface="Martel Sans" pitchFamily="34" charset="-120"/>
              </a:rPr>
              <a:t>الصندوق</a:t>
            </a:r>
            <a:r>
              <a:rPr lang="en-US" sz="2400" dirty="0" smtClean="0">
                <a:solidFill>
                  <a:srgbClr val="2C3249"/>
                </a:solidFill>
                <a:latin typeface="Martel Sans" pitchFamily="34" charset="0"/>
                <a:ea typeface="Martel Sans" pitchFamily="34" charset="-122"/>
                <a:cs typeface="Martel Sans" pitchFamily="34" charset="-120"/>
              </a:rPr>
              <a:t> </a:t>
            </a:r>
            <a:r>
              <a:rPr lang="en-US" sz="2400" dirty="0" err="1" smtClean="0">
                <a:solidFill>
                  <a:srgbClr val="2C3249"/>
                </a:solidFill>
                <a:latin typeface="Martel Sans" pitchFamily="34" charset="0"/>
                <a:ea typeface="Martel Sans" pitchFamily="34" charset="-122"/>
                <a:cs typeface="Martel Sans" pitchFamily="34" charset="-120"/>
              </a:rPr>
              <a:t>الوطني</a:t>
            </a:r>
            <a:r>
              <a:rPr lang="en-US" sz="2400" dirty="0">
                <a:solidFill>
                  <a:srgbClr val="2C3249"/>
                </a:solidFill>
                <a:latin typeface="Martel Sans" pitchFamily="34" charset="0"/>
                <a:ea typeface="Martel Sans" pitchFamily="34" charset="-122"/>
                <a:cs typeface="Martel Sans" pitchFamily="34" charset="-120"/>
              </a:rPr>
              <a:t> للتوفير والاحتياط: يساعد المقاولين على الحصول على قروض وتمويل بفوائد منخفضة لشراء المعدات والأصول الثابتة</a:t>
            </a:r>
            <a:r>
              <a:rPr lang="en-US" sz="1750" dirty="0">
                <a:solidFill>
                  <a:srgbClr val="2C3249"/>
                </a:solidFill>
                <a:latin typeface="Martel Sans" pitchFamily="34" charset="0"/>
                <a:ea typeface="Martel Sans" pitchFamily="34" charset="-122"/>
                <a:cs typeface="Martel Sans" pitchFamily="34" charset="-120"/>
              </a:rPr>
              <a:t>.</a:t>
            </a:r>
            <a:endParaRPr lang="en-US" sz="1750" dirty="0"/>
          </a:p>
        </p:txBody>
      </p:sp>
      <p:sp>
        <p:nvSpPr>
          <p:cNvPr id="8" name="Text 6"/>
          <p:cNvSpPr/>
          <p:nvPr/>
        </p:nvSpPr>
        <p:spPr>
          <a:xfrm>
            <a:off x="2393394" y="5875377"/>
            <a:ext cx="10199013" cy="680406"/>
          </a:xfrm>
          <a:prstGeom prst="rect">
            <a:avLst/>
          </a:prstGeom>
          <a:noFill/>
          <a:ln/>
        </p:spPr>
        <p:txBody>
          <a:bodyPr wrap="none" rtlCol="0" anchor="t"/>
          <a:lstStyle/>
          <a:p>
            <a:pPr marL="342900" indent="-342900" algn="just" rtl="1">
              <a:lnSpc>
                <a:spcPct val="150000"/>
              </a:lnSpc>
              <a:buSzPct val="100000"/>
            </a:pPr>
            <a:r>
              <a:rPr lang="ar-SA" sz="2400" dirty="0" err="1" smtClean="0">
                <a:solidFill>
                  <a:srgbClr val="2C3249"/>
                </a:solidFill>
                <a:latin typeface="Martel Sans" pitchFamily="34" charset="0"/>
                <a:ea typeface="Martel Sans" pitchFamily="34" charset="-122"/>
                <a:cs typeface="Martel Sans" pitchFamily="34" charset="-120"/>
              </a:rPr>
              <a:t>3/</a:t>
            </a:r>
            <a:r>
              <a:rPr lang="ar-SA" sz="2400" dirty="0" smtClean="0">
                <a:solidFill>
                  <a:srgbClr val="2C3249"/>
                </a:solidFill>
                <a:latin typeface="Martel Sans" pitchFamily="34" charset="0"/>
                <a:ea typeface="Martel Sans" pitchFamily="34" charset="-122"/>
                <a:cs typeface="Martel Sans" pitchFamily="34" charset="-120"/>
              </a:rPr>
              <a:t> </a:t>
            </a:r>
            <a:r>
              <a:rPr lang="en-US" sz="2400" dirty="0" err="1" smtClean="0">
                <a:solidFill>
                  <a:srgbClr val="2C3249"/>
                </a:solidFill>
                <a:latin typeface="Martel Sans" pitchFamily="34" charset="0"/>
                <a:ea typeface="Martel Sans" pitchFamily="34" charset="-122"/>
                <a:cs typeface="Martel Sans" pitchFamily="34" charset="-120"/>
              </a:rPr>
              <a:t>الوكالة</a:t>
            </a:r>
            <a:r>
              <a:rPr lang="en-US" sz="2400" dirty="0" smtClean="0">
                <a:solidFill>
                  <a:srgbClr val="2C3249"/>
                </a:solidFill>
                <a:latin typeface="Martel Sans" pitchFamily="34" charset="0"/>
                <a:ea typeface="Martel Sans" pitchFamily="34" charset="-122"/>
                <a:cs typeface="Martel Sans" pitchFamily="34" charset="-120"/>
              </a:rPr>
              <a:t> </a:t>
            </a:r>
            <a:r>
              <a:rPr lang="en-US" sz="2400" dirty="0">
                <a:solidFill>
                  <a:srgbClr val="2C3249"/>
                </a:solidFill>
                <a:latin typeface="Martel Sans" pitchFamily="34" charset="0"/>
                <a:ea typeface="Martel Sans" pitchFamily="34" charset="-122"/>
                <a:cs typeface="Martel Sans" pitchFamily="34" charset="-120"/>
              </a:rPr>
              <a:t>الوطنية لدعم وتطوير المقاولة: تقدم منح إعانات مالية ودعم عيني كالمكاتب المجهزة لتشجيع ريادة الأعمال.</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1080968"/>
            <a:ext cx="10554414" cy="1388745"/>
          </a:xfrm>
          <a:prstGeom prst="rect">
            <a:avLst/>
          </a:prstGeom>
          <a:ln/>
        </p:spPr>
        <p:style>
          <a:lnRef idx="3">
            <a:schemeClr val="lt1"/>
          </a:lnRef>
          <a:fillRef idx="1">
            <a:schemeClr val="accent4"/>
          </a:fillRef>
          <a:effectRef idx="1">
            <a:schemeClr val="accent4"/>
          </a:effectRef>
          <a:fontRef idx="minor">
            <a:schemeClr val="lt1"/>
          </a:fontRef>
        </p:style>
        <p:txBody>
          <a:bodyPr wrap="square" rtlCol="0" anchor="t"/>
          <a:lstStyle/>
          <a:p>
            <a:pPr marL="0" indent="0" algn="ctr">
              <a:lnSpc>
                <a:spcPts val="5468"/>
              </a:lnSpc>
              <a:buNone/>
            </a:pPr>
            <a:r>
              <a:rPr lang="en-US" sz="4374" dirty="0">
                <a:solidFill>
                  <a:srgbClr val="272D45"/>
                </a:solidFill>
                <a:latin typeface="Kanit" pitchFamily="34" charset="0"/>
                <a:ea typeface="Kanit" pitchFamily="34" charset="-122"/>
                <a:cs typeface="Kanit" pitchFamily="34" charset="-120"/>
              </a:rPr>
              <a:t>التحديات التي تواجه هياكل المرافقة والدعم المقاولاتي</a:t>
            </a:r>
            <a:endParaRPr lang="en-US" sz="4374" dirty="0"/>
          </a:p>
        </p:txBody>
      </p:sp>
      <p:sp>
        <p:nvSpPr>
          <p:cNvPr id="5" name="Shape 3"/>
          <p:cNvSpPr/>
          <p:nvPr/>
        </p:nvSpPr>
        <p:spPr>
          <a:xfrm>
            <a:off x="2037993" y="2914055"/>
            <a:ext cx="5166122" cy="2006203"/>
          </a:xfrm>
          <a:prstGeom prst="roundRect">
            <a:avLst>
              <a:gd name="adj" fmla="val 4984"/>
            </a:avLst>
          </a:prstGeom>
          <a:solidFill>
            <a:srgbClr val="DFECE9"/>
          </a:solidFill>
          <a:ln w="7620">
            <a:solidFill>
              <a:srgbClr val="C5D2CF"/>
            </a:solidFill>
            <a:prstDash val="solid"/>
          </a:ln>
        </p:spPr>
      </p:sp>
      <p:sp>
        <p:nvSpPr>
          <p:cNvPr id="6" name="Text 4"/>
          <p:cNvSpPr/>
          <p:nvPr/>
        </p:nvSpPr>
        <p:spPr>
          <a:xfrm>
            <a:off x="2267783" y="3143845"/>
            <a:ext cx="2777490" cy="347186"/>
          </a:xfrm>
          <a:prstGeom prst="rect">
            <a:avLst/>
          </a:prstGeom>
          <a:noFill/>
          <a:ln/>
        </p:spPr>
        <p:txBody>
          <a:bodyPr wrap="none" rtlCol="0" anchor="t"/>
          <a:lstStyle/>
          <a:p>
            <a:pPr marL="0" indent="0">
              <a:lnSpc>
                <a:spcPts val="2734"/>
              </a:lnSpc>
              <a:buNone/>
            </a:pPr>
            <a:r>
              <a:rPr lang="en-US" sz="2187" dirty="0">
                <a:solidFill>
                  <a:srgbClr val="2C3249"/>
                </a:solidFill>
                <a:latin typeface="Kanit" pitchFamily="34" charset="0"/>
                <a:ea typeface="Kanit" pitchFamily="34" charset="-122"/>
                <a:cs typeface="Kanit" pitchFamily="34" charset="-120"/>
              </a:rPr>
              <a:t>نقص التمويل والموارد</a:t>
            </a:r>
            <a:endParaRPr lang="en-US" sz="2187" dirty="0"/>
          </a:p>
        </p:txBody>
      </p:sp>
      <p:sp>
        <p:nvSpPr>
          <p:cNvPr id="7" name="Text 5"/>
          <p:cNvSpPr/>
          <p:nvPr/>
        </p:nvSpPr>
        <p:spPr>
          <a:xfrm>
            <a:off x="2267783" y="3624263"/>
            <a:ext cx="4706541" cy="1066205"/>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تواجه هذه الهياكل نقصًا في الميزانيات والموارد المادية اللازمة لتوسيع نطاق خدماتها وبرامجها الداعمة للمقاولين.</a:t>
            </a:r>
            <a:endParaRPr lang="en-US" sz="1750" dirty="0"/>
          </a:p>
        </p:txBody>
      </p:sp>
      <p:sp>
        <p:nvSpPr>
          <p:cNvPr id="8" name="Shape 6"/>
          <p:cNvSpPr/>
          <p:nvPr/>
        </p:nvSpPr>
        <p:spPr>
          <a:xfrm>
            <a:off x="7426285" y="2914055"/>
            <a:ext cx="5166122" cy="2006203"/>
          </a:xfrm>
          <a:prstGeom prst="roundRect">
            <a:avLst>
              <a:gd name="adj" fmla="val 4984"/>
            </a:avLst>
          </a:prstGeom>
          <a:solidFill>
            <a:srgbClr val="DFECE9"/>
          </a:solidFill>
          <a:ln w="7620">
            <a:solidFill>
              <a:srgbClr val="C5D2CF"/>
            </a:solidFill>
            <a:prstDash val="solid"/>
          </a:ln>
        </p:spPr>
      </p:sp>
      <p:sp>
        <p:nvSpPr>
          <p:cNvPr id="9" name="Text 7"/>
          <p:cNvSpPr/>
          <p:nvPr/>
        </p:nvSpPr>
        <p:spPr>
          <a:xfrm>
            <a:off x="7656076" y="3143845"/>
            <a:ext cx="2777490" cy="347186"/>
          </a:xfrm>
          <a:prstGeom prst="rect">
            <a:avLst/>
          </a:prstGeom>
          <a:noFill/>
          <a:ln/>
        </p:spPr>
        <p:txBody>
          <a:bodyPr wrap="none" rtlCol="0" anchor="t"/>
          <a:lstStyle/>
          <a:p>
            <a:pPr marL="0" indent="0">
              <a:lnSpc>
                <a:spcPts val="2734"/>
              </a:lnSpc>
              <a:buNone/>
            </a:pPr>
            <a:r>
              <a:rPr lang="en-US" sz="2187" dirty="0">
                <a:solidFill>
                  <a:srgbClr val="2C3249"/>
                </a:solidFill>
                <a:latin typeface="Kanit" pitchFamily="34" charset="0"/>
                <a:ea typeface="Kanit" pitchFamily="34" charset="-122"/>
                <a:cs typeface="Kanit" pitchFamily="34" charset="-120"/>
              </a:rPr>
              <a:t>تعقيد الإجراءات الإدارية</a:t>
            </a:r>
            <a:endParaRPr lang="en-US" sz="2187" dirty="0"/>
          </a:p>
        </p:txBody>
      </p:sp>
      <p:sp>
        <p:nvSpPr>
          <p:cNvPr id="10" name="Text 8"/>
          <p:cNvSpPr/>
          <p:nvPr/>
        </p:nvSpPr>
        <p:spPr>
          <a:xfrm>
            <a:off x="7656076" y="3624263"/>
            <a:ext cx="4706541" cy="1066205"/>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البيروقراطية والإجراءات المعقدة للحصول على الخدمات والدعم تشكل تحديًا للمقاولين الراغبين في الاستفادة من هذه الهياكل.</a:t>
            </a:r>
            <a:endParaRPr lang="en-US" sz="1750" dirty="0"/>
          </a:p>
        </p:txBody>
      </p:sp>
      <p:sp>
        <p:nvSpPr>
          <p:cNvPr id="11" name="Shape 9"/>
          <p:cNvSpPr/>
          <p:nvPr/>
        </p:nvSpPr>
        <p:spPr>
          <a:xfrm>
            <a:off x="2037993" y="5142428"/>
            <a:ext cx="5166122" cy="2006203"/>
          </a:xfrm>
          <a:prstGeom prst="roundRect">
            <a:avLst>
              <a:gd name="adj" fmla="val 4984"/>
            </a:avLst>
          </a:prstGeom>
          <a:solidFill>
            <a:srgbClr val="DFECE9"/>
          </a:solidFill>
          <a:ln w="7620">
            <a:solidFill>
              <a:srgbClr val="C5D2CF"/>
            </a:solidFill>
            <a:prstDash val="solid"/>
          </a:ln>
        </p:spPr>
      </p:sp>
      <p:sp>
        <p:nvSpPr>
          <p:cNvPr id="12" name="Text 10"/>
          <p:cNvSpPr/>
          <p:nvPr/>
        </p:nvSpPr>
        <p:spPr>
          <a:xfrm>
            <a:off x="2267783" y="5372219"/>
            <a:ext cx="2777490" cy="347186"/>
          </a:xfrm>
          <a:prstGeom prst="rect">
            <a:avLst/>
          </a:prstGeom>
          <a:noFill/>
          <a:ln/>
        </p:spPr>
        <p:txBody>
          <a:bodyPr wrap="none" rtlCol="0" anchor="t"/>
          <a:lstStyle/>
          <a:p>
            <a:pPr marL="0" indent="0">
              <a:lnSpc>
                <a:spcPts val="2734"/>
              </a:lnSpc>
              <a:buNone/>
            </a:pPr>
            <a:r>
              <a:rPr lang="en-US" sz="2187" dirty="0">
                <a:solidFill>
                  <a:srgbClr val="2C3249"/>
                </a:solidFill>
                <a:latin typeface="Kanit" pitchFamily="34" charset="0"/>
                <a:ea typeface="Kanit" pitchFamily="34" charset="-122"/>
                <a:cs typeface="Kanit" pitchFamily="34" charset="-120"/>
              </a:rPr>
              <a:t>نقص الخبرة والكفاءات</a:t>
            </a:r>
            <a:endParaRPr lang="en-US" sz="2187" dirty="0"/>
          </a:p>
        </p:txBody>
      </p:sp>
      <p:sp>
        <p:nvSpPr>
          <p:cNvPr id="13" name="Text 11"/>
          <p:cNvSpPr/>
          <p:nvPr/>
        </p:nvSpPr>
        <p:spPr>
          <a:xfrm>
            <a:off x="2267783" y="5852636"/>
            <a:ext cx="4706541" cy="1066205"/>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افتقار بعض هياكل المرافقة إلى الكوادر المؤهلة والخبرات اللازمة لتقديم استشارات وتوجيهات فعالة للمقاولين.</a:t>
            </a:r>
            <a:endParaRPr lang="en-US" sz="1750" dirty="0"/>
          </a:p>
        </p:txBody>
      </p:sp>
      <p:sp>
        <p:nvSpPr>
          <p:cNvPr id="14" name="Shape 12"/>
          <p:cNvSpPr/>
          <p:nvPr/>
        </p:nvSpPr>
        <p:spPr>
          <a:xfrm>
            <a:off x="7426285" y="5142428"/>
            <a:ext cx="5166122" cy="2006203"/>
          </a:xfrm>
          <a:prstGeom prst="roundRect">
            <a:avLst>
              <a:gd name="adj" fmla="val 4984"/>
            </a:avLst>
          </a:prstGeom>
          <a:solidFill>
            <a:srgbClr val="DFECE9"/>
          </a:solidFill>
          <a:ln w="7620">
            <a:solidFill>
              <a:srgbClr val="C5D2CF"/>
            </a:solidFill>
            <a:prstDash val="solid"/>
          </a:ln>
        </p:spPr>
      </p:sp>
      <p:sp>
        <p:nvSpPr>
          <p:cNvPr id="15" name="Text 13"/>
          <p:cNvSpPr/>
          <p:nvPr/>
        </p:nvSpPr>
        <p:spPr>
          <a:xfrm>
            <a:off x="7656076" y="5372219"/>
            <a:ext cx="2777490" cy="347186"/>
          </a:xfrm>
          <a:prstGeom prst="rect">
            <a:avLst/>
          </a:prstGeom>
          <a:noFill/>
          <a:ln/>
        </p:spPr>
        <p:txBody>
          <a:bodyPr wrap="none" rtlCol="0" anchor="t"/>
          <a:lstStyle/>
          <a:p>
            <a:pPr marL="0" indent="0">
              <a:lnSpc>
                <a:spcPts val="2734"/>
              </a:lnSpc>
              <a:buNone/>
            </a:pPr>
            <a:r>
              <a:rPr lang="en-US" sz="2187" dirty="0">
                <a:solidFill>
                  <a:srgbClr val="2C3249"/>
                </a:solidFill>
                <a:latin typeface="Kanit" pitchFamily="34" charset="0"/>
                <a:ea typeface="Kanit" pitchFamily="34" charset="-122"/>
                <a:cs typeface="Kanit" pitchFamily="34" charset="-120"/>
              </a:rPr>
              <a:t>ضعف التنسيق والتكامل</a:t>
            </a:r>
            <a:endParaRPr lang="en-US" sz="2187" dirty="0"/>
          </a:p>
        </p:txBody>
      </p:sp>
      <p:sp>
        <p:nvSpPr>
          <p:cNvPr id="16" name="Text 14"/>
          <p:cNvSpPr/>
          <p:nvPr/>
        </p:nvSpPr>
        <p:spPr>
          <a:xfrm>
            <a:off x="7656076" y="5852636"/>
            <a:ext cx="4706541" cy="710803"/>
          </a:xfrm>
          <a:prstGeom prst="rect">
            <a:avLst/>
          </a:prstGeom>
          <a:noFill/>
          <a:ln/>
        </p:spPr>
        <p:txBody>
          <a:bodyPr wrap="square" rtlCol="0" anchor="t"/>
          <a:lstStyle/>
          <a:p>
            <a:pPr marL="0" indent="0">
              <a:lnSpc>
                <a:spcPts val="2799"/>
              </a:lnSpc>
              <a:buNone/>
            </a:pPr>
            <a:r>
              <a:rPr lang="en-US" sz="1750" dirty="0">
                <a:solidFill>
                  <a:srgbClr val="2C3249"/>
                </a:solidFill>
                <a:latin typeface="Martel Sans" pitchFamily="34" charset="0"/>
                <a:ea typeface="Martel Sans" pitchFamily="34" charset="-122"/>
                <a:cs typeface="Martel Sans" pitchFamily="34" charset="-120"/>
              </a:rPr>
              <a:t>غياب التنسيق والتكامل بين مختلف هياكل الدعم المقاولاتي يحد من فعاليتها وإمكانية الاستفادة منها.</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592335"/>
            <a:ext cx="10554414" cy="1388745"/>
          </a:xfrm>
          <a:prstGeom prst="rect">
            <a:avLst/>
          </a:prstGeom>
          <a:ln/>
        </p:spPr>
        <p:style>
          <a:lnRef idx="3">
            <a:schemeClr val="lt1"/>
          </a:lnRef>
          <a:fillRef idx="1">
            <a:schemeClr val="accent4"/>
          </a:fillRef>
          <a:effectRef idx="1">
            <a:schemeClr val="accent4"/>
          </a:effectRef>
          <a:fontRef idx="minor">
            <a:schemeClr val="lt1"/>
          </a:fontRef>
        </p:style>
        <p:txBody>
          <a:bodyPr wrap="square" rtlCol="0" anchor="t"/>
          <a:lstStyle/>
          <a:p>
            <a:pPr marL="0" indent="0" algn="ctr">
              <a:lnSpc>
                <a:spcPts val="5468"/>
              </a:lnSpc>
              <a:buNone/>
            </a:pPr>
            <a:r>
              <a:rPr lang="en-US" sz="4374" dirty="0">
                <a:solidFill>
                  <a:srgbClr val="272D45"/>
                </a:solidFill>
                <a:latin typeface="Kanit" pitchFamily="34" charset="0"/>
                <a:ea typeface="Kanit" pitchFamily="34" charset="-122"/>
                <a:cs typeface="Kanit" pitchFamily="34" charset="-120"/>
              </a:rPr>
              <a:t>أهمية التنسيق بين الهياكل الحكومية والخاصة للمرافقة والدعم</a:t>
            </a:r>
            <a:endParaRPr lang="en-US" sz="4374" dirty="0"/>
          </a:p>
        </p:txBody>
      </p:sp>
      <p:sp>
        <p:nvSpPr>
          <p:cNvPr id="5" name="Text 3"/>
          <p:cNvSpPr/>
          <p:nvPr/>
        </p:nvSpPr>
        <p:spPr>
          <a:xfrm>
            <a:off x="2378955" y="2231756"/>
            <a:ext cx="9554739" cy="2310170"/>
          </a:xfrm>
          <a:prstGeom prst="rect">
            <a:avLst/>
          </a:prstGeom>
          <a:noFill/>
          <a:ln/>
        </p:spPr>
        <p:txBody>
          <a:bodyPr wrap="square" rtlCol="0" anchor="t"/>
          <a:lstStyle/>
          <a:p>
            <a:pPr marL="0" indent="0" algn="just" rtl="1">
              <a:lnSpc>
                <a:spcPct val="150000"/>
              </a:lnSpc>
              <a:buNone/>
            </a:pPr>
            <a:r>
              <a:rPr lang="en-US" sz="3200" dirty="0">
                <a:solidFill>
                  <a:srgbClr val="2C3249"/>
                </a:solidFill>
                <a:latin typeface="Martel Sans" pitchFamily="34" charset="0"/>
                <a:ea typeface="Martel Sans" pitchFamily="34" charset="-122"/>
                <a:cs typeface="Martel Sans" pitchFamily="34" charset="-120"/>
              </a:rPr>
              <a:t>يُعَدّ التنسيق والتكامل بين الهياكل الحكومية والخاصة المكرسة لمرافقة وتنمية المقاولات في الجزائر أمرًا بالغ الأهمية. فهذا التنسيق يسمح بتوحيد الجهود وتجميع الخبرات والموارد لتقديم دعم أكثر فعالية للرواد والمقاولين الناشئين.</a:t>
            </a:r>
            <a:endParaRPr lang="en-US" sz="3200" dirty="0"/>
          </a:p>
        </p:txBody>
      </p:sp>
      <p:sp>
        <p:nvSpPr>
          <p:cNvPr id="6" name="Text 4"/>
          <p:cNvSpPr/>
          <p:nvPr/>
        </p:nvSpPr>
        <p:spPr>
          <a:xfrm>
            <a:off x="2037993" y="5185529"/>
            <a:ext cx="10205668" cy="1421606"/>
          </a:xfrm>
          <a:prstGeom prst="rect">
            <a:avLst/>
          </a:prstGeom>
          <a:noFill/>
          <a:ln/>
        </p:spPr>
        <p:txBody>
          <a:bodyPr wrap="square" rtlCol="0" anchor="t"/>
          <a:lstStyle/>
          <a:p>
            <a:pPr algn="just" rtl="1">
              <a:lnSpc>
                <a:spcPct val="150000"/>
              </a:lnSpc>
            </a:pPr>
            <a:r>
              <a:rPr lang="en-US" sz="3200" dirty="0">
                <a:solidFill>
                  <a:srgbClr val="2C3249"/>
                </a:solidFill>
                <a:latin typeface="Martel Sans" pitchFamily="34" charset="0"/>
                <a:ea typeface="Martel Sans" pitchFamily="34" charset="-122"/>
                <a:cs typeface="Martel Sans" pitchFamily="34" charset="-120"/>
              </a:rPr>
              <a:t>كما يساهم في تبادل المعلومات والتقنيات الحديثة بين القطاعين، وتعزيز التكامل بين البرامج والخدمات المقدمة من الجهات الحكومية والخاصة. وبالتالي يرفع من جودة الدعم المقدم ويعزز نجاح المقاولات الناشئة.</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33648"/>
          </a:xfrm>
          <a:prstGeom prst="rect">
            <a:avLst/>
          </a:prstGeom>
          <a:solidFill>
            <a:srgbClr val="FFFFFF"/>
          </a:solidFill>
          <a:ln/>
        </p:spPr>
      </p:sp>
      <p:sp>
        <p:nvSpPr>
          <p:cNvPr id="4" name="Text 2"/>
          <p:cNvSpPr/>
          <p:nvPr/>
        </p:nvSpPr>
        <p:spPr>
          <a:xfrm>
            <a:off x="2397681" y="569357"/>
            <a:ext cx="9835039" cy="1294209"/>
          </a:xfrm>
          <a:prstGeom prst="rect">
            <a:avLst/>
          </a:prstGeom>
          <a:ln/>
        </p:spPr>
        <p:style>
          <a:lnRef idx="3">
            <a:schemeClr val="lt1"/>
          </a:lnRef>
          <a:fillRef idx="1">
            <a:schemeClr val="accent4"/>
          </a:fillRef>
          <a:effectRef idx="1">
            <a:schemeClr val="accent4"/>
          </a:effectRef>
          <a:fontRef idx="minor">
            <a:schemeClr val="lt1"/>
          </a:fontRef>
        </p:style>
        <p:txBody>
          <a:bodyPr wrap="square" rtlCol="0" anchor="t"/>
          <a:lstStyle/>
          <a:p>
            <a:pPr marL="0" indent="0" algn="ctr">
              <a:lnSpc>
                <a:spcPts val="5095"/>
              </a:lnSpc>
              <a:buNone/>
            </a:pPr>
            <a:r>
              <a:rPr lang="en-US" sz="4076" dirty="0">
                <a:solidFill>
                  <a:srgbClr val="272D45"/>
                </a:solidFill>
                <a:latin typeface="Kanit" pitchFamily="34" charset="0"/>
                <a:ea typeface="Kanit" pitchFamily="34" charset="-122"/>
                <a:cs typeface="Kanit" pitchFamily="34" charset="-120"/>
              </a:rPr>
              <a:t>نماذج ناجحة لهياكل المرافقة والدعم المقاولاتي في الجزائر</a:t>
            </a:r>
            <a:endParaRPr lang="en-US" sz="4076" dirty="0"/>
          </a:p>
        </p:txBody>
      </p:sp>
      <p:pic>
        <p:nvPicPr>
          <p:cNvPr id="5" name="Image 0" descr="preencoded.png"/>
          <p:cNvPicPr>
            <a:picLocks noChangeAspect="1"/>
          </p:cNvPicPr>
          <p:nvPr/>
        </p:nvPicPr>
        <p:blipFill>
          <a:blip r:embed="rId3"/>
          <a:stretch>
            <a:fillRect/>
          </a:stretch>
        </p:blipFill>
        <p:spPr>
          <a:xfrm>
            <a:off x="2397681" y="2277666"/>
            <a:ext cx="2225873" cy="1375648"/>
          </a:xfrm>
          <a:prstGeom prst="rect">
            <a:avLst/>
          </a:prstGeom>
        </p:spPr>
      </p:pic>
      <p:sp>
        <p:nvSpPr>
          <p:cNvPr id="6" name="Text 3"/>
          <p:cNvSpPr/>
          <p:nvPr/>
        </p:nvSpPr>
        <p:spPr>
          <a:xfrm>
            <a:off x="2397681" y="3912037"/>
            <a:ext cx="2225873" cy="646986"/>
          </a:xfrm>
          <a:prstGeom prst="rect">
            <a:avLst/>
          </a:prstGeom>
          <a:noFill/>
          <a:ln/>
        </p:spPr>
        <p:txBody>
          <a:bodyPr wrap="square" rtlCol="0" anchor="t"/>
          <a:lstStyle/>
          <a:p>
            <a:pPr marL="0" indent="0" algn="l">
              <a:lnSpc>
                <a:spcPts val="2547"/>
              </a:lnSpc>
              <a:buNone/>
            </a:pPr>
            <a:r>
              <a:rPr lang="en-US" sz="2038" dirty="0">
                <a:solidFill>
                  <a:srgbClr val="2C3249"/>
                </a:solidFill>
                <a:latin typeface="Kanit" pitchFamily="34" charset="0"/>
                <a:ea typeface="Kanit" pitchFamily="34" charset="-122"/>
                <a:cs typeface="Kanit" pitchFamily="34" charset="-120"/>
              </a:rPr>
              <a:t>حاضنة أعمال DNA Aures</a:t>
            </a:r>
            <a:endParaRPr lang="en-US" sz="2038" dirty="0"/>
          </a:p>
        </p:txBody>
      </p:sp>
      <p:sp>
        <p:nvSpPr>
          <p:cNvPr id="7" name="Text 4"/>
          <p:cNvSpPr/>
          <p:nvPr/>
        </p:nvSpPr>
        <p:spPr>
          <a:xfrm>
            <a:off x="2397681" y="4683204"/>
            <a:ext cx="2225873" cy="2981087"/>
          </a:xfrm>
          <a:prstGeom prst="rect">
            <a:avLst/>
          </a:prstGeom>
          <a:noFill/>
          <a:ln/>
        </p:spPr>
        <p:txBody>
          <a:bodyPr wrap="square" rtlCol="0" anchor="t"/>
          <a:lstStyle/>
          <a:p>
            <a:pPr marL="0" indent="0" algn="l">
              <a:lnSpc>
                <a:spcPts val="2609"/>
              </a:lnSpc>
              <a:buNone/>
            </a:pPr>
            <a:r>
              <a:rPr lang="en-US" sz="1630" dirty="0">
                <a:solidFill>
                  <a:srgbClr val="2C3249"/>
                </a:solidFill>
                <a:latin typeface="Martel Sans" pitchFamily="34" charset="0"/>
                <a:ea typeface="Martel Sans" pitchFamily="34" charset="-122"/>
                <a:cs typeface="Martel Sans" pitchFamily="34" charset="-120"/>
              </a:rPr>
              <a:t>تعتبر حاضنة أعمال DNA Aures واحدة من أبرز النماذج الناجحة للمراكز المتخصصة في دعم المشاريع الناشئة في الجزائر. توفر الحاضنة مساحات مكتبية مجهزة وخدمات استشارية وتدريبية لرواد الأعمال.</a:t>
            </a:r>
            <a:endParaRPr lang="en-US" sz="1630" dirty="0"/>
          </a:p>
        </p:txBody>
      </p:sp>
      <p:pic>
        <p:nvPicPr>
          <p:cNvPr id="8" name="Image 1" descr="preencoded.png"/>
          <p:cNvPicPr>
            <a:picLocks noChangeAspect="1"/>
          </p:cNvPicPr>
          <p:nvPr/>
        </p:nvPicPr>
        <p:blipFill>
          <a:blip r:embed="rId4"/>
          <a:stretch>
            <a:fillRect/>
          </a:stretch>
        </p:blipFill>
        <p:spPr>
          <a:xfrm>
            <a:off x="4934069" y="2277666"/>
            <a:ext cx="2225873" cy="1375648"/>
          </a:xfrm>
          <a:prstGeom prst="rect">
            <a:avLst/>
          </a:prstGeom>
        </p:spPr>
      </p:pic>
      <p:sp>
        <p:nvSpPr>
          <p:cNvPr id="9" name="Text 5"/>
          <p:cNvSpPr/>
          <p:nvPr/>
        </p:nvSpPr>
        <p:spPr>
          <a:xfrm>
            <a:off x="4934069" y="3912037"/>
            <a:ext cx="2225873" cy="323493"/>
          </a:xfrm>
          <a:prstGeom prst="rect">
            <a:avLst/>
          </a:prstGeom>
          <a:noFill/>
          <a:ln/>
        </p:spPr>
        <p:txBody>
          <a:bodyPr wrap="none" rtlCol="0" anchor="t"/>
          <a:lstStyle/>
          <a:p>
            <a:pPr marL="0" indent="0" algn="l">
              <a:lnSpc>
                <a:spcPts val="2547"/>
              </a:lnSpc>
              <a:buNone/>
            </a:pPr>
            <a:r>
              <a:rPr lang="en-US" sz="2038" dirty="0">
                <a:solidFill>
                  <a:srgbClr val="2C3249"/>
                </a:solidFill>
                <a:latin typeface="Kanit" pitchFamily="34" charset="0"/>
                <a:ea typeface="Kanit" pitchFamily="34" charset="-122"/>
                <a:cs typeface="Kanit" pitchFamily="34" charset="-120"/>
              </a:rPr>
              <a:t>شركة عين للاستثمار</a:t>
            </a:r>
            <a:endParaRPr lang="en-US" sz="2038" dirty="0"/>
          </a:p>
        </p:txBody>
      </p:sp>
      <p:sp>
        <p:nvSpPr>
          <p:cNvPr id="10" name="Text 6"/>
          <p:cNvSpPr/>
          <p:nvPr/>
        </p:nvSpPr>
        <p:spPr>
          <a:xfrm>
            <a:off x="4934069" y="4359712"/>
            <a:ext cx="2225873" cy="2649855"/>
          </a:xfrm>
          <a:prstGeom prst="rect">
            <a:avLst/>
          </a:prstGeom>
          <a:noFill/>
          <a:ln/>
        </p:spPr>
        <p:txBody>
          <a:bodyPr wrap="square" rtlCol="0" anchor="t"/>
          <a:lstStyle/>
          <a:p>
            <a:pPr marL="0" indent="0" algn="l">
              <a:lnSpc>
                <a:spcPts val="2609"/>
              </a:lnSpc>
              <a:buNone/>
            </a:pPr>
            <a:r>
              <a:rPr lang="en-US" sz="1630" dirty="0">
                <a:solidFill>
                  <a:srgbClr val="2C3249"/>
                </a:solidFill>
                <a:latin typeface="Martel Sans" pitchFamily="34" charset="0"/>
                <a:ea typeface="Martel Sans" pitchFamily="34" charset="-122"/>
                <a:cs typeface="Martel Sans" pitchFamily="34" charset="-120"/>
              </a:rPr>
              <a:t>تُعَدّ شركة عين للاستثمار إحدى نماذج شبكات الملائكة المستثمرين التي انتشرت في الجزائر. تجمع الشركة بين رواد الأعمال والمستثمرين لتوفير التمويل والخبرة اللازمة لنمو المؤسسات الناشئة.</a:t>
            </a:r>
            <a:endParaRPr lang="en-US" sz="1630" dirty="0"/>
          </a:p>
        </p:txBody>
      </p:sp>
      <p:pic>
        <p:nvPicPr>
          <p:cNvPr id="11" name="Image 2" descr="preencoded.png"/>
          <p:cNvPicPr>
            <a:picLocks noChangeAspect="1"/>
          </p:cNvPicPr>
          <p:nvPr/>
        </p:nvPicPr>
        <p:blipFill>
          <a:blip r:embed="rId5"/>
          <a:stretch>
            <a:fillRect/>
          </a:stretch>
        </p:blipFill>
        <p:spPr>
          <a:xfrm>
            <a:off x="7470458" y="2277666"/>
            <a:ext cx="2225873" cy="1375648"/>
          </a:xfrm>
          <a:prstGeom prst="rect">
            <a:avLst/>
          </a:prstGeom>
        </p:spPr>
      </p:pic>
      <p:sp>
        <p:nvSpPr>
          <p:cNvPr id="12" name="Text 7"/>
          <p:cNvSpPr/>
          <p:nvPr/>
        </p:nvSpPr>
        <p:spPr>
          <a:xfrm>
            <a:off x="7470458" y="3912037"/>
            <a:ext cx="2225873" cy="646986"/>
          </a:xfrm>
          <a:prstGeom prst="rect">
            <a:avLst/>
          </a:prstGeom>
          <a:noFill/>
          <a:ln/>
        </p:spPr>
        <p:txBody>
          <a:bodyPr wrap="square" rtlCol="0" anchor="t"/>
          <a:lstStyle/>
          <a:p>
            <a:pPr marL="0" indent="0" algn="l">
              <a:lnSpc>
                <a:spcPts val="2547"/>
              </a:lnSpc>
              <a:buNone/>
            </a:pPr>
            <a:r>
              <a:rPr lang="en-US" sz="2038" dirty="0">
                <a:solidFill>
                  <a:srgbClr val="2C3249"/>
                </a:solidFill>
                <a:latin typeface="Kanit" pitchFamily="34" charset="0"/>
                <a:ea typeface="Kanit" pitchFamily="34" charset="-122"/>
                <a:cs typeface="Kanit" pitchFamily="34" charset="-120"/>
              </a:rPr>
              <a:t>مركز التميز والابتكار ICOSI</a:t>
            </a:r>
            <a:endParaRPr lang="en-US" sz="2038" dirty="0"/>
          </a:p>
        </p:txBody>
      </p:sp>
      <p:sp>
        <p:nvSpPr>
          <p:cNvPr id="13" name="Text 8"/>
          <p:cNvSpPr/>
          <p:nvPr/>
        </p:nvSpPr>
        <p:spPr>
          <a:xfrm>
            <a:off x="7470458" y="4683204"/>
            <a:ext cx="2225873" cy="2981087"/>
          </a:xfrm>
          <a:prstGeom prst="rect">
            <a:avLst/>
          </a:prstGeom>
          <a:noFill/>
          <a:ln/>
        </p:spPr>
        <p:txBody>
          <a:bodyPr wrap="square" rtlCol="0" anchor="t"/>
          <a:lstStyle/>
          <a:p>
            <a:pPr marL="0" indent="0" algn="l">
              <a:lnSpc>
                <a:spcPts val="2609"/>
              </a:lnSpc>
              <a:buNone/>
            </a:pPr>
            <a:r>
              <a:rPr lang="en-US" sz="1630" dirty="0">
                <a:solidFill>
                  <a:srgbClr val="2C3249"/>
                </a:solidFill>
                <a:latin typeface="Martel Sans" pitchFamily="34" charset="0"/>
                <a:ea typeface="Martel Sans" pitchFamily="34" charset="-122"/>
                <a:cs typeface="Martel Sans" pitchFamily="34" charset="-120"/>
              </a:rPr>
              <a:t>يُعَدّ مركز ICOSI نموذجًا متميزًا لمراكز الابتكار والتكنولوجيا في الجزائر. يقدم المركز التوجيه والتدريب للمقاولين في مجالات البحث والتطوير، كما يوفر لهم إمكانية الوصول إلى المختبرات المتطورة.</a:t>
            </a:r>
            <a:endParaRPr lang="en-US" sz="1630" dirty="0"/>
          </a:p>
        </p:txBody>
      </p:sp>
      <p:pic>
        <p:nvPicPr>
          <p:cNvPr id="14" name="Image 3" descr="preencoded.png"/>
          <p:cNvPicPr>
            <a:picLocks noChangeAspect="1"/>
          </p:cNvPicPr>
          <p:nvPr/>
        </p:nvPicPr>
        <p:blipFill>
          <a:blip r:embed="rId6"/>
          <a:stretch>
            <a:fillRect/>
          </a:stretch>
        </p:blipFill>
        <p:spPr>
          <a:xfrm>
            <a:off x="10006846" y="2277666"/>
            <a:ext cx="2225873" cy="1375648"/>
          </a:xfrm>
          <a:prstGeom prst="rect">
            <a:avLst/>
          </a:prstGeom>
        </p:spPr>
      </p:pic>
      <p:sp>
        <p:nvSpPr>
          <p:cNvPr id="15" name="Text 9"/>
          <p:cNvSpPr/>
          <p:nvPr/>
        </p:nvSpPr>
        <p:spPr>
          <a:xfrm>
            <a:off x="10006846" y="3912037"/>
            <a:ext cx="2225873" cy="646986"/>
          </a:xfrm>
          <a:prstGeom prst="rect">
            <a:avLst/>
          </a:prstGeom>
          <a:noFill/>
          <a:ln/>
        </p:spPr>
        <p:txBody>
          <a:bodyPr wrap="square" rtlCol="0" anchor="t"/>
          <a:lstStyle/>
          <a:p>
            <a:pPr marL="0" indent="0" algn="l">
              <a:lnSpc>
                <a:spcPts val="2547"/>
              </a:lnSpc>
              <a:buNone/>
            </a:pPr>
            <a:r>
              <a:rPr lang="en-US" sz="2038" dirty="0">
                <a:solidFill>
                  <a:srgbClr val="2C3249"/>
                </a:solidFill>
                <a:latin typeface="Kanit" pitchFamily="34" charset="0"/>
                <a:ea typeface="Kanit" pitchFamily="34" charset="-122"/>
                <a:cs typeface="Kanit" pitchFamily="34" charset="-120"/>
              </a:rPr>
              <a:t>شركة أوبتيما للخدمات الاستشارية</a:t>
            </a:r>
            <a:endParaRPr lang="en-US" sz="2038" dirty="0"/>
          </a:p>
        </p:txBody>
      </p:sp>
      <p:sp>
        <p:nvSpPr>
          <p:cNvPr id="16" name="Text 10"/>
          <p:cNvSpPr/>
          <p:nvPr/>
        </p:nvSpPr>
        <p:spPr>
          <a:xfrm>
            <a:off x="10006846" y="4683204"/>
            <a:ext cx="2225873" cy="2981087"/>
          </a:xfrm>
          <a:prstGeom prst="rect">
            <a:avLst/>
          </a:prstGeom>
          <a:noFill/>
          <a:ln/>
        </p:spPr>
        <p:txBody>
          <a:bodyPr wrap="square" rtlCol="0" anchor="t"/>
          <a:lstStyle/>
          <a:p>
            <a:pPr marL="0" indent="0" algn="l">
              <a:lnSpc>
                <a:spcPts val="2609"/>
              </a:lnSpc>
              <a:buNone/>
            </a:pPr>
            <a:r>
              <a:rPr lang="en-US" sz="1630" dirty="0">
                <a:solidFill>
                  <a:srgbClr val="2C3249"/>
                </a:solidFill>
                <a:latin typeface="Martel Sans" pitchFamily="34" charset="0"/>
                <a:ea typeface="Martel Sans" pitchFamily="34" charset="-122"/>
                <a:cs typeface="Martel Sans" pitchFamily="34" charset="-120"/>
              </a:rPr>
              <a:t>تُعتبر شركة أوبتيما للخدمات الاستشارية واحدة من نماذج الشركات الخاصة الناجحة في تقديم الدعم الاستشاري والفني للمقاولات الناشئة في الجزائر. تساعد الشركة رواد الأعمال في إعداد خططهم التجارية وتطوير أعمالهم.</a:t>
            </a:r>
            <a:endParaRPr lang="en-US" sz="163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FFFFF">
              <a:alpha val="85000"/>
            </a:srgbClr>
          </a:solidFill>
          <a:ln/>
        </p:spPr>
      </p:sp>
      <p:sp>
        <p:nvSpPr>
          <p:cNvPr id="6" name="Text 3"/>
          <p:cNvSpPr/>
          <p:nvPr/>
        </p:nvSpPr>
        <p:spPr>
          <a:xfrm>
            <a:off x="2037993" y="796290"/>
            <a:ext cx="10554414" cy="1388745"/>
          </a:xfrm>
          <a:prstGeom prst="rect">
            <a:avLst/>
          </a:prstGeom>
          <a:ln/>
        </p:spPr>
        <p:style>
          <a:lnRef idx="3">
            <a:schemeClr val="lt1"/>
          </a:lnRef>
          <a:fillRef idx="1">
            <a:schemeClr val="accent4"/>
          </a:fillRef>
          <a:effectRef idx="1">
            <a:schemeClr val="accent4"/>
          </a:effectRef>
          <a:fontRef idx="minor">
            <a:schemeClr val="lt1"/>
          </a:fontRef>
        </p:style>
        <p:txBody>
          <a:bodyPr wrap="square" rtlCol="0" anchor="t"/>
          <a:lstStyle/>
          <a:p>
            <a:pPr marL="0" indent="0" algn="ctr">
              <a:lnSpc>
                <a:spcPts val="5468"/>
              </a:lnSpc>
              <a:buNone/>
            </a:pPr>
            <a:r>
              <a:rPr lang="en-US" sz="4374" dirty="0">
                <a:solidFill>
                  <a:srgbClr val="272D45"/>
                </a:solidFill>
                <a:latin typeface="Kanit" pitchFamily="34" charset="0"/>
                <a:ea typeface="Kanit" pitchFamily="34" charset="-122"/>
                <a:cs typeface="Kanit" pitchFamily="34" charset="-120"/>
              </a:rPr>
              <a:t>دور الجامعات والمراكز البحثية في دعم المقاولات الناشئة</a:t>
            </a:r>
            <a:endParaRPr lang="en-US" sz="4374" dirty="0"/>
          </a:p>
        </p:txBody>
      </p:sp>
      <p:sp>
        <p:nvSpPr>
          <p:cNvPr id="7" name="Shape 4"/>
          <p:cNvSpPr/>
          <p:nvPr/>
        </p:nvSpPr>
        <p:spPr>
          <a:xfrm>
            <a:off x="7293054" y="2518291"/>
            <a:ext cx="44410" cy="4915019"/>
          </a:xfrm>
          <a:prstGeom prst="roundRect">
            <a:avLst>
              <a:gd name="adj" fmla="val 225151"/>
            </a:avLst>
          </a:prstGeom>
          <a:solidFill>
            <a:srgbClr val="C5D2CF"/>
          </a:solidFill>
          <a:ln/>
        </p:spPr>
      </p:sp>
      <p:sp>
        <p:nvSpPr>
          <p:cNvPr id="8" name="Shape 5"/>
          <p:cNvSpPr/>
          <p:nvPr/>
        </p:nvSpPr>
        <p:spPr>
          <a:xfrm>
            <a:off x="6287631" y="2919591"/>
            <a:ext cx="777597" cy="44410"/>
          </a:xfrm>
          <a:prstGeom prst="roundRect">
            <a:avLst>
              <a:gd name="adj" fmla="val 225151"/>
            </a:avLst>
          </a:prstGeom>
          <a:solidFill>
            <a:srgbClr val="C5D2CF"/>
          </a:solidFill>
          <a:ln/>
        </p:spPr>
      </p:sp>
      <p:sp>
        <p:nvSpPr>
          <p:cNvPr id="9" name="Shape 6"/>
          <p:cNvSpPr/>
          <p:nvPr/>
        </p:nvSpPr>
        <p:spPr>
          <a:xfrm>
            <a:off x="7065228" y="2691884"/>
            <a:ext cx="499943" cy="499943"/>
          </a:xfrm>
          <a:prstGeom prst="roundRect">
            <a:avLst>
              <a:gd name="adj" fmla="val 20000"/>
            </a:avLst>
          </a:prstGeom>
          <a:solidFill>
            <a:srgbClr val="DFECE9"/>
          </a:solidFill>
          <a:ln w="7620">
            <a:solidFill>
              <a:srgbClr val="C5D2CF"/>
            </a:solidFill>
            <a:prstDash val="solid"/>
          </a:ln>
        </p:spPr>
      </p:sp>
      <p:sp>
        <p:nvSpPr>
          <p:cNvPr id="10" name="Text 7"/>
          <p:cNvSpPr/>
          <p:nvPr/>
        </p:nvSpPr>
        <p:spPr>
          <a:xfrm>
            <a:off x="7264539" y="2733556"/>
            <a:ext cx="101322" cy="416481"/>
          </a:xfrm>
          <a:prstGeom prst="rect">
            <a:avLst/>
          </a:prstGeom>
          <a:noFill/>
          <a:ln/>
        </p:spPr>
        <p:txBody>
          <a:bodyPr wrap="none" rtlCol="0" anchor="t"/>
          <a:lstStyle/>
          <a:p>
            <a:pPr marL="0" indent="0" algn="ctr">
              <a:lnSpc>
                <a:spcPts val="3281"/>
              </a:lnSpc>
              <a:buNone/>
            </a:pPr>
            <a:r>
              <a:rPr lang="en-US" sz="2624" dirty="0">
                <a:solidFill>
                  <a:srgbClr val="2C3249"/>
                </a:solidFill>
                <a:latin typeface="Kanit" pitchFamily="34" charset="0"/>
                <a:ea typeface="Kanit" pitchFamily="34" charset="-122"/>
                <a:cs typeface="Kanit" pitchFamily="34" charset="-120"/>
              </a:rPr>
              <a:t>1</a:t>
            </a:r>
            <a:endParaRPr lang="en-US" sz="2624" dirty="0"/>
          </a:p>
        </p:txBody>
      </p:sp>
      <p:sp>
        <p:nvSpPr>
          <p:cNvPr id="11" name="Text 8"/>
          <p:cNvSpPr/>
          <p:nvPr/>
        </p:nvSpPr>
        <p:spPr>
          <a:xfrm>
            <a:off x="3315653" y="2740462"/>
            <a:ext cx="2777490" cy="347186"/>
          </a:xfrm>
          <a:prstGeom prst="rect">
            <a:avLst/>
          </a:prstGeom>
          <a:noFill/>
          <a:ln/>
        </p:spPr>
        <p:txBody>
          <a:bodyPr wrap="none" rtlCol="0" anchor="t"/>
          <a:lstStyle/>
          <a:p>
            <a:pPr marL="0" indent="0" algn="r">
              <a:lnSpc>
                <a:spcPts val="2734"/>
              </a:lnSpc>
              <a:buNone/>
            </a:pPr>
            <a:r>
              <a:rPr lang="en-US" sz="2187" dirty="0">
                <a:solidFill>
                  <a:srgbClr val="2C3249"/>
                </a:solidFill>
                <a:latin typeface="Kanit" pitchFamily="34" charset="0"/>
                <a:ea typeface="Kanit" pitchFamily="34" charset="-122"/>
                <a:cs typeface="Kanit" pitchFamily="34" charset="-120"/>
              </a:rPr>
              <a:t>شراكات مع الجامعات</a:t>
            </a:r>
            <a:endParaRPr lang="en-US" sz="2187" dirty="0"/>
          </a:p>
        </p:txBody>
      </p:sp>
      <p:sp>
        <p:nvSpPr>
          <p:cNvPr id="12" name="Text 9"/>
          <p:cNvSpPr/>
          <p:nvPr/>
        </p:nvSpPr>
        <p:spPr>
          <a:xfrm>
            <a:off x="2037993" y="3220879"/>
            <a:ext cx="4055150" cy="1421606"/>
          </a:xfrm>
          <a:prstGeom prst="rect">
            <a:avLst/>
          </a:prstGeom>
          <a:noFill/>
          <a:ln/>
        </p:spPr>
        <p:txBody>
          <a:bodyPr wrap="square" rtlCol="0" anchor="t"/>
          <a:lstStyle/>
          <a:p>
            <a:pPr marL="0" indent="0" algn="r">
              <a:lnSpc>
                <a:spcPts val="2799"/>
              </a:lnSpc>
              <a:buNone/>
            </a:pPr>
            <a:r>
              <a:rPr lang="en-US" sz="1750" dirty="0">
                <a:solidFill>
                  <a:srgbClr val="2C3249"/>
                </a:solidFill>
                <a:latin typeface="Martel Sans" pitchFamily="34" charset="0"/>
                <a:ea typeface="Martel Sans" pitchFamily="34" charset="-122"/>
                <a:cs typeface="Martel Sans" pitchFamily="34" charset="-120"/>
              </a:rPr>
              <a:t>تقيم الجامعات في الجزائر شراكات وثيقة مع المقاولات الناشئة، حيث توفر لها المرافق والمختبرات البحثية، وتشجع تحويل الأبحاث إلى نماذج أولية وحلول مبتكرة.</a:t>
            </a:r>
            <a:endParaRPr lang="en-US" sz="1750" dirty="0"/>
          </a:p>
        </p:txBody>
      </p:sp>
      <p:sp>
        <p:nvSpPr>
          <p:cNvPr id="13" name="Shape 10"/>
          <p:cNvSpPr/>
          <p:nvPr/>
        </p:nvSpPr>
        <p:spPr>
          <a:xfrm>
            <a:off x="7565172" y="4030444"/>
            <a:ext cx="777597" cy="44410"/>
          </a:xfrm>
          <a:prstGeom prst="roundRect">
            <a:avLst>
              <a:gd name="adj" fmla="val 225151"/>
            </a:avLst>
          </a:prstGeom>
          <a:solidFill>
            <a:srgbClr val="C5D2CF"/>
          </a:solidFill>
          <a:ln/>
        </p:spPr>
      </p:sp>
      <p:sp>
        <p:nvSpPr>
          <p:cNvPr id="14" name="Shape 11"/>
          <p:cNvSpPr/>
          <p:nvPr/>
        </p:nvSpPr>
        <p:spPr>
          <a:xfrm>
            <a:off x="7065228" y="3802737"/>
            <a:ext cx="499943" cy="499943"/>
          </a:xfrm>
          <a:prstGeom prst="roundRect">
            <a:avLst>
              <a:gd name="adj" fmla="val 20000"/>
            </a:avLst>
          </a:prstGeom>
          <a:solidFill>
            <a:srgbClr val="DFECE9"/>
          </a:solidFill>
          <a:ln w="7620">
            <a:solidFill>
              <a:srgbClr val="C5D2CF"/>
            </a:solidFill>
            <a:prstDash val="solid"/>
          </a:ln>
        </p:spPr>
      </p:sp>
      <p:sp>
        <p:nvSpPr>
          <p:cNvPr id="15" name="Text 12"/>
          <p:cNvSpPr/>
          <p:nvPr/>
        </p:nvSpPr>
        <p:spPr>
          <a:xfrm>
            <a:off x="7230844" y="3844409"/>
            <a:ext cx="168712" cy="416481"/>
          </a:xfrm>
          <a:prstGeom prst="rect">
            <a:avLst/>
          </a:prstGeom>
          <a:noFill/>
          <a:ln/>
        </p:spPr>
        <p:txBody>
          <a:bodyPr wrap="none" rtlCol="0" anchor="t"/>
          <a:lstStyle/>
          <a:p>
            <a:pPr marL="0" indent="0" algn="ctr">
              <a:lnSpc>
                <a:spcPts val="3281"/>
              </a:lnSpc>
              <a:buNone/>
            </a:pPr>
            <a:r>
              <a:rPr lang="en-US" sz="2624" dirty="0">
                <a:solidFill>
                  <a:srgbClr val="2C3249"/>
                </a:solidFill>
                <a:latin typeface="Kanit" pitchFamily="34" charset="0"/>
                <a:ea typeface="Kanit" pitchFamily="34" charset="-122"/>
                <a:cs typeface="Kanit" pitchFamily="34" charset="-120"/>
              </a:rPr>
              <a:t>2</a:t>
            </a:r>
            <a:endParaRPr lang="en-US" sz="2624" dirty="0"/>
          </a:p>
        </p:txBody>
      </p:sp>
      <p:sp>
        <p:nvSpPr>
          <p:cNvPr id="16" name="Text 13"/>
          <p:cNvSpPr/>
          <p:nvPr/>
        </p:nvSpPr>
        <p:spPr>
          <a:xfrm>
            <a:off x="8537258" y="3851315"/>
            <a:ext cx="2777490" cy="347186"/>
          </a:xfrm>
          <a:prstGeom prst="rect">
            <a:avLst/>
          </a:prstGeom>
          <a:noFill/>
          <a:ln/>
        </p:spPr>
        <p:txBody>
          <a:bodyPr wrap="none" rtlCol="0" anchor="t"/>
          <a:lstStyle/>
          <a:p>
            <a:pPr marL="0" indent="0" algn="l">
              <a:lnSpc>
                <a:spcPts val="2734"/>
              </a:lnSpc>
              <a:buNone/>
            </a:pPr>
            <a:r>
              <a:rPr lang="en-US" sz="2187" dirty="0">
                <a:solidFill>
                  <a:srgbClr val="2C3249"/>
                </a:solidFill>
                <a:latin typeface="Kanit" pitchFamily="34" charset="0"/>
                <a:ea typeface="Kanit" pitchFamily="34" charset="-122"/>
                <a:cs typeface="Kanit" pitchFamily="34" charset="-120"/>
              </a:rPr>
              <a:t>مراكز البحث والتطوير</a:t>
            </a:r>
            <a:endParaRPr lang="en-US" sz="2187" dirty="0"/>
          </a:p>
        </p:txBody>
      </p:sp>
      <p:sp>
        <p:nvSpPr>
          <p:cNvPr id="17" name="Text 14"/>
          <p:cNvSpPr/>
          <p:nvPr/>
        </p:nvSpPr>
        <p:spPr>
          <a:xfrm>
            <a:off x="8537258" y="4331732"/>
            <a:ext cx="4055150" cy="1421606"/>
          </a:xfrm>
          <a:prstGeom prst="rect">
            <a:avLst/>
          </a:prstGeom>
          <a:noFill/>
          <a:ln/>
        </p:spPr>
        <p:txBody>
          <a:bodyPr wrap="square" rtlCol="0" anchor="t"/>
          <a:lstStyle/>
          <a:p>
            <a:pPr marL="0" indent="0" algn="l">
              <a:lnSpc>
                <a:spcPts val="2799"/>
              </a:lnSpc>
              <a:buNone/>
            </a:pPr>
            <a:r>
              <a:rPr lang="en-US" sz="1750" dirty="0">
                <a:solidFill>
                  <a:srgbClr val="2C3249"/>
                </a:solidFill>
                <a:latin typeface="Martel Sans" pitchFamily="34" charset="0"/>
                <a:ea typeface="Martel Sans" pitchFamily="34" charset="-122"/>
                <a:cs typeface="Martel Sans" pitchFamily="34" charset="-120"/>
              </a:rPr>
              <a:t>تلعب مراكز البحث والتطوير في الجزائر دورًا محوريًا في دعم المقاولات الناشئة عبر تقديم خدمات استشارية وفنية متخصصة، والمساعدة في تطوير منتجاتهم وتحسين عملياتهم.</a:t>
            </a:r>
            <a:endParaRPr lang="en-US" sz="1750" dirty="0"/>
          </a:p>
        </p:txBody>
      </p:sp>
      <p:sp>
        <p:nvSpPr>
          <p:cNvPr id="18" name="Shape 15"/>
          <p:cNvSpPr/>
          <p:nvPr/>
        </p:nvSpPr>
        <p:spPr>
          <a:xfrm>
            <a:off x="6287631" y="5488126"/>
            <a:ext cx="777597" cy="44410"/>
          </a:xfrm>
          <a:prstGeom prst="roundRect">
            <a:avLst>
              <a:gd name="adj" fmla="val 225151"/>
            </a:avLst>
          </a:prstGeom>
          <a:solidFill>
            <a:srgbClr val="C5D2CF"/>
          </a:solidFill>
          <a:ln/>
        </p:spPr>
      </p:sp>
      <p:sp>
        <p:nvSpPr>
          <p:cNvPr id="19" name="Shape 16"/>
          <p:cNvSpPr/>
          <p:nvPr/>
        </p:nvSpPr>
        <p:spPr>
          <a:xfrm>
            <a:off x="7065228" y="5260419"/>
            <a:ext cx="499943" cy="499943"/>
          </a:xfrm>
          <a:prstGeom prst="roundRect">
            <a:avLst>
              <a:gd name="adj" fmla="val 20000"/>
            </a:avLst>
          </a:prstGeom>
          <a:solidFill>
            <a:srgbClr val="DFECE9"/>
          </a:solidFill>
          <a:ln w="7620">
            <a:solidFill>
              <a:srgbClr val="C5D2CF"/>
            </a:solidFill>
            <a:prstDash val="solid"/>
          </a:ln>
        </p:spPr>
      </p:sp>
      <p:sp>
        <p:nvSpPr>
          <p:cNvPr id="20" name="Text 17"/>
          <p:cNvSpPr/>
          <p:nvPr/>
        </p:nvSpPr>
        <p:spPr>
          <a:xfrm>
            <a:off x="7229535" y="5302091"/>
            <a:ext cx="171331" cy="416481"/>
          </a:xfrm>
          <a:prstGeom prst="rect">
            <a:avLst/>
          </a:prstGeom>
          <a:noFill/>
          <a:ln/>
        </p:spPr>
        <p:txBody>
          <a:bodyPr wrap="none" rtlCol="0" anchor="t"/>
          <a:lstStyle/>
          <a:p>
            <a:pPr marL="0" indent="0" algn="ctr">
              <a:lnSpc>
                <a:spcPts val="3281"/>
              </a:lnSpc>
              <a:buNone/>
            </a:pPr>
            <a:r>
              <a:rPr lang="en-US" sz="2624" dirty="0">
                <a:solidFill>
                  <a:srgbClr val="2C3249"/>
                </a:solidFill>
                <a:latin typeface="Kanit" pitchFamily="34" charset="0"/>
                <a:ea typeface="Kanit" pitchFamily="34" charset="-122"/>
                <a:cs typeface="Kanit" pitchFamily="34" charset="-120"/>
              </a:rPr>
              <a:t>3</a:t>
            </a:r>
            <a:endParaRPr lang="en-US" sz="2624" dirty="0"/>
          </a:p>
        </p:txBody>
      </p:sp>
      <p:sp>
        <p:nvSpPr>
          <p:cNvPr id="21" name="Text 18"/>
          <p:cNvSpPr/>
          <p:nvPr/>
        </p:nvSpPr>
        <p:spPr>
          <a:xfrm>
            <a:off x="3315653" y="5308997"/>
            <a:ext cx="2777490" cy="347186"/>
          </a:xfrm>
          <a:prstGeom prst="rect">
            <a:avLst/>
          </a:prstGeom>
          <a:noFill/>
          <a:ln/>
        </p:spPr>
        <p:txBody>
          <a:bodyPr wrap="none" rtlCol="0" anchor="t"/>
          <a:lstStyle/>
          <a:p>
            <a:pPr marL="0" indent="0" algn="r">
              <a:lnSpc>
                <a:spcPts val="2734"/>
              </a:lnSpc>
              <a:buNone/>
            </a:pPr>
            <a:r>
              <a:rPr lang="en-US" sz="2187" dirty="0">
                <a:solidFill>
                  <a:srgbClr val="2C3249"/>
                </a:solidFill>
                <a:latin typeface="Kanit" pitchFamily="34" charset="0"/>
                <a:ea typeface="Kanit" pitchFamily="34" charset="-122"/>
                <a:cs typeface="Kanit" pitchFamily="34" charset="-120"/>
              </a:rPr>
              <a:t>برامج ريادة الأعمال</a:t>
            </a:r>
            <a:endParaRPr lang="en-US" sz="2187" dirty="0"/>
          </a:p>
        </p:txBody>
      </p:sp>
      <p:sp>
        <p:nvSpPr>
          <p:cNvPr id="22" name="Text 19"/>
          <p:cNvSpPr/>
          <p:nvPr/>
        </p:nvSpPr>
        <p:spPr>
          <a:xfrm>
            <a:off x="2037993" y="5789414"/>
            <a:ext cx="4055150" cy="1421606"/>
          </a:xfrm>
          <a:prstGeom prst="rect">
            <a:avLst/>
          </a:prstGeom>
          <a:noFill/>
          <a:ln/>
        </p:spPr>
        <p:txBody>
          <a:bodyPr wrap="square" rtlCol="0" anchor="t"/>
          <a:lstStyle/>
          <a:p>
            <a:pPr marL="0" indent="0" algn="r">
              <a:lnSpc>
                <a:spcPts val="2799"/>
              </a:lnSpc>
              <a:buNone/>
            </a:pPr>
            <a:r>
              <a:rPr lang="en-US" sz="1750" dirty="0">
                <a:solidFill>
                  <a:srgbClr val="2C3249"/>
                </a:solidFill>
                <a:latin typeface="Martel Sans" pitchFamily="34" charset="0"/>
                <a:ea typeface="Martel Sans" pitchFamily="34" charset="-122"/>
                <a:cs typeface="Martel Sans" pitchFamily="34" charset="-120"/>
              </a:rPr>
              <a:t>تسهم الجامعات في تعزيز روح المقاولة لدى الطلاب من خلال برامج ريادة الأعمال التي توفر التدريب والتوجيه للشباب الطموح لبناء مشاريعهم الخاصة.</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890</Words>
  <Application>Microsoft Office PowerPoint</Application>
  <PresentationFormat>Personnalisé</PresentationFormat>
  <Paragraphs>80</Paragraphs>
  <Slides>10</Slides>
  <Notes>10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Amira Informatique</cp:lastModifiedBy>
  <cp:revision>4</cp:revision>
  <dcterms:created xsi:type="dcterms:W3CDTF">2024-05-05T09:36:30Z</dcterms:created>
  <dcterms:modified xsi:type="dcterms:W3CDTF">2024-05-05T09:52:45Z</dcterms:modified>
</cp:coreProperties>
</file>