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20" r:id="rId1"/>
  </p:sldMasterIdLst>
  <p:notesMasterIdLst>
    <p:notesMasterId r:id="rId20"/>
  </p:notesMasterIdLst>
  <p:sldIdLst>
    <p:sldId id="256" r:id="rId2"/>
    <p:sldId id="300" r:id="rId3"/>
    <p:sldId id="301" r:id="rId4"/>
    <p:sldId id="303" r:id="rId5"/>
    <p:sldId id="305" r:id="rId6"/>
    <p:sldId id="306" r:id="rId7"/>
    <p:sldId id="307" r:id="rId8"/>
    <p:sldId id="310" r:id="rId9"/>
    <p:sldId id="311" r:id="rId10"/>
    <p:sldId id="312" r:id="rId11"/>
    <p:sldId id="313" r:id="rId12"/>
    <p:sldId id="318" r:id="rId13"/>
    <p:sldId id="319" r:id="rId14"/>
    <p:sldId id="320" r:id="rId15"/>
    <p:sldId id="322" r:id="rId16"/>
    <p:sldId id="336" r:id="rId17"/>
    <p:sldId id="337" r:id="rId18"/>
    <p:sldId id="293"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2941" autoAdjust="0"/>
    <p:restoredTop sz="87276" autoAdjust="0"/>
  </p:normalViewPr>
  <p:slideViewPr>
    <p:cSldViewPr>
      <p:cViewPr>
        <p:scale>
          <a:sx n="70" d="100"/>
          <a:sy n="70" d="100"/>
        </p:scale>
        <p:origin x="-1494"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6A11B9-35F0-428B-818B-09B8FCB529A6}" type="datetimeFigureOut">
              <a:rPr lang="fr-FR" smtClean="0"/>
              <a:pPr/>
              <a:t>05/02/2024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C65BF2-4F9C-427D-AC22-DBE0BC3725DD}"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 il ressort   que  le taux  le plus élevés  des  patientes qui ont fait l’objet de prélèvements d’urines pour une étude  cytobactériologique   (E.C.B.U) est de 59%  proviennent des patientes hospitalisées soit 299 patientes de l’ensemble  de échantillons  global, alors que  le reste des prélèvements qui est de  41%  soit 211 patientes proviennent  des patientes non hospitalisées </a:t>
            </a:r>
            <a:endParaRPr lang="fr-FR" dirty="0"/>
          </a:p>
        </p:txBody>
      </p:sp>
      <p:sp>
        <p:nvSpPr>
          <p:cNvPr id="4" name="Espace réservé du numéro de diapositive 3"/>
          <p:cNvSpPr>
            <a:spLocks noGrp="1"/>
          </p:cNvSpPr>
          <p:nvPr>
            <p:ph type="sldNum" sz="quarter" idx="10"/>
          </p:nvPr>
        </p:nvSpPr>
        <p:spPr/>
        <p:txBody>
          <a:bodyPr/>
          <a:lstStyle/>
          <a:p>
            <a:fld id="{2BC65BF2-4F9C-427D-AC22-DBE0BC3725DD}" type="slidenum">
              <a:rPr lang="fr-FR" smtClean="0"/>
              <a:pPr/>
              <a:t>18</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05/02/2024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05/02/2024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05/02/2024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05/02/2024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05/02/2024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05/02/2024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05/02/2024</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A309A6D-C09C-4548-B29A-6CF363A7E532}" type="datetimeFigureOut">
              <a:rPr lang="fr-FR" smtClean="0"/>
              <a:pPr/>
              <a:t>05/02/2024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05/02/2024</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05/02/2024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05/02/2024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05/02/2024</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p:fad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à coins arrondis 7"/>
          <p:cNvSpPr/>
          <p:nvPr/>
        </p:nvSpPr>
        <p:spPr>
          <a:xfrm>
            <a:off x="1357290" y="3714752"/>
            <a:ext cx="6858048" cy="1285884"/>
          </a:xfrm>
          <a:prstGeom prst="roundRect">
            <a:avLst/>
          </a:prstGeom>
          <a:no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pic>
        <p:nvPicPr>
          <p:cNvPr id="11" name="Picture 2" descr="C:\Users\TOSHIBA\Desktop\logo chuc (1).gif"/>
          <p:cNvPicPr>
            <a:picLocks noChangeAspect="1" noChangeArrowheads="1"/>
          </p:cNvPicPr>
          <p:nvPr/>
        </p:nvPicPr>
        <p:blipFill>
          <a:blip r:embed="rId2"/>
          <a:srcRect/>
          <a:stretch>
            <a:fillRect/>
          </a:stretch>
        </p:blipFill>
        <p:spPr bwMode="auto">
          <a:xfrm>
            <a:off x="0" y="-11763"/>
            <a:ext cx="1643042" cy="1083309"/>
          </a:xfrm>
          <a:prstGeom prst="rect">
            <a:avLst/>
          </a:prstGeom>
          <a:noFill/>
        </p:spPr>
      </p:pic>
      <p:sp>
        <p:nvSpPr>
          <p:cNvPr id="14" name="Titre 1"/>
          <p:cNvSpPr txBox="1">
            <a:spLocks/>
          </p:cNvSpPr>
          <p:nvPr/>
        </p:nvSpPr>
        <p:spPr>
          <a:xfrm>
            <a:off x="714348" y="714356"/>
            <a:ext cx="7643866" cy="1041397"/>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1600" b="1" i="0" u="none" strike="noStrike" kern="1200" cap="none" spc="0" normalizeH="0" baseline="0" noProof="0" dirty="0" smtClean="0">
                <a:ln>
                  <a:noFill/>
                </a:ln>
                <a:solidFill>
                  <a:schemeClr val="tx1"/>
                </a:solidFill>
                <a:effectLst/>
                <a:uLnTx/>
                <a:uFillTx/>
                <a:latin typeface="+mj-lt"/>
                <a:ea typeface="Verdana" pitchFamily="34" charset="0"/>
                <a:cs typeface="Verdana" pitchFamily="34" charset="0"/>
              </a:rPr>
              <a:t/>
            </a:r>
            <a:br>
              <a:rPr kumimoji="0" lang="fr-FR" sz="1600" b="1" i="0" u="none" strike="noStrike" kern="1200" cap="none" spc="0" normalizeH="0" baseline="0" noProof="0" dirty="0" smtClean="0">
                <a:ln>
                  <a:noFill/>
                </a:ln>
                <a:solidFill>
                  <a:schemeClr val="tx1"/>
                </a:solidFill>
                <a:effectLst/>
                <a:uLnTx/>
                <a:uFillTx/>
                <a:latin typeface="+mj-lt"/>
                <a:ea typeface="Verdana" pitchFamily="34" charset="0"/>
                <a:cs typeface="Verdana" pitchFamily="34" charset="0"/>
              </a:rPr>
            </a:br>
            <a:r>
              <a:rPr kumimoji="0" lang="fr-FR" sz="1600" b="1" i="0" u="none" strike="noStrike" kern="1200" cap="none" spc="0" normalizeH="0" baseline="0" noProof="0" dirty="0" smtClean="0">
                <a:ln>
                  <a:noFill/>
                </a:ln>
                <a:solidFill>
                  <a:schemeClr val="tx1"/>
                </a:solidFill>
                <a:effectLst/>
                <a:uLnTx/>
                <a:uFillTx/>
                <a:latin typeface="+mj-lt"/>
                <a:ea typeface="Verdana" pitchFamily="34" charset="0"/>
                <a:cs typeface="Verdana" pitchFamily="34" charset="0"/>
              </a:rPr>
              <a:t/>
            </a:r>
            <a:br>
              <a:rPr kumimoji="0" lang="fr-FR" sz="1600" b="1" i="0" u="none" strike="noStrike" kern="1200" cap="none" spc="0" normalizeH="0" baseline="0" noProof="0" dirty="0" smtClean="0">
                <a:ln>
                  <a:noFill/>
                </a:ln>
                <a:solidFill>
                  <a:schemeClr val="tx1"/>
                </a:solidFill>
                <a:effectLst/>
                <a:uLnTx/>
                <a:uFillTx/>
                <a:latin typeface="+mj-lt"/>
                <a:ea typeface="Verdana" pitchFamily="34" charset="0"/>
                <a:cs typeface="Verdana" pitchFamily="34" charset="0"/>
              </a:rPr>
            </a:br>
            <a:r>
              <a:rPr lang="fr-FR" sz="2000" b="1" dirty="0" smtClean="0">
                <a:latin typeface="+mj-lt"/>
                <a:ea typeface="Verdana" pitchFamily="34" charset="0"/>
                <a:cs typeface="Verdana" pitchFamily="34" charset="0"/>
              </a:rPr>
              <a:t>Centre Hospitalo-universitaire –Dr. BENBADIS – de Constantine</a:t>
            </a:r>
          </a:p>
          <a:p>
            <a:pPr marL="0" marR="0" lvl="0" indent="0" algn="ctr" defTabSz="914400" rtl="0" eaLnBrk="1" fontAlgn="auto" latinLnBrk="0" hangingPunct="1">
              <a:lnSpc>
                <a:spcPct val="100000"/>
              </a:lnSpc>
              <a:spcBef>
                <a:spcPct val="0"/>
              </a:spcBef>
              <a:spcAft>
                <a:spcPts val="0"/>
              </a:spcAft>
              <a:buClrTx/>
              <a:buSzTx/>
              <a:buFontTx/>
              <a:buNone/>
              <a:tabLst/>
              <a:defRPr/>
            </a:pPr>
            <a:r>
              <a:rPr lang="fr-FR" sz="2000" b="1" dirty="0" smtClean="0">
                <a:latin typeface="+mj-lt"/>
                <a:ea typeface="Verdana" pitchFamily="34" charset="0"/>
                <a:cs typeface="Verdana" pitchFamily="34" charset="0"/>
              </a:rPr>
              <a:t>Service de Médecine Légale </a:t>
            </a:r>
            <a:r>
              <a:rPr kumimoji="0" lang="fr-FR" sz="2000" b="0" i="0" u="none" strike="noStrike" kern="1200" cap="none" spc="0" normalizeH="0" baseline="0" noProof="0" dirty="0" smtClean="0">
                <a:ln>
                  <a:noFill/>
                </a:ln>
                <a:solidFill>
                  <a:schemeClr val="tx1"/>
                </a:solidFill>
                <a:effectLst/>
                <a:uLnTx/>
                <a:uFillTx/>
                <a:latin typeface="+mj-lt"/>
                <a:ea typeface="+mj-ea"/>
                <a:cs typeface="+mj-cs"/>
              </a:rPr>
              <a:t/>
            </a:r>
            <a:br>
              <a:rPr kumimoji="0" lang="fr-FR" sz="2000" b="0" i="0" u="none" strike="noStrike" kern="1200" cap="none" spc="0" normalizeH="0" baseline="0" noProof="0" dirty="0" smtClean="0">
                <a:ln>
                  <a:noFill/>
                </a:ln>
                <a:solidFill>
                  <a:schemeClr val="tx1"/>
                </a:solidFill>
                <a:effectLst/>
                <a:uLnTx/>
                <a:uFillTx/>
                <a:latin typeface="+mj-lt"/>
                <a:ea typeface="+mj-ea"/>
                <a:cs typeface="+mj-cs"/>
              </a:rPr>
            </a:br>
            <a:endParaRPr kumimoji="0" lang="fr-FR" sz="2000" b="0" i="0" u="none" strike="noStrike" kern="1200" cap="none" spc="0" normalizeH="0" baseline="0" noProof="0" dirty="0">
              <a:ln>
                <a:noFill/>
              </a:ln>
              <a:solidFill>
                <a:schemeClr val="tx1"/>
              </a:solidFill>
              <a:effectLst/>
              <a:uLnTx/>
              <a:uFillTx/>
              <a:latin typeface="+mj-lt"/>
              <a:ea typeface="+mj-ea"/>
              <a:cs typeface="+mj-cs"/>
            </a:endParaRPr>
          </a:p>
        </p:txBody>
      </p:sp>
      <p:sp>
        <p:nvSpPr>
          <p:cNvPr id="15" name="Organigramme : Alternative 14"/>
          <p:cNvSpPr/>
          <p:nvPr/>
        </p:nvSpPr>
        <p:spPr>
          <a:xfrm>
            <a:off x="142844" y="3000372"/>
            <a:ext cx="8786874" cy="1285884"/>
          </a:xfrm>
          <a:prstGeom prst="flowChartAlternateProcess">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tx1"/>
              </a:solidFill>
              <a:effectLst>
                <a:outerShdw blurRad="60007" dist="310007" dir="7680000" sy="30000" kx="1300200" algn="ctr" rotWithShape="0">
                  <a:prstClr val="black">
                    <a:alpha val="32000"/>
                  </a:prstClr>
                </a:outerShdw>
              </a:effectLst>
              <a:latin typeface="Arial" pitchFamily="34" charset="0"/>
              <a:ea typeface="Times New Roman" pitchFamily="18" charset="0"/>
              <a:cs typeface="Arial" pitchFamily="34" charset="0"/>
            </a:endParaRPr>
          </a:p>
          <a:p>
            <a:pPr algn="ctr"/>
            <a:r>
              <a:rPr lang="fr-FR" sz="2800" b="1" u="sng" dirty="0" smtClean="0">
                <a:solidFill>
                  <a:schemeClr val="tx1"/>
                </a:solidFill>
              </a:rPr>
              <a:t>Les épidémies ayant sévi en Algérie au 19ème et 20ème siècle</a:t>
            </a:r>
            <a:r>
              <a:rPr lang="fr-FR" sz="2800" b="1" u="sng" dirty="0" smtClean="0"/>
              <a:t>.</a:t>
            </a:r>
            <a:r>
              <a:rPr lang="fr-FR" sz="2800" b="1" dirty="0" smtClean="0">
                <a:solidFill>
                  <a:schemeClr val="tx1"/>
                </a:solidFill>
                <a:effectLst>
                  <a:outerShdw blurRad="60007" dist="310007" dir="7680000" sy="30000" kx="1300200" algn="ctr" rotWithShape="0">
                    <a:prstClr val="black">
                      <a:alpha val="32000"/>
                    </a:prstClr>
                  </a:outerShdw>
                </a:effectLst>
                <a:latin typeface="Arial" pitchFamily="34" charset="0"/>
                <a:ea typeface="Times New Roman" pitchFamily="18" charset="0"/>
                <a:cs typeface="Arial" pitchFamily="34" charset="0"/>
              </a:rPr>
              <a:t>     </a:t>
            </a:r>
            <a:endParaRPr lang="fr-FR" sz="2800" b="1" dirty="0" smtClean="0">
              <a:solidFill>
                <a:schemeClr val="tx1"/>
              </a:solidFill>
              <a:effectLst>
                <a:outerShdw blurRad="60007" dist="310007" dir="7680000" sy="30000" kx="1300200" algn="ctr" rotWithShape="0">
                  <a:prstClr val="black">
                    <a:alpha val="32000"/>
                  </a:prstClr>
                </a:outerShdw>
              </a:effectLst>
              <a:latin typeface="Arial" pitchFamily="34" charset="0"/>
              <a:cs typeface="Arial" pitchFamily="34" charset="0"/>
            </a:endParaRPr>
          </a:p>
          <a:p>
            <a:pPr lvl="0" algn="ctr"/>
            <a:endParaRPr lang="fr-FR" sz="2800" b="1" dirty="0">
              <a:solidFill>
                <a:schemeClr val="tx1"/>
              </a:solidFill>
              <a:effectLst>
                <a:outerShdw blurRad="60007" dist="310007" dir="7680000" sy="30000" kx="1300200" algn="ctr" rotWithShape="0">
                  <a:prstClr val="black">
                    <a:alpha val="32000"/>
                  </a:prstClr>
                </a:outerShdw>
              </a:effectLst>
              <a:latin typeface="Arial" pitchFamily="34" charset="0"/>
              <a:cs typeface="Arial" pitchFamily="34" charset="0"/>
            </a:endParaRPr>
          </a:p>
        </p:txBody>
      </p:sp>
      <p:sp>
        <p:nvSpPr>
          <p:cNvPr id="16" name="ZoneTexte 15"/>
          <p:cNvSpPr txBox="1"/>
          <p:nvPr/>
        </p:nvSpPr>
        <p:spPr>
          <a:xfrm>
            <a:off x="0" y="4929198"/>
            <a:ext cx="8858280" cy="657036"/>
          </a:xfrm>
          <a:prstGeom prst="rect">
            <a:avLst/>
          </a:prstGeom>
          <a:noFill/>
        </p:spPr>
        <p:txBody>
          <a:bodyPr wrap="square" rtlCol="0">
            <a:spAutoFit/>
          </a:bodyPr>
          <a:lstStyle/>
          <a:p>
            <a:pPr marL="514350" indent="-514350"/>
            <a:r>
              <a:rPr lang="fr-FR" b="1" dirty="0" smtClean="0">
                <a:latin typeface="Verdana" pitchFamily="34" charset="0"/>
                <a:ea typeface="Verdana" pitchFamily="34" charset="0"/>
                <a:cs typeface="Verdana" pitchFamily="34" charset="0"/>
              </a:rPr>
              <a:t> Professeur </a:t>
            </a:r>
            <a:r>
              <a:rPr lang="fr-FR" b="1" dirty="0" err="1" smtClean="0">
                <a:latin typeface="Verdana" pitchFamily="34" charset="0"/>
                <a:ea typeface="Verdana" pitchFamily="34" charset="0"/>
                <a:cs typeface="Verdana" pitchFamily="34" charset="0"/>
              </a:rPr>
              <a:t>A.Belloum</a:t>
            </a:r>
            <a:endParaRPr lang="fr-FR" b="1" dirty="0" smtClean="0">
              <a:latin typeface="Verdana" pitchFamily="34" charset="0"/>
              <a:ea typeface="Verdana" pitchFamily="34" charset="0"/>
              <a:cs typeface="Verdana" pitchFamily="34" charset="0"/>
            </a:endParaRPr>
          </a:p>
          <a:p>
            <a:endParaRPr lang="fr-FR" dirty="0"/>
          </a:p>
        </p:txBody>
      </p:sp>
      <p:sp>
        <p:nvSpPr>
          <p:cNvPr id="19" name="ZoneTexte 18"/>
          <p:cNvSpPr txBox="1"/>
          <p:nvPr/>
        </p:nvSpPr>
        <p:spPr>
          <a:xfrm>
            <a:off x="3286116" y="5500702"/>
            <a:ext cx="5357850" cy="861774"/>
          </a:xfrm>
          <a:prstGeom prst="rect">
            <a:avLst/>
          </a:prstGeom>
          <a:noFill/>
        </p:spPr>
        <p:txBody>
          <a:bodyPr wrap="square" rtlCol="0">
            <a:spAutoFit/>
          </a:bodyPr>
          <a:lstStyle/>
          <a:p>
            <a:r>
              <a:rPr lang="fr-FR" sz="1600" b="1" dirty="0" smtClean="0">
                <a:latin typeface="Verdana" pitchFamily="34" charset="0"/>
                <a:ea typeface="Verdana" pitchFamily="34" charset="0"/>
                <a:cs typeface="Verdana" pitchFamily="34" charset="0"/>
              </a:rPr>
              <a:t>     Université </a:t>
            </a:r>
            <a:r>
              <a:rPr lang="fr-FR" sz="1600" b="1" smtClean="0">
                <a:latin typeface="Verdana" pitchFamily="34" charset="0"/>
                <a:ea typeface="Verdana" pitchFamily="34" charset="0"/>
                <a:cs typeface="Verdana" pitchFamily="34" charset="0"/>
              </a:rPr>
              <a:t>khider</a:t>
            </a:r>
            <a:r>
              <a:rPr lang="fr-FR" sz="1600" b="1" dirty="0" smtClean="0">
                <a:latin typeface="Verdana" pitchFamily="34" charset="0"/>
                <a:ea typeface="Verdana" pitchFamily="34" charset="0"/>
                <a:cs typeface="Verdana" pitchFamily="34" charset="0"/>
              </a:rPr>
              <a:t> </a:t>
            </a:r>
            <a:r>
              <a:rPr lang="fr-FR" sz="1600" b="1" dirty="0" smtClean="0">
                <a:latin typeface="Verdana" pitchFamily="34" charset="0"/>
                <a:ea typeface="Verdana" pitchFamily="34" charset="0"/>
                <a:cs typeface="Verdana" pitchFamily="34" charset="0"/>
              </a:rPr>
              <a:t>Mohamed – BISKRA</a:t>
            </a:r>
          </a:p>
          <a:p>
            <a:r>
              <a:rPr lang="fr-FR" sz="1600" b="1" dirty="0" smtClean="0">
                <a:latin typeface="Verdana" pitchFamily="34" charset="0"/>
                <a:ea typeface="Verdana" pitchFamily="34" charset="0"/>
                <a:cs typeface="Verdana" pitchFamily="34" charset="0"/>
              </a:rPr>
              <a:t>                         06  FEVRIER 2024</a:t>
            </a:r>
          </a:p>
          <a:p>
            <a:r>
              <a:rPr lang="fr-FR" dirty="0" smtClean="0"/>
              <a:t>                                                                               </a:t>
            </a:r>
            <a:endParaRPr lang="fr-FR" b="1" dirty="0" smtClean="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à coins arrondis 2"/>
          <p:cNvSpPr/>
          <p:nvPr/>
        </p:nvSpPr>
        <p:spPr>
          <a:xfrm>
            <a:off x="0" y="1643050"/>
            <a:ext cx="9144000" cy="3786214"/>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lvl="0">
              <a:lnSpc>
                <a:spcPct val="200000"/>
              </a:lnSpc>
              <a:buNone/>
            </a:pPr>
            <a:r>
              <a:rPr lang="fr-FR" sz="2400" b="1" dirty="0" smtClean="0">
                <a:latin typeface="Times New Roman" pitchFamily="18" charset="0"/>
                <a:cs typeface="Times New Roman" pitchFamily="18" charset="0"/>
              </a:rPr>
              <a:t>Le choléra déclenchera sa 1</a:t>
            </a:r>
            <a:r>
              <a:rPr lang="fr-FR" sz="2400" b="1" baseline="30000" dirty="0" smtClean="0">
                <a:latin typeface="Times New Roman" pitchFamily="18" charset="0"/>
                <a:cs typeface="Times New Roman" pitchFamily="18" charset="0"/>
              </a:rPr>
              <a:t>ère</a:t>
            </a:r>
            <a:r>
              <a:rPr lang="fr-FR" sz="2400" b="1" dirty="0" smtClean="0">
                <a:latin typeface="Times New Roman" pitchFamily="18" charset="0"/>
                <a:cs typeface="Times New Roman" pitchFamily="18" charset="0"/>
              </a:rPr>
              <a:t> épidémie en 1934 à l’hôpital miliaire d’Oran, à la suite d’immigrants venus de Gibraltar. l’épidémie se propage dans la ville tuant près de 1000 personnes</a:t>
            </a:r>
            <a:r>
              <a:rPr lang="fr-FR" sz="2200" b="1" dirty="0" smtClean="0">
                <a:latin typeface="Times New Roman" pitchFamily="18" charset="0"/>
                <a:cs typeface="Times New Roman" pitchFamily="18" charset="0"/>
              </a:rPr>
              <a:t>  </a:t>
            </a:r>
          </a:p>
          <a:p>
            <a:pPr algn="ctr"/>
            <a:endParaRPr lang="fr-FR" dirty="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à coins arrondis 2"/>
          <p:cNvSpPr/>
          <p:nvPr/>
        </p:nvSpPr>
        <p:spPr>
          <a:xfrm>
            <a:off x="214282" y="1142984"/>
            <a:ext cx="8715436" cy="514353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lvl="0">
              <a:lnSpc>
                <a:spcPct val="200000"/>
              </a:lnSpc>
              <a:buNone/>
            </a:pPr>
            <a:r>
              <a:rPr lang="fr-FR" sz="2200" b="1" dirty="0" smtClean="0">
                <a:latin typeface="Times New Roman" pitchFamily="18" charset="0"/>
                <a:cs typeface="Times New Roman" pitchFamily="18" charset="0"/>
              </a:rPr>
              <a:t>Elle s’étendra à Mascara, Mostaganem, Médéa et Miliana et on dénombrera près de 1500 victimes. L’année suivante, en 1835, Alger est atteinte par une épidémie importée de Marseille et de Toulon. </a:t>
            </a:r>
          </a:p>
          <a:p>
            <a:pPr>
              <a:lnSpc>
                <a:spcPct val="200000"/>
              </a:lnSpc>
              <a:buNone/>
            </a:pPr>
            <a:r>
              <a:rPr lang="fr-FR" sz="2200" b="1" dirty="0" smtClean="0">
                <a:latin typeface="Times New Roman" pitchFamily="18" charset="0"/>
                <a:cs typeface="Times New Roman" pitchFamily="18" charset="0"/>
              </a:rPr>
              <a:t>Bilan 12000 décès dans l’Algérois et 14000 décès dans le Constantinois</a:t>
            </a:r>
          </a:p>
          <a:p>
            <a:pPr algn="ctr"/>
            <a:endParaRPr lang="fr-FR"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000100" y="285728"/>
            <a:ext cx="7286676" cy="8572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800" b="1" dirty="0" smtClean="0">
                <a:latin typeface="Times New Roman" pitchFamily="18" charset="0"/>
                <a:cs typeface="Times New Roman" pitchFamily="18" charset="0"/>
              </a:rPr>
              <a:t>E-Le paludisme en Algérie </a:t>
            </a:r>
            <a:endParaRPr lang="fr-FR" sz="2800" dirty="0">
              <a:solidFill>
                <a:schemeClr val="bg1"/>
              </a:solidFill>
              <a:latin typeface="Times New Roman" pitchFamily="18" charset="0"/>
              <a:cs typeface="Times New Roman" pitchFamily="18" charset="0"/>
            </a:endParaRPr>
          </a:p>
        </p:txBody>
      </p:sp>
      <p:sp>
        <p:nvSpPr>
          <p:cNvPr id="3" name="Rectangle à coins arrondis 2"/>
          <p:cNvSpPr/>
          <p:nvPr/>
        </p:nvSpPr>
        <p:spPr>
          <a:xfrm>
            <a:off x="285720" y="1357298"/>
            <a:ext cx="8643998" cy="514353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lvl="0">
              <a:lnSpc>
                <a:spcPct val="200000"/>
              </a:lnSpc>
              <a:buNone/>
            </a:pPr>
            <a:r>
              <a:rPr lang="fr-FR" sz="2200" b="1" dirty="0" smtClean="0">
                <a:latin typeface="Times New Roman" pitchFamily="18" charset="0"/>
                <a:cs typeface="Times New Roman" pitchFamily="18" charset="0"/>
              </a:rPr>
              <a:t>Avant l’occupation coloniale, le paludisme est signalé en Algérie au 12èmesiècle, époque pendant laquelle les guerres continuelles entre tribus accélèrent son éclosion et sa dissémination dans un pays où famine, guerres et épidémies de fièvre entravèrent considérablement le développement.  </a:t>
            </a:r>
          </a:p>
          <a:p>
            <a:pPr algn="ctr"/>
            <a:endParaRPr lang="fr-FR"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additive="base">
                                        <p:cTn id="7" dur="500" fill="hold"/>
                                        <p:tgtEl>
                                          <p:spTgt spid="2">
                                            <p:bg/>
                                          </p:spTgt>
                                        </p:tgtEl>
                                        <p:attrNameLst>
                                          <p:attrName>ppt_x</p:attrName>
                                        </p:attrNameLst>
                                      </p:cBhvr>
                                      <p:tavLst>
                                        <p:tav tm="0">
                                          <p:val>
                                            <p:strVal val="#ppt_x"/>
                                          </p:val>
                                        </p:tav>
                                        <p:tav tm="100000">
                                          <p:val>
                                            <p:strVal val="#ppt_x"/>
                                          </p:val>
                                        </p:tav>
                                      </p:tavLst>
                                    </p:anim>
                                    <p:anim calcmode="lin" valueType="num">
                                      <p:cBhvr additive="base">
                                        <p:cTn id="8" dur="500" fill="hold"/>
                                        <p:tgtEl>
                                          <p:spTgt spid="2">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 calcmode="lin" valueType="num">
                                      <p:cBhvr additive="base">
                                        <p:cTn id="11"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bg/>
                                          </p:spTgt>
                                        </p:tgtEl>
                                        <p:attrNameLst>
                                          <p:attrName>style.visibility</p:attrName>
                                        </p:attrNameLst>
                                      </p:cBhvr>
                                      <p:to>
                                        <p:strVal val="visible"/>
                                      </p:to>
                                    </p:set>
                                    <p:anim calcmode="lin" valueType="num">
                                      <p:cBhvr additive="base">
                                        <p:cTn id="1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8" dur="500" fill="hold"/>
                                        <p:tgtEl>
                                          <p:spTgt spid="3">
                                            <p:bg/>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 calcmode="lin" valueType="num">
                                      <p:cBhvr additive="base">
                                        <p:cTn id="2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animBg="1"/>
      <p:bldP spid="3" grpId="0" build="allAtOnce"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142844" y="1071546"/>
            <a:ext cx="9001156" cy="4500594"/>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lvl="0">
              <a:lnSpc>
                <a:spcPct val="200000"/>
              </a:lnSpc>
              <a:buNone/>
            </a:pPr>
            <a:r>
              <a:rPr lang="fr-FR" sz="2200" b="1" dirty="0" smtClean="0">
                <a:latin typeface="Times New Roman" pitchFamily="18" charset="0"/>
                <a:cs typeface="Times New Roman" pitchFamily="18" charset="0"/>
              </a:rPr>
              <a:t>Dès les premiers mois de colonisation française, les troupes du corps expéditionnaire subirent d’énormes pertes dues à la fièvre palustre.</a:t>
            </a:r>
          </a:p>
          <a:p>
            <a:pPr lvl="0">
              <a:lnSpc>
                <a:spcPct val="200000"/>
              </a:lnSpc>
              <a:buNone/>
            </a:pPr>
            <a:r>
              <a:rPr lang="fr-FR" sz="2200" b="1" dirty="0" smtClean="0">
                <a:latin typeface="Times New Roman" pitchFamily="18" charset="0"/>
                <a:cs typeface="Times New Roman" pitchFamily="18" charset="0"/>
              </a:rPr>
              <a:t>En 1837, le Général </a:t>
            </a:r>
            <a:r>
              <a:rPr lang="fr-FR" sz="2200" b="1" dirty="0" err="1" smtClean="0">
                <a:latin typeface="Times New Roman" pitchFamily="18" charset="0"/>
                <a:cs typeface="Times New Roman" pitchFamily="18" charset="0"/>
              </a:rPr>
              <a:t>Berthezène</a:t>
            </a:r>
            <a:r>
              <a:rPr lang="fr-FR" sz="2200" b="1" dirty="0" smtClean="0">
                <a:latin typeface="Times New Roman" pitchFamily="18" charset="0"/>
                <a:cs typeface="Times New Roman" pitchFamily="18" charset="0"/>
              </a:rPr>
              <a:t>, déclarait :</a:t>
            </a:r>
            <a:r>
              <a:rPr lang="fr-FR" sz="2200" b="1" i="1" dirty="0" smtClean="0">
                <a:latin typeface="Times New Roman" pitchFamily="18" charset="0"/>
                <a:cs typeface="Times New Roman" pitchFamily="18" charset="0"/>
              </a:rPr>
              <a:t>"La Mitidja n’est qu’un immense cloaque; elle sera le tombeau de tous ceux qui oseront l’exploiter.’’  </a:t>
            </a:r>
            <a:endParaRPr lang="fr-FR" sz="2200" b="1" dirty="0" smtClean="0">
              <a:latin typeface="Times New Roman" pitchFamily="18" charset="0"/>
              <a:cs typeface="Times New Roman" pitchFamily="18" charset="0"/>
            </a:endParaRPr>
          </a:p>
          <a:p>
            <a:pPr algn="just">
              <a:lnSpc>
                <a:spcPct val="200000"/>
              </a:lnSpc>
            </a:pPr>
            <a:endParaRPr lang="fr-FR" sz="2200" b="1" dirty="0" smtClean="0">
              <a:latin typeface="Times New Roman" pitchFamily="18" charset="0"/>
              <a:cs typeface="Times New Roman"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additive="base">
                                        <p:cTn id="7" dur="500" fill="hold"/>
                                        <p:tgtEl>
                                          <p:spTgt spid="4">
                                            <p:bg/>
                                          </p:spTgt>
                                        </p:tgtEl>
                                        <p:attrNameLst>
                                          <p:attrName>ppt_x</p:attrName>
                                        </p:attrNameLst>
                                      </p:cBhvr>
                                      <p:tavLst>
                                        <p:tav tm="0">
                                          <p:val>
                                            <p:strVal val="#ppt_x"/>
                                          </p:val>
                                        </p:tav>
                                        <p:tav tm="100000">
                                          <p:val>
                                            <p:strVal val="#ppt_x"/>
                                          </p:val>
                                        </p:tav>
                                      </p:tavLst>
                                    </p:anim>
                                    <p:anim calcmode="lin" valueType="num">
                                      <p:cBhvr additive="base">
                                        <p:cTn id="8" dur="500" fill="hold"/>
                                        <p:tgtEl>
                                          <p:spTgt spid="4">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142844" y="1357298"/>
            <a:ext cx="9001156" cy="407196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nSpc>
                <a:spcPct val="200000"/>
              </a:lnSpc>
            </a:pPr>
            <a:endParaRPr lang="fr-FR" sz="2200" b="1" dirty="0" smtClean="0">
              <a:latin typeface="Times New Roman" pitchFamily="18" charset="0"/>
              <a:cs typeface="Times New Roman" pitchFamily="18" charset="0"/>
            </a:endParaRPr>
          </a:p>
          <a:p>
            <a:pPr lvl="0">
              <a:lnSpc>
                <a:spcPct val="200000"/>
              </a:lnSpc>
            </a:pPr>
            <a:r>
              <a:rPr lang="fr-FR" sz="2200" b="1" dirty="0" smtClean="0">
                <a:latin typeface="Times New Roman" pitchFamily="18" charset="0"/>
                <a:cs typeface="Times New Roman" pitchFamily="18" charset="0"/>
              </a:rPr>
              <a:t>L’ Algérie fut le premier champ d’expérience de la lutte antipaludique et le cadre des 1ères expérimentations des méthodes d’enquêtes </a:t>
            </a:r>
            <a:r>
              <a:rPr lang="fr-FR" sz="2200" b="1" dirty="0" err="1" smtClean="0">
                <a:latin typeface="Times New Roman" pitchFamily="18" charset="0"/>
                <a:cs typeface="Times New Roman" pitchFamily="18" charset="0"/>
              </a:rPr>
              <a:t>paludométriques</a:t>
            </a:r>
            <a:r>
              <a:rPr lang="fr-FR" sz="2200" b="1" dirty="0" smtClean="0">
                <a:latin typeface="Times New Roman" pitchFamily="18" charset="0"/>
                <a:cs typeface="Times New Roman" pitchFamily="18" charset="0"/>
              </a:rPr>
              <a:t> et de la prophylaxie moderne du paludisme dont certaines ont cours jusqu’à l’heure actuelle. </a:t>
            </a:r>
          </a:p>
          <a:p>
            <a:pPr algn="ctr"/>
            <a:endParaRPr lang="fr-FR" dirty="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42844" y="214290"/>
            <a:ext cx="8572560" cy="607223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lvl="0">
              <a:lnSpc>
                <a:spcPct val="200000"/>
              </a:lnSpc>
              <a:buNone/>
            </a:pPr>
            <a:r>
              <a:rPr lang="fr-FR" sz="2200" b="1" dirty="0" smtClean="0">
                <a:latin typeface="Times New Roman" pitchFamily="18" charset="0"/>
                <a:cs typeface="Times New Roman" pitchFamily="18" charset="0"/>
              </a:rPr>
              <a:t>Les premières mesures de lutte antipaludique, furent d’abord la ténacité et l’obstination des colons européens qui, en s’ingéniant à défricher et à assécher les marais. </a:t>
            </a:r>
            <a:endParaRPr lang="fr-FR" sz="2200" dirty="0" smtClean="0">
              <a:latin typeface="Times New Roman" pitchFamily="18" charset="0"/>
              <a:cs typeface="Times New Roman" pitchFamily="18" charset="0"/>
            </a:endParaRPr>
          </a:p>
          <a:p>
            <a:pPr lvl="0">
              <a:lnSpc>
                <a:spcPct val="200000"/>
              </a:lnSpc>
              <a:buNone/>
            </a:pPr>
            <a:r>
              <a:rPr lang="fr-FR" sz="2200" dirty="0" smtClean="0">
                <a:latin typeface="Times New Roman" pitchFamily="18" charset="0"/>
                <a:cs typeface="Times New Roman" pitchFamily="18" charset="0"/>
              </a:rPr>
              <a:t>Grâce à la quinine, alcaloïde extrait de l’écorce de quinquina et dont la thérapeutique fut codifiée par Maillot en 1834 en Algérie, les </a:t>
            </a:r>
          </a:p>
          <a:p>
            <a:pPr lvl="0">
              <a:lnSpc>
                <a:spcPct val="200000"/>
              </a:lnSpc>
              <a:buNone/>
            </a:pPr>
            <a:r>
              <a:rPr lang="fr-FR" sz="2200" dirty="0" smtClean="0">
                <a:latin typeface="Times New Roman" pitchFamily="18" charset="0"/>
                <a:cs typeface="Times New Roman" pitchFamily="18" charset="0"/>
              </a:rPr>
              <a:t>premières victoires contre le paludisme furent obtenues.</a:t>
            </a:r>
          </a:p>
          <a:p>
            <a:pPr algn="just">
              <a:lnSpc>
                <a:spcPct val="200000"/>
              </a:lnSpc>
              <a:buFont typeface="Wingdings" pitchFamily="2" charset="2"/>
              <a:buChar char="Ø"/>
            </a:pPr>
            <a:endParaRPr lang="fr-FR" sz="2000" b="1" dirty="0" smtClean="0">
              <a:latin typeface="Times New Roman" pitchFamily="18" charset="0"/>
              <a:cs typeface="Times New Roman" pitchFamily="18" charset="0"/>
            </a:endParaRPr>
          </a:p>
        </p:txBody>
      </p:sp>
      <p:sp>
        <p:nvSpPr>
          <p:cNvPr id="3" name="ZoneTexte 2"/>
          <p:cNvSpPr txBox="1"/>
          <p:nvPr/>
        </p:nvSpPr>
        <p:spPr>
          <a:xfrm>
            <a:off x="2143108" y="1357298"/>
            <a:ext cx="184731" cy="369332"/>
          </a:xfrm>
          <a:prstGeom prst="rect">
            <a:avLst/>
          </a:prstGeom>
          <a:noFill/>
        </p:spPr>
        <p:txBody>
          <a:bodyPr wrap="none" rtlCol="0">
            <a:spAutoFit/>
          </a:bodyPr>
          <a:lstStyle/>
          <a:p>
            <a:endParaRPr lang="fr-FR" dirty="0"/>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357290" y="214290"/>
            <a:ext cx="6786610" cy="10001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smtClean="0"/>
              <a:t>F -La Lutte antituberculeuse en Algérie</a:t>
            </a:r>
            <a:endParaRPr lang="fr-FR" sz="2800" dirty="0"/>
          </a:p>
        </p:txBody>
      </p:sp>
      <p:sp>
        <p:nvSpPr>
          <p:cNvPr id="4" name="Rectangle à coins arrondis 3"/>
          <p:cNvSpPr/>
          <p:nvPr/>
        </p:nvSpPr>
        <p:spPr>
          <a:xfrm>
            <a:off x="214282" y="1285860"/>
            <a:ext cx="8715436" cy="5286412"/>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lvl="0" algn="just">
              <a:lnSpc>
                <a:spcPct val="150000"/>
              </a:lnSpc>
              <a:buNone/>
            </a:pPr>
            <a:r>
              <a:rPr lang="fr-FR" sz="2400" b="1" dirty="0" smtClean="0">
                <a:latin typeface="Times New Roman" pitchFamily="18" charset="0"/>
                <a:cs typeface="Times New Roman" pitchFamily="18" charset="0"/>
              </a:rPr>
              <a:t>La tuberculose est une maladie infectieuse, contagieuse et chronique qui atteint les poumons, mais aussi d’autres organes. </a:t>
            </a:r>
          </a:p>
          <a:p>
            <a:pPr lvl="0" algn="just">
              <a:lnSpc>
                <a:spcPct val="150000"/>
              </a:lnSpc>
              <a:buNone/>
            </a:pPr>
            <a:r>
              <a:rPr lang="fr-FR" sz="2400" b="1" dirty="0" smtClean="0">
                <a:latin typeface="Times New Roman" pitchFamily="18" charset="0"/>
                <a:cs typeface="Times New Roman" pitchFamily="18" charset="0"/>
              </a:rPr>
              <a:t>Due à </a:t>
            </a:r>
            <a:r>
              <a:rPr lang="fr-FR" sz="2400" b="1" i="1" dirty="0" err="1" smtClean="0">
                <a:latin typeface="Times New Roman" pitchFamily="18" charset="0"/>
                <a:cs typeface="Times New Roman" pitchFamily="18" charset="0"/>
              </a:rPr>
              <a:t>Mycobacterium</a:t>
            </a:r>
            <a:r>
              <a:rPr lang="fr-FR" sz="2400" b="1" i="1" dirty="0" smtClean="0">
                <a:latin typeface="Times New Roman" pitchFamily="18" charset="0"/>
                <a:cs typeface="Times New Roman" pitchFamily="18" charset="0"/>
              </a:rPr>
              <a:t> </a:t>
            </a:r>
            <a:r>
              <a:rPr lang="fr-FR" sz="2400" b="1" i="1" dirty="0" err="1" smtClean="0">
                <a:latin typeface="Times New Roman" pitchFamily="18" charset="0"/>
                <a:cs typeface="Times New Roman" pitchFamily="18" charset="0"/>
              </a:rPr>
              <a:t>tuberculosis</a:t>
            </a:r>
            <a:r>
              <a:rPr lang="fr-FR" sz="2400" b="1" i="1" dirty="0" smtClean="0">
                <a:latin typeface="Times New Roman" pitchFamily="18" charset="0"/>
                <a:cs typeface="Times New Roman" pitchFamily="18" charset="0"/>
              </a:rPr>
              <a:t> (BK), l’homme est le réservoir et l’agent de transmission du bacille. Seul une personne chez </a:t>
            </a:r>
          </a:p>
          <a:p>
            <a:pPr lvl="0" algn="just">
              <a:lnSpc>
                <a:spcPct val="150000"/>
              </a:lnSpc>
              <a:buNone/>
            </a:pPr>
            <a:r>
              <a:rPr lang="fr-FR" sz="2400" b="1" i="1" dirty="0" smtClean="0">
                <a:latin typeface="Times New Roman" pitchFamily="18" charset="0"/>
                <a:cs typeface="Times New Roman" pitchFamily="18" charset="0"/>
              </a:rPr>
              <a:t>qui on a identifié des BK, à l’examen direct des crachats, est contagieux</a:t>
            </a:r>
            <a:r>
              <a:rPr lang="fr-FR" sz="2400" i="1" dirty="0" smtClean="0"/>
              <a:t>. </a:t>
            </a:r>
            <a:endParaRPr lang="fr-FR" sz="2400" dirty="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214282" y="785794"/>
            <a:ext cx="8786874" cy="4929222"/>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lvl="0">
              <a:lnSpc>
                <a:spcPct val="200000"/>
              </a:lnSpc>
              <a:buNone/>
            </a:pPr>
            <a:r>
              <a:rPr lang="fr-FR" sz="2400" b="1" dirty="0" smtClean="0">
                <a:latin typeface="Times New Roman" pitchFamily="18" charset="0"/>
                <a:cs typeface="Times New Roman" pitchFamily="18" charset="0"/>
              </a:rPr>
              <a:t>Au XIXème siècle , elle est responsable de plus de mort que toutes les maladies épidémiques réunies.</a:t>
            </a:r>
          </a:p>
          <a:p>
            <a:pPr lvl="0">
              <a:lnSpc>
                <a:spcPct val="200000"/>
              </a:lnSpc>
              <a:buNone/>
            </a:pPr>
            <a:r>
              <a:rPr lang="fr-FR" sz="2400" b="1" dirty="0" smtClean="0">
                <a:latin typeface="Times New Roman" pitchFamily="18" charset="0"/>
                <a:cs typeface="Times New Roman" pitchFamily="18" charset="0"/>
              </a:rPr>
              <a:t>Il faut attendre le1921 pour la mise au point du vaccin BCG et ce n’est qu’en 1944 qu’on a mis en évidence l’activité antituberculeuse de la streptomycine</a:t>
            </a:r>
            <a:endParaRPr lang="fr-FR" sz="2400" b="1" dirty="0">
              <a:latin typeface="Times New Roman" pitchFamily="18" charset="0"/>
              <a:cs typeface="Times New Roman" pitchFamily="18" charset="0"/>
            </a:endParaRP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archemin horizontal 8"/>
          <p:cNvSpPr/>
          <p:nvPr/>
        </p:nvSpPr>
        <p:spPr>
          <a:xfrm>
            <a:off x="1857356" y="2428868"/>
            <a:ext cx="5857916" cy="1928826"/>
          </a:xfrm>
          <a:prstGeom prst="horizontalScroll">
            <a:avLst/>
          </a:prstGeom>
        </p:spPr>
        <p:style>
          <a:lnRef idx="1">
            <a:schemeClr val="dk1"/>
          </a:lnRef>
          <a:fillRef idx="2">
            <a:schemeClr val="dk1"/>
          </a:fillRef>
          <a:effectRef idx="1">
            <a:schemeClr val="dk1"/>
          </a:effectRef>
          <a:fontRef idx="minor">
            <a:schemeClr val="dk1"/>
          </a:fontRef>
        </p:style>
        <p:txBody>
          <a:bodyPr rtlCol="0" anchor="ctr"/>
          <a:lstStyle/>
          <a:p>
            <a:pPr algn="ctr"/>
            <a:r>
              <a:rPr lang="fr-FR" sz="2400" b="1" dirty="0" smtClean="0"/>
              <a:t>Merci pour votre attention</a:t>
            </a:r>
            <a:endParaRPr lang="fr-FR" sz="2400" b="1"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0" y="1714488"/>
            <a:ext cx="9001156" cy="1285884"/>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nSpc>
                <a:spcPct val="200000"/>
              </a:lnSpc>
              <a:buNone/>
            </a:pPr>
            <a:r>
              <a:rPr lang="fr-FR" sz="2000" b="1" dirty="0" smtClean="0">
                <a:latin typeface="Times New Roman" pitchFamily="18" charset="0"/>
                <a:cs typeface="Times New Roman" pitchFamily="18" charset="0"/>
              </a:rPr>
              <a:t>augmentation inhabituelle du nombre des cas d’une maladie transmissible, dans une région au sein d’une population donnée</a:t>
            </a:r>
            <a:endParaRPr lang="fr-FR" sz="2000" b="1" dirty="0">
              <a:latin typeface="Times New Roman" pitchFamily="18" charset="0"/>
              <a:cs typeface="Times New Roman" pitchFamily="18" charset="0"/>
            </a:endParaRPr>
          </a:p>
        </p:txBody>
      </p:sp>
      <p:sp>
        <p:nvSpPr>
          <p:cNvPr id="3" name="Arrondir un rectangle avec un coin du même côté 2"/>
          <p:cNvSpPr/>
          <p:nvPr/>
        </p:nvSpPr>
        <p:spPr>
          <a:xfrm>
            <a:off x="1928794" y="142852"/>
            <a:ext cx="5286412" cy="571504"/>
          </a:xfrm>
          <a:prstGeom prst="round2Same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fr-FR" sz="3200" b="1" dirty="0" smtClean="0">
                <a:latin typeface="Times New Roman" pitchFamily="18" charset="0"/>
                <a:cs typeface="Times New Roman" pitchFamily="18" charset="0"/>
              </a:rPr>
              <a:t>A-Introduction et Définition</a:t>
            </a:r>
            <a:endParaRPr lang="fr-FR" sz="1400" dirty="0">
              <a:latin typeface="Times New Roman" pitchFamily="18" charset="0"/>
              <a:cs typeface="Times New Roman" pitchFamily="18" charset="0"/>
            </a:endParaRPr>
          </a:p>
        </p:txBody>
      </p:sp>
      <p:sp>
        <p:nvSpPr>
          <p:cNvPr id="4" name="Rectangle à coins arrondis 3"/>
          <p:cNvSpPr/>
          <p:nvPr/>
        </p:nvSpPr>
        <p:spPr>
          <a:xfrm>
            <a:off x="714348" y="928670"/>
            <a:ext cx="2643206" cy="64294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buNone/>
            </a:pPr>
            <a:r>
              <a:rPr lang="fr-FR" sz="2000" b="1" dirty="0" smtClean="0">
                <a:solidFill>
                  <a:schemeClr val="tx1"/>
                </a:solidFill>
                <a:latin typeface="Times New Roman" pitchFamily="18" charset="0"/>
                <a:cs typeface="Times New Roman" pitchFamily="18" charset="0"/>
              </a:rPr>
              <a:t>1-au sens classique :</a:t>
            </a:r>
          </a:p>
        </p:txBody>
      </p:sp>
      <p:sp>
        <p:nvSpPr>
          <p:cNvPr id="6" name="Rectangle à coins arrondis 5"/>
          <p:cNvSpPr/>
          <p:nvPr/>
        </p:nvSpPr>
        <p:spPr>
          <a:xfrm>
            <a:off x="428596" y="3357562"/>
            <a:ext cx="4357718" cy="64294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buNone/>
            </a:pPr>
            <a:r>
              <a:rPr lang="fr-FR" sz="2000" b="1" dirty="0" smtClean="0">
                <a:latin typeface="Times New Roman" pitchFamily="18" charset="0"/>
                <a:cs typeface="Times New Roman" pitchFamily="18" charset="0"/>
              </a:rPr>
              <a:t>2-au sens moderne et par extension :</a:t>
            </a:r>
          </a:p>
        </p:txBody>
      </p:sp>
      <p:sp>
        <p:nvSpPr>
          <p:cNvPr id="7" name="Rectangle à coins arrondis 6"/>
          <p:cNvSpPr/>
          <p:nvPr/>
        </p:nvSpPr>
        <p:spPr>
          <a:xfrm>
            <a:off x="0" y="4143380"/>
            <a:ext cx="9001156" cy="250033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nSpc>
                <a:spcPct val="150000"/>
              </a:lnSpc>
              <a:buNone/>
            </a:pPr>
            <a:r>
              <a:rPr lang="fr-FR" sz="2000" b="1" dirty="0" smtClean="0">
                <a:latin typeface="Times New Roman" pitchFamily="18" charset="0"/>
                <a:cs typeface="Times New Roman" pitchFamily="18" charset="0"/>
              </a:rPr>
              <a:t>multiplication considérable des cas de toute maladie ou de tout autre phénomène( accidents, suicides, etc.)</a:t>
            </a:r>
          </a:p>
          <a:p>
            <a:pPr>
              <a:lnSpc>
                <a:spcPct val="150000"/>
              </a:lnSpc>
              <a:buNone/>
            </a:pPr>
            <a:r>
              <a:rPr lang="fr-FR" sz="2000" b="1" dirty="0" smtClean="0">
                <a:latin typeface="Times New Roman" pitchFamily="18" charset="0"/>
                <a:cs typeface="Times New Roman" pitchFamily="18" charset="0"/>
              </a:rPr>
              <a:t>L’Algérie fut atteinte et parfois très sévèrement, au cours des siècles, par les grandes épidémies qui désolèrent le bassin méditerranéen.   </a:t>
            </a:r>
            <a:endParaRPr lang="fr-FR" sz="2000" b="1" dirty="0">
              <a:latin typeface="Times New Roman" pitchFamily="18" charset="0"/>
              <a:cs typeface="Times New Roman"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bg/>
                                          </p:spTgt>
                                        </p:tgtEl>
                                        <p:attrNameLst>
                                          <p:attrName>style.visibility</p:attrName>
                                        </p:attrNameLst>
                                      </p:cBhvr>
                                      <p:to>
                                        <p:strVal val="visible"/>
                                      </p:to>
                                    </p:set>
                                    <p:anim calcmode="lin" valueType="num">
                                      <p:cBhvr additive="base">
                                        <p:cTn id="17" dur="500" fill="hold"/>
                                        <p:tgtEl>
                                          <p:spTgt spid="2">
                                            <p:bg/>
                                          </p:spTgt>
                                        </p:tgtEl>
                                        <p:attrNameLst>
                                          <p:attrName>ppt_x</p:attrName>
                                        </p:attrNameLst>
                                      </p:cBhvr>
                                      <p:tavLst>
                                        <p:tav tm="0">
                                          <p:val>
                                            <p:strVal val="#ppt_x"/>
                                          </p:val>
                                        </p:tav>
                                        <p:tav tm="100000">
                                          <p:val>
                                            <p:strVal val="#ppt_x"/>
                                          </p:val>
                                        </p:tav>
                                      </p:tavLst>
                                    </p:anim>
                                    <p:anim calcmode="lin" valueType="num">
                                      <p:cBhvr additive="base">
                                        <p:cTn id="18" dur="500" fill="hold"/>
                                        <p:tgtEl>
                                          <p:spTgt spid="2">
                                            <p:bg/>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
                                            <p:txEl>
                                              <p:pRg st="0" end="0"/>
                                            </p:txEl>
                                          </p:spTgt>
                                        </p:tgtEl>
                                        <p:attrNameLst>
                                          <p:attrName>style.visibility</p:attrName>
                                        </p:attrNameLst>
                                      </p:cBhvr>
                                      <p:to>
                                        <p:strVal val="visible"/>
                                      </p:to>
                                    </p:set>
                                    <p:anim calcmode="lin" valueType="num">
                                      <p:cBhvr additive="base">
                                        <p:cTn id="21"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additive="base">
                                        <p:cTn id="27" dur="500" fill="hold"/>
                                        <p:tgtEl>
                                          <p:spTgt spid="7">
                                            <p:bg/>
                                          </p:spTgt>
                                        </p:tgtEl>
                                        <p:attrNameLst>
                                          <p:attrName>ppt_x</p:attrName>
                                        </p:attrNameLst>
                                      </p:cBhvr>
                                      <p:tavLst>
                                        <p:tav tm="0">
                                          <p:val>
                                            <p:strVal val="#ppt_x"/>
                                          </p:val>
                                        </p:tav>
                                        <p:tav tm="100000">
                                          <p:val>
                                            <p:strVal val="#ppt_x"/>
                                          </p:val>
                                        </p:tav>
                                      </p:tavLst>
                                    </p:anim>
                                    <p:anim calcmode="lin" valueType="num">
                                      <p:cBhvr additive="base">
                                        <p:cTn id="28" dur="500" fill="hold"/>
                                        <p:tgtEl>
                                          <p:spTgt spid="7">
                                            <p:bg/>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 calcmode="lin" valueType="num">
                                      <p:cBhvr additive="base">
                                        <p:cTn id="31"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0" end="0"/>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7">
                                            <p:txEl>
                                              <p:pRg st="1" end="1"/>
                                            </p:txEl>
                                          </p:spTgt>
                                        </p:tgtEl>
                                        <p:attrNameLst>
                                          <p:attrName>style.visibility</p:attrName>
                                        </p:attrNameLst>
                                      </p:cBhvr>
                                      <p:to>
                                        <p:strVal val="visible"/>
                                      </p:to>
                                    </p:set>
                                    <p:anim calcmode="lin" valueType="num">
                                      <p:cBhvr additive="base">
                                        <p:cTn id="35"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animBg="1"/>
      <p:bldP spid="3" grpId="0" build="p" animBg="1"/>
      <p:bldP spid="7" grpId="0" build="allAtOnce"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u même côté 4"/>
          <p:cNvSpPr/>
          <p:nvPr/>
        </p:nvSpPr>
        <p:spPr>
          <a:xfrm>
            <a:off x="2071670" y="214290"/>
            <a:ext cx="4286280" cy="714380"/>
          </a:xfrm>
          <a:prstGeom prst="round2Same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fr-FR" sz="3200" b="1" dirty="0" smtClean="0"/>
              <a:t>B- La quarantaine :</a:t>
            </a:r>
            <a:endParaRPr lang="fr-FR" sz="3200" dirty="0"/>
          </a:p>
        </p:txBody>
      </p:sp>
      <p:sp>
        <p:nvSpPr>
          <p:cNvPr id="7" name="Rectangle à coins arrondis 6"/>
          <p:cNvSpPr/>
          <p:nvPr/>
        </p:nvSpPr>
        <p:spPr>
          <a:xfrm>
            <a:off x="142844" y="1285836"/>
            <a:ext cx="9001156" cy="1143032"/>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just">
              <a:lnSpc>
                <a:spcPct val="150000"/>
              </a:lnSpc>
              <a:buFont typeface="Wingdings" pitchFamily="2" charset="2"/>
              <a:buChar char="q"/>
            </a:pPr>
            <a:endParaRPr lang="fr-FR" sz="2000" b="1" dirty="0" smtClean="0">
              <a:latin typeface="Times New Roman" pitchFamily="18" charset="0"/>
              <a:cs typeface="Times New Roman" pitchFamily="18" charset="0"/>
            </a:endParaRPr>
          </a:p>
          <a:p>
            <a:pPr algn="just">
              <a:lnSpc>
                <a:spcPct val="150000"/>
              </a:lnSpc>
              <a:buFont typeface="Wingdings" pitchFamily="2" charset="2"/>
              <a:buChar char="q"/>
            </a:pPr>
            <a:endParaRPr lang="fr-FR" sz="2000" b="1" dirty="0" smtClean="0">
              <a:latin typeface="Times New Roman" pitchFamily="18" charset="0"/>
              <a:cs typeface="Times New Roman" pitchFamily="18" charset="0"/>
            </a:endParaRPr>
          </a:p>
          <a:p>
            <a:pPr>
              <a:buNone/>
            </a:pPr>
            <a:r>
              <a:rPr lang="fr-FR" sz="2200" b="1" dirty="0" smtClean="0">
                <a:latin typeface="Times New Roman" pitchFamily="18" charset="0"/>
                <a:cs typeface="Times New Roman" pitchFamily="18" charset="0"/>
              </a:rPr>
              <a:t/>
            </a:r>
            <a:br>
              <a:rPr lang="fr-FR" sz="2200" b="1" dirty="0" smtClean="0">
                <a:latin typeface="Times New Roman" pitchFamily="18" charset="0"/>
                <a:cs typeface="Times New Roman" pitchFamily="18" charset="0"/>
              </a:rPr>
            </a:br>
            <a:r>
              <a:rPr lang="fr-FR" sz="2200" b="1" dirty="0" smtClean="0">
                <a:latin typeface="Times New Roman" pitchFamily="18" charset="0"/>
                <a:cs typeface="Times New Roman" pitchFamily="18" charset="0"/>
              </a:rPr>
              <a:t>Il s’agit d’une période d’isolement imposée à toute personne et à toute </a:t>
            </a:r>
          </a:p>
          <a:p>
            <a:pPr>
              <a:buNone/>
            </a:pPr>
            <a:r>
              <a:rPr lang="fr-FR" sz="2200" b="1" dirty="0" smtClean="0">
                <a:latin typeface="Times New Roman" pitchFamily="18" charset="0"/>
                <a:cs typeface="Times New Roman" pitchFamily="18" charset="0"/>
              </a:rPr>
              <a:t>marchandise  contaminée par une pestilence, pour en éviter la contagion.</a:t>
            </a:r>
          </a:p>
          <a:p>
            <a:pPr>
              <a:buNone/>
            </a:pPr>
            <a:r>
              <a:rPr lang="fr-FR" sz="2000" dirty="0" smtClean="0"/>
              <a:t> </a:t>
            </a:r>
          </a:p>
          <a:p>
            <a:pPr algn="just">
              <a:lnSpc>
                <a:spcPct val="150000"/>
              </a:lnSpc>
              <a:buFont typeface="Wingdings" pitchFamily="2" charset="2"/>
              <a:buChar char="q"/>
            </a:pPr>
            <a:endParaRPr lang="fr-FR" sz="2000" b="1" dirty="0" smtClean="0">
              <a:latin typeface="Times New Roman" pitchFamily="18" charset="0"/>
              <a:cs typeface="Times New Roman" pitchFamily="18" charset="0"/>
            </a:endParaRPr>
          </a:p>
          <a:p>
            <a:pPr algn="just">
              <a:lnSpc>
                <a:spcPct val="150000"/>
              </a:lnSpc>
              <a:buFont typeface="Wingdings" pitchFamily="2" charset="2"/>
              <a:buChar char="q"/>
            </a:pPr>
            <a:endParaRPr lang="fr-FR" sz="2000" dirty="0" smtClean="0"/>
          </a:p>
          <a:p>
            <a:pPr algn="ctr"/>
            <a:endParaRPr lang="fr-FR" dirty="0"/>
          </a:p>
        </p:txBody>
      </p:sp>
      <p:sp>
        <p:nvSpPr>
          <p:cNvPr id="4" name="Rectangle à coins arrondis 3"/>
          <p:cNvSpPr/>
          <p:nvPr/>
        </p:nvSpPr>
        <p:spPr>
          <a:xfrm>
            <a:off x="142844" y="2571744"/>
            <a:ext cx="8858312" cy="4000528"/>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nSpc>
                <a:spcPct val="200000"/>
              </a:lnSpc>
              <a:buNone/>
            </a:pPr>
            <a:r>
              <a:rPr lang="fr-FR" sz="2200" b="1" dirty="0" smtClean="0">
                <a:latin typeface="Times New Roman" pitchFamily="18" charset="0"/>
                <a:cs typeface="Times New Roman" pitchFamily="18" charset="0"/>
              </a:rPr>
              <a:t>Sa durée devait couvrir l’incubation la plus longue constatée pour cette maladie. Se protéger d’un mal contagieux est une démarche très ancienne de l’humanité: </a:t>
            </a:r>
          </a:p>
          <a:p>
            <a:pPr>
              <a:lnSpc>
                <a:spcPct val="200000"/>
              </a:lnSpc>
              <a:buNone/>
            </a:pPr>
            <a:r>
              <a:rPr lang="fr-FR" sz="2200" b="1" dirty="0" smtClean="0">
                <a:latin typeface="Times New Roman" pitchFamily="18" charset="0"/>
                <a:cs typeface="Times New Roman" pitchFamily="18" charset="0"/>
              </a:rPr>
              <a:t>Moïse recommandait après tout contact avec un lépreux 40 jours de purification. </a:t>
            </a:r>
            <a:endParaRPr lang="fr-FR" sz="2200" b="1" dirty="0">
              <a:latin typeface="Times New Roman" pitchFamily="18" charset="0"/>
              <a:cs typeface="Times New Roman"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 calcmode="lin" valueType="num">
                                      <p:cBhvr additive="base">
                                        <p:cTn id="7" dur="500" fill="hold"/>
                                        <p:tgtEl>
                                          <p:spTgt spid="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bg/>
                                          </p:spTgt>
                                        </p:tgtEl>
                                        <p:attrNameLst>
                                          <p:attrName>style.visibility</p:attrName>
                                        </p:attrNameLst>
                                      </p:cBhvr>
                                      <p:to>
                                        <p:strVal val="visible"/>
                                      </p:to>
                                    </p:set>
                                    <p:anim calcmode="lin" valueType="num">
                                      <p:cBhvr additive="base">
                                        <p:cTn id="13" dur="500" fill="hold"/>
                                        <p:tgtEl>
                                          <p:spTgt spid="7">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7">
                                            <p:bg/>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animBg="1"/>
      <p:bldP spid="7"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à coins arrondis 2"/>
          <p:cNvSpPr/>
          <p:nvPr/>
        </p:nvSpPr>
        <p:spPr>
          <a:xfrm>
            <a:off x="142844" y="1785926"/>
            <a:ext cx="9001156" cy="2428892"/>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just">
              <a:lnSpc>
                <a:spcPct val="150000"/>
              </a:lnSpc>
            </a:pPr>
            <a:endParaRPr lang="fr-FR" sz="2000" b="1" dirty="0" smtClean="0">
              <a:latin typeface="Times New Roman" pitchFamily="18" charset="0"/>
              <a:cs typeface="Times New Roman" pitchFamily="18" charset="0"/>
            </a:endParaRPr>
          </a:p>
          <a:p>
            <a:pPr algn="just">
              <a:lnSpc>
                <a:spcPct val="150000"/>
              </a:lnSpc>
              <a:buFont typeface="Wingdings" pitchFamily="2" charset="2"/>
              <a:buChar char="q"/>
            </a:pPr>
            <a:endParaRPr lang="fr-FR" sz="2200" b="1" dirty="0" smtClean="0">
              <a:latin typeface="Times New Roman" pitchFamily="18" charset="0"/>
              <a:cs typeface="Times New Roman" pitchFamily="18" charset="0"/>
            </a:endParaRPr>
          </a:p>
          <a:p>
            <a:pPr>
              <a:lnSpc>
                <a:spcPct val="200000"/>
              </a:lnSpc>
              <a:buNone/>
            </a:pPr>
            <a:r>
              <a:rPr lang="fr-FR" sz="2200" b="1" dirty="0" smtClean="0">
                <a:latin typeface="Times New Roman" pitchFamily="18" charset="0"/>
                <a:cs typeface="Times New Roman" pitchFamily="18" charset="0"/>
              </a:rPr>
              <a:t>Progressivement, la quarantaine évolua vers un principe plutôt qu’un laps de temps, dont la durée était appréciée au cas par cas. </a:t>
            </a:r>
          </a:p>
          <a:p>
            <a:pPr algn="just">
              <a:lnSpc>
                <a:spcPct val="150000"/>
              </a:lnSpc>
              <a:buFont typeface="Wingdings" pitchFamily="2" charset="2"/>
              <a:buChar char="q"/>
            </a:pPr>
            <a:endParaRPr lang="fr-FR" sz="2000" b="1" dirty="0" smtClean="0">
              <a:latin typeface="Times New Roman" pitchFamily="18" charset="0"/>
              <a:cs typeface="Times New Roman" pitchFamily="18" charset="0"/>
            </a:endParaRPr>
          </a:p>
          <a:p>
            <a:pPr algn="just">
              <a:lnSpc>
                <a:spcPct val="150000"/>
              </a:lnSpc>
              <a:buFont typeface="Wingdings" pitchFamily="2" charset="2"/>
              <a:buChar char="q"/>
            </a:pPr>
            <a:endParaRPr lang="fr-FR" sz="2000" dirty="0" smtClean="0"/>
          </a:p>
          <a:p>
            <a:pPr algn="ctr"/>
            <a:endParaRPr lang="fr-FR"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00"/>
                                        <p:tgtEl>
                                          <p:spTgt spid="3">
                                            <p:bg/>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rrondir un rectangle avec un coin du même côté 1"/>
          <p:cNvSpPr/>
          <p:nvPr/>
        </p:nvSpPr>
        <p:spPr>
          <a:xfrm>
            <a:off x="928662" y="214290"/>
            <a:ext cx="7286676" cy="714380"/>
          </a:xfrm>
          <a:prstGeom prst="round2Same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fr-FR" sz="3200" b="1" dirty="0" smtClean="0"/>
              <a:t/>
            </a:r>
            <a:br>
              <a:rPr lang="fr-FR" sz="3200" b="1" dirty="0" smtClean="0"/>
            </a:br>
            <a:r>
              <a:rPr lang="fr-FR" sz="3200" b="1" dirty="0" smtClean="0"/>
              <a:t>C- Les épidémies de peste en Algérie</a:t>
            </a:r>
            <a:r>
              <a:rPr lang="fr-FR" sz="3200" dirty="0" smtClean="0"/>
              <a:t> :</a:t>
            </a:r>
            <a:endParaRPr lang="fr-FR" sz="3200" b="1" dirty="0" smtClean="0">
              <a:solidFill>
                <a:schemeClr val="bg1"/>
              </a:solidFill>
              <a:latin typeface="Times New Roman" pitchFamily="18" charset="0"/>
              <a:cs typeface="Times New Roman" pitchFamily="18" charset="0"/>
            </a:endParaRPr>
          </a:p>
          <a:p>
            <a:pPr algn="ctr"/>
            <a:endParaRPr lang="fr-FR" sz="3200" dirty="0"/>
          </a:p>
        </p:txBody>
      </p:sp>
      <p:sp>
        <p:nvSpPr>
          <p:cNvPr id="3" name="Rectangle à coins arrondis 2"/>
          <p:cNvSpPr/>
          <p:nvPr/>
        </p:nvSpPr>
        <p:spPr>
          <a:xfrm>
            <a:off x="142844" y="928670"/>
            <a:ext cx="9001156" cy="5786478"/>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just">
              <a:lnSpc>
                <a:spcPct val="150000"/>
              </a:lnSpc>
              <a:buFont typeface="Wingdings" pitchFamily="2" charset="2"/>
              <a:buChar char="q"/>
            </a:pPr>
            <a:endParaRPr lang="fr-FR" sz="2000" b="1" dirty="0" smtClean="0">
              <a:latin typeface="Times New Roman" pitchFamily="18" charset="0"/>
              <a:cs typeface="Times New Roman" pitchFamily="18" charset="0"/>
            </a:endParaRPr>
          </a:p>
          <a:p>
            <a:pPr lvl="0">
              <a:lnSpc>
                <a:spcPct val="200000"/>
              </a:lnSpc>
              <a:buNone/>
            </a:pPr>
            <a:endParaRPr lang="fr-FR" sz="2000" b="1" dirty="0" smtClean="0">
              <a:latin typeface="Times New Roman" pitchFamily="18" charset="0"/>
              <a:cs typeface="Times New Roman" pitchFamily="18" charset="0"/>
            </a:endParaRPr>
          </a:p>
          <a:p>
            <a:pPr lvl="0">
              <a:lnSpc>
                <a:spcPct val="200000"/>
              </a:lnSpc>
              <a:buNone/>
            </a:pPr>
            <a:r>
              <a:rPr lang="fr-FR" sz="2000" b="1" dirty="0" smtClean="0">
                <a:latin typeface="Times New Roman" pitchFamily="18" charset="0"/>
                <a:cs typeface="Times New Roman" pitchFamily="18" charset="0"/>
              </a:rPr>
              <a:t>Les épidémies de peste étaient connues depuis l’antiquité.</a:t>
            </a:r>
          </a:p>
          <a:p>
            <a:pPr lvl="0">
              <a:lnSpc>
                <a:spcPct val="150000"/>
              </a:lnSpc>
              <a:buNone/>
            </a:pPr>
            <a:r>
              <a:rPr lang="fr-FR" sz="2000" b="1" dirty="0" smtClean="0">
                <a:latin typeface="Times New Roman" pitchFamily="18" charset="0"/>
                <a:cs typeface="Times New Roman" pitchFamily="18" charset="0"/>
              </a:rPr>
              <a:t>Dans le monde arabe et en particulier au Maghreb, l’histoire est parcourue de fréquentes épidémies. </a:t>
            </a:r>
          </a:p>
          <a:p>
            <a:pPr lvl="0">
              <a:lnSpc>
                <a:spcPct val="150000"/>
              </a:lnSpc>
              <a:buNone/>
            </a:pPr>
            <a:r>
              <a:rPr lang="fr-FR" sz="2000" b="1" dirty="0" smtClean="0">
                <a:latin typeface="Times New Roman" pitchFamily="18" charset="0"/>
                <a:cs typeface="Times New Roman" pitchFamily="18" charset="0"/>
              </a:rPr>
              <a:t/>
            </a:r>
            <a:br>
              <a:rPr lang="fr-FR" sz="2000" b="1" dirty="0" smtClean="0">
                <a:latin typeface="Times New Roman" pitchFamily="18" charset="0"/>
                <a:cs typeface="Times New Roman" pitchFamily="18" charset="0"/>
              </a:rPr>
            </a:br>
            <a:r>
              <a:rPr lang="fr-FR" sz="2000" b="1" dirty="0" smtClean="0">
                <a:latin typeface="Times New Roman" pitchFamily="18" charset="0"/>
                <a:cs typeface="Times New Roman" pitchFamily="18" charset="0"/>
              </a:rPr>
              <a:t>Parmi les épidémies qui ont touché l’Algérie, on peut citer, au mois de juin 1556, l’épidémie qui sévissait à Alger et fut à l’origine du décès de </a:t>
            </a:r>
          </a:p>
          <a:p>
            <a:pPr lvl="0">
              <a:lnSpc>
                <a:spcPct val="150000"/>
              </a:lnSpc>
              <a:buNone/>
            </a:pPr>
            <a:r>
              <a:rPr lang="fr-FR" sz="2000" b="1" dirty="0" smtClean="0">
                <a:latin typeface="Times New Roman" pitchFamily="18" charset="0"/>
                <a:cs typeface="Times New Roman" pitchFamily="18" charset="0"/>
              </a:rPr>
              <a:t>Salah Rais, le Dey d’Alger .</a:t>
            </a:r>
          </a:p>
          <a:p>
            <a:pPr lvl="0">
              <a:lnSpc>
                <a:spcPct val="150000"/>
              </a:lnSpc>
              <a:buNone/>
            </a:pPr>
            <a:endParaRPr lang="fr-FR" sz="2000" b="1" dirty="0" smtClean="0">
              <a:latin typeface="Times New Roman" pitchFamily="18" charset="0"/>
              <a:cs typeface="Times New Roman" pitchFamily="18" charset="0"/>
            </a:endParaRPr>
          </a:p>
          <a:p>
            <a:pPr lvl="0">
              <a:lnSpc>
                <a:spcPct val="150000"/>
              </a:lnSpc>
              <a:buNone/>
            </a:pPr>
            <a:r>
              <a:rPr lang="fr-FR" sz="2000" b="1" dirty="0" smtClean="0">
                <a:latin typeface="Times New Roman" pitchFamily="18" charset="0"/>
                <a:cs typeface="Times New Roman" pitchFamily="18" charset="0"/>
              </a:rPr>
              <a:t>En 1794, à Oran, des pèlerins revenant de la </a:t>
            </a:r>
          </a:p>
          <a:p>
            <a:pPr lvl="0">
              <a:lnSpc>
                <a:spcPct val="150000"/>
              </a:lnSpc>
              <a:buNone/>
            </a:pPr>
            <a:r>
              <a:rPr lang="fr-FR" sz="2000" b="1" dirty="0" smtClean="0">
                <a:latin typeface="Times New Roman" pitchFamily="18" charset="0"/>
                <a:cs typeface="Times New Roman" pitchFamily="18" charset="0"/>
              </a:rPr>
              <a:t>Mecque apportèrent une nouvelle épidémie qui fera déserter la ville. </a:t>
            </a:r>
          </a:p>
          <a:p>
            <a:pPr lvl="0">
              <a:lnSpc>
                <a:spcPct val="200000"/>
              </a:lnSpc>
              <a:buNone/>
            </a:pPr>
            <a:endParaRPr lang="fr-FR" sz="2000" dirty="0" smtClean="0"/>
          </a:p>
          <a:p>
            <a:pPr algn="just">
              <a:lnSpc>
                <a:spcPct val="150000"/>
              </a:lnSpc>
              <a:buFont typeface="Wingdings" pitchFamily="2" charset="2"/>
              <a:buChar char="q"/>
            </a:pPr>
            <a:endParaRPr lang="fr-FR" sz="2000" b="1" dirty="0" smtClean="0">
              <a:latin typeface="Times New Roman" pitchFamily="18" charset="0"/>
              <a:cs typeface="Times New Roman" pitchFamily="18" charset="0"/>
            </a:endParaRPr>
          </a:p>
          <a:p>
            <a:pPr algn="just">
              <a:lnSpc>
                <a:spcPct val="150000"/>
              </a:lnSpc>
              <a:buFont typeface="Wingdings" pitchFamily="2" charset="2"/>
              <a:buChar char="q"/>
            </a:pPr>
            <a:endParaRPr lang="fr-FR" sz="2000" dirty="0" smtClean="0"/>
          </a:p>
          <a:p>
            <a:pPr algn="ctr"/>
            <a:endParaRPr lang="fr-FR"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42844" y="1000108"/>
            <a:ext cx="9001156" cy="4929222"/>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nSpc>
                <a:spcPct val="200000"/>
              </a:lnSpc>
              <a:buNone/>
            </a:pPr>
            <a:endParaRPr lang="fr-FR" sz="2200" b="1" dirty="0" smtClean="0">
              <a:latin typeface="Times New Roman" pitchFamily="18" charset="0"/>
              <a:cs typeface="Times New Roman" pitchFamily="18" charset="0"/>
            </a:endParaRPr>
          </a:p>
          <a:p>
            <a:pPr>
              <a:lnSpc>
                <a:spcPct val="200000"/>
              </a:lnSpc>
              <a:buNone/>
            </a:pPr>
            <a:r>
              <a:rPr lang="fr-FR" sz="2200" b="1" dirty="0" smtClean="0">
                <a:latin typeface="Times New Roman" pitchFamily="18" charset="0"/>
                <a:cs typeface="Times New Roman" pitchFamily="18" charset="0"/>
              </a:rPr>
              <a:t>Mais l’épidémie qui laissa le plus de séquelles  dans la population fut certainement celle de   1867-1868, car elle survint pendant la  colonisation française et frappa des tribus parvenues au dernier degré de la misère, dont on avait saccagé les abris et les sources de vie, et était associée à d’autres calamités telles sécheresse, famine, épidémie de choléra et de typhus.</a:t>
            </a:r>
          </a:p>
          <a:p>
            <a:pPr algn="just">
              <a:lnSpc>
                <a:spcPct val="150000"/>
              </a:lnSpc>
              <a:buFont typeface="Wingdings" pitchFamily="2" charset="2"/>
              <a:buChar char="q"/>
            </a:pPr>
            <a:endParaRPr lang="fr-FR" sz="2000" b="1" dirty="0" smtClean="0">
              <a:latin typeface="Times New Roman" pitchFamily="18" charset="0"/>
              <a:cs typeface="Times New Roman" pitchFamily="18" charset="0"/>
            </a:endParaRPr>
          </a:p>
          <a:p>
            <a:pPr algn="just">
              <a:lnSpc>
                <a:spcPct val="150000"/>
              </a:lnSpc>
              <a:buFont typeface="Wingdings" pitchFamily="2" charset="2"/>
              <a:buChar char="q"/>
            </a:pPr>
            <a:endParaRPr lang="fr-FR" sz="2000" dirty="0" smtClean="0"/>
          </a:p>
          <a:p>
            <a:pPr algn="ctr"/>
            <a:endParaRPr lang="fr-FR"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rrondir un rectangle avec un coin du même côté 1"/>
          <p:cNvSpPr/>
          <p:nvPr/>
        </p:nvSpPr>
        <p:spPr>
          <a:xfrm>
            <a:off x="1285852" y="214290"/>
            <a:ext cx="6715172" cy="714380"/>
          </a:xfrm>
          <a:prstGeom prst="round2Same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fr-FR" sz="3200" b="1" dirty="0" smtClean="0"/>
              <a:t>D-Les épidémies de choléra-morbus</a:t>
            </a:r>
            <a:endParaRPr lang="fr-FR" sz="3200" dirty="0">
              <a:solidFill>
                <a:schemeClr val="bg1"/>
              </a:solidFill>
            </a:endParaRPr>
          </a:p>
        </p:txBody>
      </p:sp>
      <p:sp>
        <p:nvSpPr>
          <p:cNvPr id="3" name="Rectangle à coins arrondis 2"/>
          <p:cNvSpPr/>
          <p:nvPr/>
        </p:nvSpPr>
        <p:spPr>
          <a:xfrm>
            <a:off x="142844" y="2000240"/>
            <a:ext cx="9001156" cy="4572032"/>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nSpc>
                <a:spcPct val="200000"/>
              </a:lnSpc>
              <a:buNone/>
            </a:pPr>
            <a:r>
              <a:rPr lang="fr-FR" sz="2200" b="1" dirty="0" smtClean="0">
                <a:latin typeface="Times New Roman" pitchFamily="18" charset="0"/>
                <a:cs typeface="Times New Roman" pitchFamily="18" charset="0"/>
              </a:rPr>
              <a:t>infection intestinale grave, très  contagieuse, causée par un vibrion ( vibrion Cholérique : </a:t>
            </a:r>
          </a:p>
          <a:p>
            <a:pPr>
              <a:lnSpc>
                <a:spcPct val="200000"/>
              </a:lnSpc>
              <a:buNone/>
            </a:pPr>
            <a:r>
              <a:rPr lang="fr-FR" sz="2200" b="1" dirty="0" smtClean="0">
                <a:latin typeface="Times New Roman" pitchFamily="18" charset="0"/>
                <a:cs typeface="Times New Roman" pitchFamily="18" charset="0"/>
              </a:rPr>
              <a:t>microorganisme mobile en forme  de bâtonnet  incurvé  ), caractérisée par une diarrhée  abondante selle à grains </a:t>
            </a:r>
            <a:r>
              <a:rPr lang="fr-FR" sz="2200" b="1" dirty="0" err="1" smtClean="0">
                <a:latin typeface="Times New Roman" pitchFamily="18" charset="0"/>
                <a:cs typeface="Times New Roman" pitchFamily="18" charset="0"/>
              </a:rPr>
              <a:t>riziforme</a:t>
            </a:r>
            <a:r>
              <a:rPr lang="fr-FR" sz="2200" b="1" dirty="0" smtClean="0">
                <a:latin typeface="Times New Roman" pitchFamily="18" charset="0"/>
                <a:cs typeface="Times New Roman" pitchFamily="18" charset="0"/>
              </a:rPr>
              <a:t>), des  vomissements, des symptômes  généraux de déshydratation et de collapsus.  </a:t>
            </a:r>
          </a:p>
          <a:p>
            <a:pPr algn="just">
              <a:lnSpc>
                <a:spcPct val="180000"/>
              </a:lnSpc>
              <a:buFont typeface="Wingdings" pitchFamily="2" charset="2"/>
              <a:buChar char="§"/>
            </a:pPr>
            <a:endParaRPr lang="fr-FR" sz="2200" dirty="0" smtClean="0">
              <a:latin typeface="Times New Roman" pitchFamily="18" charset="0"/>
              <a:cs typeface="Times New Roman" pitchFamily="18" charset="0"/>
            </a:endParaRPr>
          </a:p>
        </p:txBody>
      </p:sp>
      <p:sp>
        <p:nvSpPr>
          <p:cNvPr id="4" name="Rectangle à coins arrondis 3"/>
          <p:cNvSpPr/>
          <p:nvPr/>
        </p:nvSpPr>
        <p:spPr>
          <a:xfrm>
            <a:off x="357158" y="1071546"/>
            <a:ext cx="2214578" cy="71438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buNone/>
            </a:pPr>
            <a:r>
              <a:rPr lang="fr-FR" sz="2400" b="1" dirty="0" smtClean="0"/>
              <a:t>1-Définition :</a:t>
            </a:r>
            <a:r>
              <a:rPr lang="fr-FR" sz="2400" dirty="0" smtClean="0"/>
              <a:t>  </a:t>
            </a:r>
          </a:p>
        </p:txBody>
      </p:sp>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rrondir un rectangle avec un coin du même côté 1"/>
          <p:cNvSpPr/>
          <p:nvPr/>
        </p:nvSpPr>
        <p:spPr>
          <a:xfrm>
            <a:off x="2357422" y="3071810"/>
            <a:ext cx="3571900" cy="714380"/>
          </a:xfrm>
          <a:prstGeom prst="round2Same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fr-FR" sz="3200" b="1" dirty="0" smtClean="0">
                <a:solidFill>
                  <a:schemeClr val="bg1"/>
                </a:solidFill>
              </a:rPr>
              <a:t>Chine</a:t>
            </a:r>
            <a:endParaRPr lang="fr-FR" sz="3200" dirty="0">
              <a:solidFill>
                <a:schemeClr val="bg1"/>
              </a:solidFill>
            </a:endParaRPr>
          </a:p>
        </p:txBody>
      </p:sp>
      <p:sp>
        <p:nvSpPr>
          <p:cNvPr id="3" name="Rectangle à coins arrondis 2"/>
          <p:cNvSpPr/>
          <p:nvPr/>
        </p:nvSpPr>
        <p:spPr>
          <a:xfrm>
            <a:off x="0" y="1643050"/>
            <a:ext cx="9144000" cy="3286148"/>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nSpc>
                <a:spcPct val="200000"/>
              </a:lnSpc>
              <a:buNone/>
            </a:pPr>
            <a:r>
              <a:rPr lang="fr-FR" sz="2200" b="1" dirty="0" smtClean="0">
                <a:latin typeface="Times New Roman" pitchFamily="18" charset="0"/>
                <a:cs typeface="Times New Roman" pitchFamily="18" charset="0"/>
              </a:rPr>
              <a:t>L'origine du choléra-morbus provient d'un foyer endémique situé en Inde.</a:t>
            </a:r>
          </a:p>
          <a:p>
            <a:pPr>
              <a:lnSpc>
                <a:spcPct val="200000"/>
              </a:lnSpc>
              <a:buNone/>
            </a:pPr>
            <a:r>
              <a:rPr lang="fr-FR" sz="2200" b="1" dirty="0" smtClean="0">
                <a:latin typeface="Times New Roman" pitchFamily="18" charset="0"/>
                <a:cs typeface="Times New Roman" pitchFamily="18" charset="0"/>
              </a:rPr>
              <a:t>L’Algérie, de part sa vocation de port ouvert sur la Méditerranée, a été particulièrement exposée. </a:t>
            </a:r>
          </a:p>
          <a:p>
            <a:pPr algn="just">
              <a:lnSpc>
                <a:spcPct val="200000"/>
              </a:lnSpc>
            </a:pPr>
            <a:endParaRPr lang="fr-FR" sz="2000" b="1" dirty="0" smtClean="0">
              <a:latin typeface="Times New Roman" pitchFamily="18" charset="0"/>
              <a:cs typeface="Times New Roman" pitchFamily="18" charset="0"/>
            </a:endParaRPr>
          </a:p>
        </p:txBody>
      </p:sp>
      <p:sp>
        <p:nvSpPr>
          <p:cNvPr id="4" name="Rectangle à coins arrondis 3"/>
          <p:cNvSpPr/>
          <p:nvPr/>
        </p:nvSpPr>
        <p:spPr>
          <a:xfrm>
            <a:off x="357158" y="500042"/>
            <a:ext cx="2500330" cy="64294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nSpc>
                <a:spcPct val="200000"/>
              </a:lnSpc>
              <a:buNone/>
            </a:pPr>
            <a:r>
              <a:rPr lang="fr-FR" sz="2400" b="1" dirty="0" smtClean="0"/>
              <a:t>2-Origine :</a:t>
            </a:r>
            <a:endParaRPr lang="fr-FR" sz="2400"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à coins arrondis 2"/>
          <p:cNvSpPr/>
          <p:nvPr/>
        </p:nvSpPr>
        <p:spPr>
          <a:xfrm>
            <a:off x="0" y="1214422"/>
            <a:ext cx="9144000" cy="44291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lvl="0">
              <a:lnSpc>
                <a:spcPct val="200000"/>
              </a:lnSpc>
              <a:buNone/>
            </a:pPr>
            <a:r>
              <a:rPr lang="fr-FR" sz="2200" b="1" dirty="0" smtClean="0">
                <a:latin typeface="Times New Roman" pitchFamily="18" charset="0"/>
                <a:cs typeface="Times New Roman" pitchFamily="18" charset="0"/>
              </a:rPr>
              <a:t>Plusieurs épidémies se sont abattues dans l’Algérois,  l’</a:t>
            </a:r>
            <a:r>
              <a:rPr lang="fr-FR" sz="2200" b="1" dirty="0" err="1" smtClean="0">
                <a:latin typeface="Times New Roman" pitchFamily="18" charset="0"/>
                <a:cs typeface="Times New Roman" pitchFamily="18" charset="0"/>
              </a:rPr>
              <a:t>Oranie</a:t>
            </a:r>
            <a:r>
              <a:rPr lang="fr-FR" sz="2200" b="1" dirty="0" smtClean="0">
                <a:latin typeface="Times New Roman" pitchFamily="18" charset="0"/>
                <a:cs typeface="Times New Roman" pitchFamily="18" charset="0"/>
              </a:rPr>
              <a:t> mais également dans le reste du pays, au </a:t>
            </a:r>
            <a:r>
              <a:rPr lang="fr-FR" sz="2200" b="1" dirty="0" err="1" smtClean="0">
                <a:latin typeface="Times New Roman" pitchFamily="18" charset="0"/>
                <a:cs typeface="Times New Roman" pitchFamily="18" charset="0"/>
              </a:rPr>
              <a:t>coursdes</a:t>
            </a:r>
            <a:r>
              <a:rPr lang="fr-FR" sz="2200" b="1" dirty="0" smtClean="0">
                <a:latin typeface="Times New Roman" pitchFamily="18" charset="0"/>
                <a:cs typeface="Times New Roman" pitchFamily="18" charset="0"/>
              </a:rPr>
              <a:t> premières décennies de l’occupation française.</a:t>
            </a:r>
          </a:p>
          <a:p>
            <a:pPr lvl="0">
              <a:lnSpc>
                <a:spcPct val="200000"/>
              </a:lnSpc>
              <a:buNone/>
            </a:pPr>
            <a:r>
              <a:rPr lang="fr-FR" sz="2200" b="1" dirty="0" smtClean="0">
                <a:latin typeface="Times New Roman" pitchFamily="18" charset="0"/>
                <a:cs typeface="Times New Roman" pitchFamily="18" charset="0"/>
              </a:rPr>
              <a:t>Par sa soudaineté et la rapidité avec laquelle il entraine le décès, le choléra avait marqué la population de l’époque: la mort survenait 48 heures après une incubation de quatre jours.   </a:t>
            </a:r>
            <a:endParaRPr lang="fr-FR" sz="2200" b="1" dirty="0">
              <a:latin typeface="Times New Roman" pitchFamily="18" charset="0"/>
              <a:cs typeface="Times New Roman" pitchFamily="18" charset="0"/>
            </a:endParaRP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1872</TotalTime>
  <Words>849</Words>
  <PresentationFormat>Affichage à l'écran (4:3)</PresentationFormat>
  <Paragraphs>73</Paragraphs>
  <Slides>18</Slides>
  <Notes>1</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rasha zatet</dc:creator>
  <cp:lastModifiedBy>TOSHIBA</cp:lastModifiedBy>
  <cp:revision>169</cp:revision>
  <dcterms:created xsi:type="dcterms:W3CDTF">2018-06-26T06:57:35Z</dcterms:created>
  <dcterms:modified xsi:type="dcterms:W3CDTF">2024-02-05T10:30:55Z</dcterms:modified>
</cp:coreProperties>
</file>